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Layouts/slideLayout24.xml" ContentType="application/vnd.openxmlformats-officedocument.presentationml.slideLayout+xml"/>
  <Override PartName="/ppt/theme/theme1.xml" ContentType="application/vnd.openxmlformats-officedocument.them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slideLayouts/slideLayout28.xml" ContentType="application/vnd.openxmlformats-officedocument.presentationml.slideLayout+xml"/>
  <Override PartName="/ppt/slideMasters/slideMaster3.xml" ContentType="application/vnd.openxmlformats-officedocument.presentationml.slideMaster+xml"/>
  <Default Extension="tiff" ContentType="image/tiff"/>
  <Override PartName="/ppt/slides/slide46.xml" ContentType="application/vnd.openxmlformats-officedocument.presentationml.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Layouts/slideLayout25.xml" ContentType="application/vnd.openxmlformats-officedocument.presentationml.slideLayout+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Layouts/slideLayout29.xml" ContentType="application/vnd.openxmlformats-officedocument.presentationml.slideLayout+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Default Extension="xlsx" ContentType="application/vnd.openxmlformats-officedocument.spreadsheetml.sheet"/>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26.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notesSlides/notesSlide10.xml" ContentType="application/vnd.openxmlformats-officedocument.presentationml.notesSlide+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slideLayouts/slideLayout27.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trictFirstAndLastChars="0" saveSubsetFonts="1">
  <p:sldMasterIdLst>
    <p:sldMasterId id="2147483649" r:id="rId1"/>
    <p:sldMasterId id="2147484564" r:id="rId2"/>
    <p:sldMasterId id="2147484576" r:id="rId3"/>
  </p:sldMasterIdLst>
  <p:notesMasterIdLst>
    <p:notesMasterId r:id="rId58"/>
  </p:notesMasterIdLst>
  <p:handoutMasterIdLst>
    <p:handoutMasterId r:id="rId59"/>
  </p:handoutMasterIdLst>
  <p:sldIdLst>
    <p:sldId id="665" r:id="rId4"/>
    <p:sldId id="715" r:id="rId5"/>
    <p:sldId id="757" r:id="rId6"/>
    <p:sldId id="816" r:id="rId7"/>
    <p:sldId id="708" r:id="rId8"/>
    <p:sldId id="855" r:id="rId9"/>
    <p:sldId id="802" r:id="rId10"/>
    <p:sldId id="811" r:id="rId11"/>
    <p:sldId id="817" r:id="rId12"/>
    <p:sldId id="813" r:id="rId13"/>
    <p:sldId id="814" r:id="rId14"/>
    <p:sldId id="810" r:id="rId15"/>
    <p:sldId id="825" r:id="rId16"/>
    <p:sldId id="846" r:id="rId17"/>
    <p:sldId id="818" r:id="rId18"/>
    <p:sldId id="848" r:id="rId19"/>
    <p:sldId id="849" r:id="rId20"/>
    <p:sldId id="850" r:id="rId21"/>
    <p:sldId id="853" r:id="rId22"/>
    <p:sldId id="851" r:id="rId23"/>
    <p:sldId id="856" r:id="rId24"/>
    <p:sldId id="820" r:id="rId25"/>
    <p:sldId id="824" r:id="rId26"/>
    <p:sldId id="827" r:id="rId27"/>
    <p:sldId id="829" r:id="rId28"/>
    <p:sldId id="828" r:id="rId29"/>
    <p:sldId id="793" r:id="rId30"/>
    <p:sldId id="789" r:id="rId31"/>
    <p:sldId id="852" r:id="rId32"/>
    <p:sldId id="847" r:id="rId33"/>
    <p:sldId id="781" r:id="rId34"/>
    <p:sldId id="819" r:id="rId35"/>
    <p:sldId id="812" r:id="rId36"/>
    <p:sldId id="826" r:id="rId37"/>
    <p:sldId id="800" r:id="rId38"/>
    <p:sldId id="831" r:id="rId39"/>
    <p:sldId id="832" r:id="rId40"/>
    <p:sldId id="854" r:id="rId41"/>
    <p:sldId id="755" r:id="rId42"/>
    <p:sldId id="797" r:id="rId43"/>
    <p:sldId id="798" r:id="rId44"/>
    <p:sldId id="833" r:id="rId45"/>
    <p:sldId id="834" r:id="rId46"/>
    <p:sldId id="835" r:id="rId47"/>
    <p:sldId id="836" r:id="rId48"/>
    <p:sldId id="837" r:id="rId49"/>
    <p:sldId id="838" r:id="rId50"/>
    <p:sldId id="839" r:id="rId51"/>
    <p:sldId id="840" r:id="rId52"/>
    <p:sldId id="841" r:id="rId53"/>
    <p:sldId id="842" r:id="rId54"/>
    <p:sldId id="843" r:id="rId55"/>
    <p:sldId id="844" r:id="rId56"/>
    <p:sldId id="845" r:id="rId57"/>
  </p:sldIdLst>
  <p:sldSz cx="9144000" cy="6858000" type="screen4x3"/>
  <p:notesSz cx="6900863" cy="9291638"/>
  <p:defaultTextStyle>
    <a:defPPr>
      <a:defRPr lang="en-US"/>
    </a:defPPr>
    <a:lvl1pPr algn="l" rtl="0" fontAlgn="base">
      <a:spcBef>
        <a:spcPct val="0"/>
      </a:spcBef>
      <a:spcAft>
        <a:spcPct val="0"/>
      </a:spcAft>
      <a:defRPr sz="2000" kern="1200">
        <a:solidFill>
          <a:schemeClr val="tx1"/>
        </a:solidFill>
        <a:latin typeface="Arial" charset="0"/>
        <a:ea typeface="ＭＳ Ｐゴシック" charset="-128"/>
        <a:cs typeface="+mn-cs"/>
      </a:defRPr>
    </a:lvl1pPr>
    <a:lvl2pPr marL="457200" algn="l" rtl="0" fontAlgn="base">
      <a:spcBef>
        <a:spcPct val="0"/>
      </a:spcBef>
      <a:spcAft>
        <a:spcPct val="0"/>
      </a:spcAft>
      <a:defRPr sz="2000" kern="1200">
        <a:solidFill>
          <a:schemeClr val="tx1"/>
        </a:solidFill>
        <a:latin typeface="Arial" charset="0"/>
        <a:ea typeface="ＭＳ Ｐゴシック" charset="-128"/>
        <a:cs typeface="+mn-cs"/>
      </a:defRPr>
    </a:lvl2pPr>
    <a:lvl3pPr marL="914400" algn="l" rtl="0" fontAlgn="base">
      <a:spcBef>
        <a:spcPct val="0"/>
      </a:spcBef>
      <a:spcAft>
        <a:spcPct val="0"/>
      </a:spcAft>
      <a:defRPr sz="2000" kern="1200">
        <a:solidFill>
          <a:schemeClr val="tx1"/>
        </a:solidFill>
        <a:latin typeface="Arial" charset="0"/>
        <a:ea typeface="ＭＳ Ｐゴシック" charset="-128"/>
        <a:cs typeface="+mn-cs"/>
      </a:defRPr>
    </a:lvl3pPr>
    <a:lvl4pPr marL="1371600" algn="l" rtl="0" fontAlgn="base">
      <a:spcBef>
        <a:spcPct val="0"/>
      </a:spcBef>
      <a:spcAft>
        <a:spcPct val="0"/>
      </a:spcAft>
      <a:defRPr sz="2000" kern="1200">
        <a:solidFill>
          <a:schemeClr val="tx1"/>
        </a:solidFill>
        <a:latin typeface="Arial" charset="0"/>
        <a:ea typeface="ＭＳ Ｐゴシック" charset="-128"/>
        <a:cs typeface="+mn-cs"/>
      </a:defRPr>
    </a:lvl4pPr>
    <a:lvl5pPr marL="1828800" algn="l" rtl="0" fontAlgn="base">
      <a:spcBef>
        <a:spcPct val="0"/>
      </a:spcBef>
      <a:spcAft>
        <a:spcPct val="0"/>
      </a:spcAft>
      <a:defRPr sz="2000" kern="1200">
        <a:solidFill>
          <a:schemeClr val="tx1"/>
        </a:solidFill>
        <a:latin typeface="Arial" charset="0"/>
        <a:ea typeface="ＭＳ Ｐゴシック" charset="-128"/>
        <a:cs typeface="+mn-cs"/>
      </a:defRPr>
    </a:lvl5pPr>
    <a:lvl6pPr marL="2286000" algn="l" defTabSz="914400" rtl="0" eaLnBrk="1" latinLnBrk="0" hangingPunct="1">
      <a:defRPr sz="2000" kern="1200">
        <a:solidFill>
          <a:schemeClr val="tx1"/>
        </a:solidFill>
        <a:latin typeface="Arial" charset="0"/>
        <a:ea typeface="ＭＳ Ｐゴシック" charset="-128"/>
        <a:cs typeface="+mn-cs"/>
      </a:defRPr>
    </a:lvl6pPr>
    <a:lvl7pPr marL="2743200" algn="l" defTabSz="914400" rtl="0" eaLnBrk="1" latinLnBrk="0" hangingPunct="1">
      <a:defRPr sz="2000" kern="1200">
        <a:solidFill>
          <a:schemeClr val="tx1"/>
        </a:solidFill>
        <a:latin typeface="Arial" charset="0"/>
        <a:ea typeface="ＭＳ Ｐゴシック" charset="-128"/>
        <a:cs typeface="+mn-cs"/>
      </a:defRPr>
    </a:lvl7pPr>
    <a:lvl8pPr marL="3200400" algn="l" defTabSz="914400" rtl="0" eaLnBrk="1" latinLnBrk="0" hangingPunct="1">
      <a:defRPr sz="2000" kern="1200">
        <a:solidFill>
          <a:schemeClr val="tx1"/>
        </a:solidFill>
        <a:latin typeface="Arial" charset="0"/>
        <a:ea typeface="ＭＳ Ｐゴシック" charset="-128"/>
        <a:cs typeface="+mn-cs"/>
      </a:defRPr>
    </a:lvl8pPr>
    <a:lvl9pPr marL="3657600" algn="l" defTabSz="914400" rtl="0" eaLnBrk="1" latinLnBrk="0" hangingPunct="1">
      <a:defRPr sz="2000"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Jackie Townsend" initials="JT" lastIdx="5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hiddenSlides="1"/>
  <p:showPr showNarration="1">
    <p:present/>
    <p:sldAll/>
    <p:penClr>
      <a:prstClr val="red"/>
    </p:penClr>
    <p:extLst>
      <p:ext uri="{EC167BDD-8182-4AB7-AECC-EB403E3ABB37}">
        <p14:laserClr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rgbClr val="FF0000"/>
        </p14:laserClr>
      </p:ext>
      <p:ext uri="{2FDB2607-1784-4EEB-B798-7EB5836EED8A}">
        <p14:showMediaCtrls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p:ext>
    </p:extLst>
  </p:showPr>
  <p:clrMru>
    <a:srgbClr val="000090"/>
    <a:srgbClr val="0000FF"/>
    <a:srgbClr val="FFFF66"/>
    <a:srgbClr val="FFFF00"/>
    <a:srgbClr val="FFDFD7"/>
    <a:srgbClr val="FFC5D7"/>
    <a:srgbClr val="C8FFFF"/>
    <a:srgbClr val="66FFFF"/>
    <a:srgbClr val="FF0000"/>
  </p:clrMru>
  <p:extLst>
    <p:ext uri="{E76CE94A-603C-4142-B9EB-6D1370010A27}">
      <p14:discardImageEditData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0"/>
    </p:ext>
    <p:ext uri="{D31A062A-798A-4329-ABDD-BBA856620510}">
      <p14:defaultImageDpi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22776" autoAdjust="0"/>
    <p:restoredTop sz="82705" autoAdjust="0"/>
  </p:normalViewPr>
  <p:slideViewPr>
    <p:cSldViewPr snapToGrid="0">
      <p:cViewPr varScale="1">
        <p:scale>
          <a:sx n="80" d="100"/>
          <a:sy n="80" d="100"/>
        </p:scale>
        <p:origin x="-136" y="-104"/>
      </p:cViewPr>
      <p:guideLst>
        <p:guide orient="horz" pos="2160"/>
        <p:guide pos="28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printerSettings" Target="printerSettings/printerSettings1.bin"/><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 y="0"/>
            <a:ext cx="2990999" cy="464899"/>
          </a:xfrm>
          <a:prstGeom prst="rect">
            <a:avLst/>
          </a:prstGeom>
          <a:noFill/>
          <a:ln w="9525">
            <a:noFill/>
            <a:miter lim="800000"/>
            <a:headEnd/>
            <a:tailEnd/>
          </a:ln>
          <a:effectLst/>
        </p:spPr>
        <p:txBody>
          <a:bodyPr vert="horz" wrap="square" lIns="92502" tIns="46252" rIns="92502" bIns="46252" numCol="1" anchor="t" anchorCtr="0" compatLnSpc="1">
            <a:prstTxWarp prst="textNoShape">
              <a:avLst/>
            </a:prstTxWarp>
          </a:bodyPr>
          <a:lstStyle>
            <a:lvl1pPr defTabSz="925250" eaLnBrk="0" hangingPunct="0">
              <a:defRPr sz="1100">
                <a:latin typeface="Helvetica"/>
                <a:ea typeface="ＭＳ Ｐゴシック" pitchFamily="1" charset="-128"/>
                <a:cs typeface="+mn-cs"/>
              </a:defRPr>
            </a:lvl1pPr>
          </a:lstStyle>
          <a:p>
            <a:pPr>
              <a:defRPr/>
            </a:pPr>
            <a:endParaRPr lang="en-US" dirty="0"/>
          </a:p>
        </p:txBody>
      </p:sp>
      <p:sp>
        <p:nvSpPr>
          <p:cNvPr id="36867" name="Rectangle 3"/>
          <p:cNvSpPr>
            <a:spLocks noGrp="1" noChangeArrowheads="1"/>
          </p:cNvSpPr>
          <p:nvPr>
            <p:ph type="dt" sz="quarter" idx="1"/>
          </p:nvPr>
        </p:nvSpPr>
        <p:spPr bwMode="auto">
          <a:xfrm>
            <a:off x="3908303" y="0"/>
            <a:ext cx="2990999" cy="464899"/>
          </a:xfrm>
          <a:prstGeom prst="rect">
            <a:avLst/>
          </a:prstGeom>
          <a:noFill/>
          <a:ln w="9525">
            <a:noFill/>
            <a:miter lim="800000"/>
            <a:headEnd/>
            <a:tailEnd/>
          </a:ln>
          <a:effectLst/>
        </p:spPr>
        <p:txBody>
          <a:bodyPr vert="horz" wrap="square" lIns="92502" tIns="46252" rIns="92502" bIns="46252" numCol="1" anchor="t" anchorCtr="0" compatLnSpc="1">
            <a:prstTxWarp prst="textNoShape">
              <a:avLst/>
            </a:prstTxWarp>
          </a:bodyPr>
          <a:lstStyle>
            <a:lvl1pPr algn="r" defTabSz="925250" eaLnBrk="0" hangingPunct="0">
              <a:defRPr sz="1100">
                <a:latin typeface="Helvetica"/>
                <a:ea typeface="ＭＳ Ｐゴシック" pitchFamily="1" charset="-128"/>
                <a:cs typeface="+mn-cs"/>
              </a:defRPr>
            </a:lvl1pPr>
          </a:lstStyle>
          <a:p>
            <a:pPr>
              <a:defRPr/>
            </a:pPr>
            <a:endParaRPr lang="en-US" dirty="0"/>
          </a:p>
        </p:txBody>
      </p:sp>
      <p:sp>
        <p:nvSpPr>
          <p:cNvPr id="36868" name="Rectangle 4"/>
          <p:cNvSpPr>
            <a:spLocks noGrp="1" noChangeArrowheads="1"/>
          </p:cNvSpPr>
          <p:nvPr>
            <p:ph type="ftr" sz="quarter" idx="2"/>
          </p:nvPr>
        </p:nvSpPr>
        <p:spPr bwMode="auto">
          <a:xfrm>
            <a:off x="1" y="8825153"/>
            <a:ext cx="2990999" cy="464899"/>
          </a:xfrm>
          <a:prstGeom prst="rect">
            <a:avLst/>
          </a:prstGeom>
          <a:noFill/>
          <a:ln w="9525">
            <a:noFill/>
            <a:miter lim="800000"/>
            <a:headEnd/>
            <a:tailEnd/>
          </a:ln>
          <a:effectLst/>
        </p:spPr>
        <p:txBody>
          <a:bodyPr vert="horz" wrap="square" lIns="92502" tIns="46252" rIns="92502" bIns="46252" numCol="1" anchor="b" anchorCtr="0" compatLnSpc="1">
            <a:prstTxWarp prst="textNoShape">
              <a:avLst/>
            </a:prstTxWarp>
          </a:bodyPr>
          <a:lstStyle>
            <a:lvl1pPr defTabSz="925250" eaLnBrk="0" hangingPunct="0">
              <a:defRPr sz="1100">
                <a:latin typeface="Helvetica"/>
                <a:ea typeface="ＭＳ Ｐゴシック" pitchFamily="1" charset="-128"/>
                <a:cs typeface="+mn-cs"/>
              </a:defRPr>
            </a:lvl1pPr>
          </a:lstStyle>
          <a:p>
            <a:pPr>
              <a:defRPr/>
            </a:pPr>
            <a:endParaRPr lang="en-US" dirty="0"/>
          </a:p>
        </p:txBody>
      </p:sp>
      <p:sp>
        <p:nvSpPr>
          <p:cNvPr id="36869" name="Rectangle 5"/>
          <p:cNvSpPr>
            <a:spLocks noGrp="1" noChangeArrowheads="1"/>
          </p:cNvSpPr>
          <p:nvPr>
            <p:ph type="sldNum" sz="quarter" idx="3"/>
          </p:nvPr>
        </p:nvSpPr>
        <p:spPr bwMode="auto">
          <a:xfrm>
            <a:off x="3908303" y="8825153"/>
            <a:ext cx="2990999" cy="464899"/>
          </a:xfrm>
          <a:prstGeom prst="rect">
            <a:avLst/>
          </a:prstGeom>
          <a:noFill/>
          <a:ln w="9525">
            <a:noFill/>
            <a:miter lim="800000"/>
            <a:headEnd/>
            <a:tailEnd/>
          </a:ln>
          <a:effectLst/>
        </p:spPr>
        <p:txBody>
          <a:bodyPr vert="horz" wrap="square" lIns="92502" tIns="46252" rIns="92502" bIns="46252" numCol="1" anchor="b" anchorCtr="0" compatLnSpc="1">
            <a:prstTxWarp prst="textNoShape">
              <a:avLst/>
            </a:prstTxWarp>
          </a:bodyPr>
          <a:lstStyle>
            <a:lvl1pPr algn="r" defTabSz="925250" eaLnBrk="0" hangingPunct="0">
              <a:defRPr sz="1100">
                <a:latin typeface="Helvetica" pitchFamily="-108" charset="0"/>
                <a:ea typeface="ＭＳ Ｐゴシック" pitchFamily="-108" charset="-128"/>
              </a:defRPr>
            </a:lvl1pPr>
          </a:lstStyle>
          <a:p>
            <a:pPr>
              <a:defRPr/>
            </a:pPr>
            <a:fld id="{73013C68-D71C-4A06-9D82-778B32553B2A}" type="slidenum">
              <a:rPr lang="en-US"/>
              <a:pPr>
                <a:defRPr/>
              </a:pPr>
              <a:t>‹#›</a:t>
            </a:fld>
            <a:endParaRPr lang="en-US" dirty="0"/>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871564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0"/>
            <a:ext cx="2990999" cy="464899"/>
          </a:xfrm>
          <a:prstGeom prst="rect">
            <a:avLst/>
          </a:prstGeom>
          <a:noFill/>
          <a:ln w="9525">
            <a:noFill/>
            <a:miter lim="800000"/>
            <a:headEnd/>
            <a:tailEnd/>
          </a:ln>
          <a:effectLst/>
        </p:spPr>
        <p:txBody>
          <a:bodyPr vert="horz" wrap="square" lIns="92502" tIns="46252" rIns="92502" bIns="46252" numCol="1" anchor="t" anchorCtr="0" compatLnSpc="1">
            <a:prstTxWarp prst="textNoShape">
              <a:avLst/>
            </a:prstTxWarp>
          </a:bodyPr>
          <a:lstStyle>
            <a:lvl1pPr defTabSz="925250" eaLnBrk="0" hangingPunct="0">
              <a:defRPr sz="1100">
                <a:latin typeface="Helvetica"/>
                <a:ea typeface="ＭＳ Ｐゴシック" pitchFamily="1" charset="-128"/>
                <a:cs typeface="+mn-cs"/>
              </a:defRPr>
            </a:lvl1pPr>
          </a:lstStyle>
          <a:p>
            <a:pPr>
              <a:defRPr/>
            </a:pPr>
            <a:endParaRPr lang="en-US" dirty="0"/>
          </a:p>
        </p:txBody>
      </p:sp>
      <p:sp>
        <p:nvSpPr>
          <p:cNvPr id="35843" name="Rectangle 3"/>
          <p:cNvSpPr>
            <a:spLocks noGrp="1" noChangeArrowheads="1"/>
          </p:cNvSpPr>
          <p:nvPr>
            <p:ph type="dt" idx="1"/>
          </p:nvPr>
        </p:nvSpPr>
        <p:spPr bwMode="auto">
          <a:xfrm>
            <a:off x="3908303" y="0"/>
            <a:ext cx="2990999" cy="464899"/>
          </a:xfrm>
          <a:prstGeom prst="rect">
            <a:avLst/>
          </a:prstGeom>
          <a:noFill/>
          <a:ln w="9525">
            <a:noFill/>
            <a:miter lim="800000"/>
            <a:headEnd/>
            <a:tailEnd/>
          </a:ln>
          <a:effectLst/>
        </p:spPr>
        <p:txBody>
          <a:bodyPr vert="horz" wrap="square" lIns="92502" tIns="46252" rIns="92502" bIns="46252" numCol="1" anchor="t" anchorCtr="0" compatLnSpc="1">
            <a:prstTxWarp prst="textNoShape">
              <a:avLst/>
            </a:prstTxWarp>
          </a:bodyPr>
          <a:lstStyle>
            <a:lvl1pPr algn="r" defTabSz="925250" eaLnBrk="0" hangingPunct="0">
              <a:defRPr sz="1100">
                <a:latin typeface="Helvetica"/>
                <a:ea typeface="ＭＳ Ｐゴシック" pitchFamily="1" charset="-128"/>
                <a:cs typeface="+mn-cs"/>
              </a:defRPr>
            </a:lvl1pPr>
          </a:lstStyle>
          <a:p>
            <a:pPr>
              <a:defRPr/>
            </a:pPr>
            <a:endParaRPr lang="en-US" dirty="0"/>
          </a:p>
        </p:txBody>
      </p:sp>
      <p:sp>
        <p:nvSpPr>
          <p:cNvPr id="63492" name="Rectangle 4"/>
          <p:cNvSpPr>
            <a:spLocks noGrp="1" noRot="1" noChangeAspect="1" noChangeArrowheads="1" noTextEdit="1"/>
          </p:cNvSpPr>
          <p:nvPr>
            <p:ph type="sldImg" idx="2"/>
          </p:nvPr>
        </p:nvSpPr>
        <p:spPr bwMode="auto">
          <a:xfrm>
            <a:off x="1128713" y="695325"/>
            <a:ext cx="4643437" cy="3484563"/>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90712" y="4414163"/>
            <a:ext cx="5519440" cy="4180921"/>
          </a:xfrm>
          <a:prstGeom prst="rect">
            <a:avLst/>
          </a:prstGeom>
          <a:noFill/>
          <a:ln w="9525">
            <a:noFill/>
            <a:miter lim="800000"/>
            <a:headEnd/>
            <a:tailEnd/>
          </a:ln>
          <a:effectLst/>
        </p:spPr>
        <p:txBody>
          <a:bodyPr vert="horz" wrap="square" lIns="92502" tIns="46252" rIns="92502" bIns="46252"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5846" name="Rectangle 6"/>
          <p:cNvSpPr>
            <a:spLocks noGrp="1" noChangeArrowheads="1"/>
          </p:cNvSpPr>
          <p:nvPr>
            <p:ph type="ftr" sz="quarter" idx="4"/>
          </p:nvPr>
        </p:nvSpPr>
        <p:spPr bwMode="auto">
          <a:xfrm>
            <a:off x="1" y="8825153"/>
            <a:ext cx="2990999" cy="464899"/>
          </a:xfrm>
          <a:prstGeom prst="rect">
            <a:avLst/>
          </a:prstGeom>
          <a:noFill/>
          <a:ln w="9525">
            <a:noFill/>
            <a:miter lim="800000"/>
            <a:headEnd/>
            <a:tailEnd/>
          </a:ln>
          <a:effectLst/>
        </p:spPr>
        <p:txBody>
          <a:bodyPr vert="horz" wrap="square" lIns="92502" tIns="46252" rIns="92502" bIns="46252" numCol="1" anchor="b" anchorCtr="0" compatLnSpc="1">
            <a:prstTxWarp prst="textNoShape">
              <a:avLst/>
            </a:prstTxWarp>
          </a:bodyPr>
          <a:lstStyle>
            <a:lvl1pPr defTabSz="925250" eaLnBrk="0" hangingPunct="0">
              <a:defRPr sz="1100">
                <a:latin typeface="Helvetica"/>
                <a:ea typeface="ＭＳ Ｐゴシック" pitchFamily="1" charset="-128"/>
                <a:cs typeface="+mn-cs"/>
              </a:defRPr>
            </a:lvl1pPr>
          </a:lstStyle>
          <a:p>
            <a:pPr>
              <a:defRPr/>
            </a:pPr>
            <a:endParaRPr lang="en-US" dirty="0"/>
          </a:p>
        </p:txBody>
      </p:sp>
      <p:sp>
        <p:nvSpPr>
          <p:cNvPr id="35847" name="Rectangle 7"/>
          <p:cNvSpPr>
            <a:spLocks noGrp="1" noChangeArrowheads="1"/>
          </p:cNvSpPr>
          <p:nvPr>
            <p:ph type="sldNum" sz="quarter" idx="5"/>
          </p:nvPr>
        </p:nvSpPr>
        <p:spPr bwMode="auto">
          <a:xfrm>
            <a:off x="3908303" y="8825153"/>
            <a:ext cx="2990999" cy="464899"/>
          </a:xfrm>
          <a:prstGeom prst="rect">
            <a:avLst/>
          </a:prstGeom>
          <a:noFill/>
          <a:ln w="9525">
            <a:noFill/>
            <a:miter lim="800000"/>
            <a:headEnd/>
            <a:tailEnd/>
          </a:ln>
          <a:effectLst/>
        </p:spPr>
        <p:txBody>
          <a:bodyPr vert="horz" wrap="square" lIns="92502" tIns="46252" rIns="92502" bIns="46252" numCol="1" anchor="b" anchorCtr="0" compatLnSpc="1">
            <a:prstTxWarp prst="textNoShape">
              <a:avLst/>
            </a:prstTxWarp>
          </a:bodyPr>
          <a:lstStyle>
            <a:lvl1pPr algn="r" defTabSz="925250" eaLnBrk="0" hangingPunct="0">
              <a:defRPr sz="1100">
                <a:latin typeface="Helvetica" pitchFamily="-108" charset="0"/>
                <a:ea typeface="ＭＳ Ｐゴシック" pitchFamily="-108" charset="-128"/>
              </a:defRPr>
            </a:lvl1pPr>
          </a:lstStyle>
          <a:p>
            <a:pPr>
              <a:defRPr/>
            </a:pPr>
            <a:fld id="{CD3EAE35-63B2-40DB-B14C-AD9AEFA419CA}" type="slidenum">
              <a:rPr lang="en-US"/>
              <a:pPr>
                <a:defRPr/>
              </a:pPr>
              <a:t>‹#›</a:t>
            </a:fld>
            <a:endParaRPr lang="en-US" dirty="0"/>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10217759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Helvetica"/>
        <a:ea typeface="ＭＳ Ｐゴシック" pitchFamily="1"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Helvetica"/>
        <a:ea typeface="ＭＳ Ｐゴシック" pitchFamily="1" charset="-128"/>
        <a:cs typeface="ＭＳ Ｐゴシック"/>
      </a:defRPr>
    </a:lvl2pPr>
    <a:lvl3pPr marL="914400" algn="l" rtl="0" eaLnBrk="0" fontAlgn="base" hangingPunct="0">
      <a:spcBef>
        <a:spcPct val="30000"/>
      </a:spcBef>
      <a:spcAft>
        <a:spcPct val="0"/>
      </a:spcAft>
      <a:defRPr sz="1200" kern="1200">
        <a:solidFill>
          <a:schemeClr val="tx1"/>
        </a:solidFill>
        <a:latin typeface="Helvetica"/>
        <a:ea typeface="ＭＳ Ｐゴシック" pitchFamily="1" charset="-128"/>
        <a:cs typeface="ＭＳ Ｐゴシック"/>
      </a:defRPr>
    </a:lvl3pPr>
    <a:lvl4pPr marL="1371600" algn="l" rtl="0" eaLnBrk="0" fontAlgn="base" hangingPunct="0">
      <a:spcBef>
        <a:spcPct val="30000"/>
      </a:spcBef>
      <a:spcAft>
        <a:spcPct val="0"/>
      </a:spcAft>
      <a:defRPr sz="1200" kern="1200">
        <a:solidFill>
          <a:schemeClr val="tx1"/>
        </a:solidFill>
        <a:latin typeface="Helvetica"/>
        <a:ea typeface="ＭＳ Ｐゴシック" pitchFamily="1" charset="-128"/>
        <a:cs typeface="ＭＳ Ｐゴシック"/>
      </a:defRPr>
    </a:lvl4pPr>
    <a:lvl5pPr marL="1828800" algn="l" rtl="0" eaLnBrk="0" fontAlgn="base" hangingPunct="0">
      <a:spcBef>
        <a:spcPct val="30000"/>
      </a:spcBef>
      <a:spcAft>
        <a:spcPct val="0"/>
      </a:spcAft>
      <a:defRPr sz="1200" kern="1200">
        <a:solidFill>
          <a:schemeClr val="tx1"/>
        </a:solidFill>
        <a:latin typeface="Helvetica"/>
        <a:ea typeface="ＭＳ Ｐゴシック" pitchFamily="1"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ci.esa"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is</a:t>
            </a:r>
            <a:r>
              <a:rPr lang="en-US" baseline="0" dirty="0" smtClean="0"/>
              <a:t> to give some idea of investments in technology in high energy astrophysics across NASA astrophysics.  The title in the program says SAT and APRA.  MY focus is on the SAT program, which is within the Physics of the Cosmos program, however I’ll highlight other ways technology is funded outside PCOS, including APRA projects.</a:t>
            </a:r>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0</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err="1" smtClean="0">
                <a:solidFill>
                  <a:schemeClr val="tx1"/>
                </a:solidFill>
                <a:latin typeface="Helvetica"/>
                <a:ea typeface="ＭＳ Ｐゴシック" pitchFamily="1" charset="-128"/>
                <a:cs typeface="ＭＳ Ｐゴシック" pitchFamily="-108" charset="-128"/>
              </a:rPr>
              <a:t>Binns</a:t>
            </a:r>
            <a:r>
              <a:rPr lang="en-US" sz="1200" b="0" i="0" u="none" strike="noStrike" kern="1200" dirty="0" smtClean="0">
                <a:solidFill>
                  <a:schemeClr val="tx1"/>
                </a:solidFill>
                <a:latin typeface="Helvetica"/>
                <a:ea typeface="ＭＳ Ｐゴシック" pitchFamily="1" charset="-128"/>
                <a:cs typeface="ＭＳ Ｐゴシック" pitchFamily="-108" charset="-128"/>
              </a:rPr>
              <a:t>, Walter</a:t>
            </a:r>
            <a:r>
              <a:rPr lang="en-US" dirty="0" smtClean="0"/>
              <a:t> </a:t>
            </a:r>
            <a:r>
              <a:rPr lang="en-US" sz="1200" b="0" i="0" u="none" strike="noStrike" kern="1200" dirty="0" err="1" smtClean="0">
                <a:solidFill>
                  <a:schemeClr val="tx1"/>
                </a:solidFill>
                <a:latin typeface="Helvetica"/>
                <a:ea typeface="ＭＳ Ｐゴシック" pitchFamily="1" charset="-128"/>
                <a:cs typeface="ＭＳ Ｐゴシック" pitchFamily="-108" charset="-128"/>
              </a:rPr>
              <a:t>Bloser</a:t>
            </a:r>
            <a:r>
              <a:rPr lang="en-US" sz="1200" b="0" i="0" u="none" strike="noStrike" kern="1200" dirty="0" smtClean="0">
                <a:solidFill>
                  <a:schemeClr val="tx1"/>
                </a:solidFill>
                <a:latin typeface="Helvetica"/>
                <a:ea typeface="ＭＳ Ｐゴシック" pitchFamily="1" charset="-128"/>
                <a:cs typeface="ＭＳ Ｐゴシック" pitchFamily="-108" charset="-128"/>
              </a:rPr>
              <a:t>, Peter</a:t>
            </a:r>
            <a:r>
              <a:rPr lang="en-US" dirty="0" smtClean="0"/>
              <a:t> </a:t>
            </a:r>
            <a:r>
              <a:rPr lang="en-US" sz="1200" b="0" i="0" u="none" strike="noStrike" kern="1200" dirty="0" err="1" smtClean="0">
                <a:solidFill>
                  <a:schemeClr val="tx1"/>
                </a:solidFill>
                <a:latin typeface="Helvetica"/>
                <a:ea typeface="ＭＳ Ｐゴシック" pitchFamily="1" charset="-128"/>
                <a:cs typeface="ＭＳ Ｐゴシック" pitchFamily="-108" charset="-128"/>
              </a:rPr>
              <a:t>Galeazzi</a:t>
            </a:r>
            <a:r>
              <a:rPr lang="en-US" sz="1200" b="0" i="0" u="none" strike="noStrike" kern="1200" dirty="0" smtClean="0">
                <a:solidFill>
                  <a:schemeClr val="tx1"/>
                </a:solidFill>
                <a:latin typeface="Helvetica"/>
                <a:ea typeface="ＭＳ Ｐゴシック" pitchFamily="1" charset="-128"/>
                <a:cs typeface="ＭＳ Ｐゴシック" pitchFamily="-108" charset="-128"/>
              </a:rPr>
              <a:t>, </a:t>
            </a:r>
            <a:r>
              <a:rPr lang="en-US" sz="1200" b="0" i="0" u="none" strike="noStrike" kern="1200" dirty="0" err="1" smtClean="0">
                <a:solidFill>
                  <a:schemeClr val="tx1"/>
                </a:solidFill>
                <a:latin typeface="Helvetica"/>
                <a:ea typeface="ＭＳ Ｐゴシック" pitchFamily="1" charset="-128"/>
                <a:cs typeface="ＭＳ Ｐゴシック" pitchFamily="-108" charset="-128"/>
              </a:rPr>
              <a:t>Massimiliano</a:t>
            </a:r>
            <a:r>
              <a:rPr lang="en-US" dirty="0" smtClean="0"/>
              <a:t> </a:t>
            </a:r>
            <a:r>
              <a:rPr lang="en-US" sz="1200" b="0" i="0" u="none" strike="noStrike" kern="1200" dirty="0" err="1" smtClean="0">
                <a:solidFill>
                  <a:schemeClr val="tx1"/>
                </a:solidFill>
                <a:latin typeface="Helvetica"/>
                <a:ea typeface="ＭＳ Ｐゴシック" pitchFamily="1" charset="-128"/>
                <a:cs typeface="ＭＳ Ｐゴシック" pitchFamily="-108" charset="-128"/>
              </a:rPr>
              <a:t>Kogut</a:t>
            </a:r>
            <a:r>
              <a:rPr lang="en-US" sz="1200" b="0" i="0" u="none" strike="noStrike" kern="1200" dirty="0" smtClean="0">
                <a:solidFill>
                  <a:schemeClr val="tx1"/>
                </a:solidFill>
                <a:latin typeface="Helvetica"/>
                <a:ea typeface="ＭＳ Ｐゴシック" pitchFamily="1" charset="-128"/>
                <a:cs typeface="ＭＳ Ｐゴシック" pitchFamily="-108" charset="-128"/>
              </a:rPr>
              <a:t>, Alan</a:t>
            </a:r>
            <a:r>
              <a:rPr lang="en-US" dirty="0" smtClean="0"/>
              <a:t> </a:t>
            </a:r>
            <a:r>
              <a:rPr lang="en-US" sz="1200" b="0" i="0" u="none" strike="noStrike" kern="1200" dirty="0" smtClean="0">
                <a:solidFill>
                  <a:schemeClr val="tx1"/>
                </a:solidFill>
                <a:latin typeface="Helvetica"/>
                <a:ea typeface="ＭＳ Ｐゴシック" pitchFamily="1" charset="-128"/>
                <a:cs typeface="ＭＳ Ｐゴシック" pitchFamily="-108" charset="-128"/>
              </a:rPr>
              <a:t>Gorham, Peter</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ANITA detects </a:t>
            </a:r>
            <a:r>
              <a:rPr lang="en-US" dirty="0" err="1" smtClean="0"/>
              <a:t>UHECRs</a:t>
            </a:r>
            <a:r>
              <a:rPr lang="en-US" dirty="0" smtClean="0"/>
              <a:t> by detecting the radio synchrotron emission from air showers resulting from </a:t>
            </a:r>
            <a:r>
              <a:rPr lang="en-US" dirty="0" err="1" smtClean="0"/>
              <a:t>UHECRs</a:t>
            </a:r>
            <a:r>
              <a:rPr lang="en-US" dirty="0" smtClean="0"/>
              <a:t> interacting in the earth’s atmosphere.</a:t>
            </a:r>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25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32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APRA Category 	Total allocated to new selections [$M] 	Number of New Selections (includes Co-I proposals) 	</a:t>
            </a:r>
          </a:p>
          <a:p>
            <a:r>
              <a:rPr lang="en-US" b="1" dirty="0" smtClean="0"/>
              <a:t>A-09 	A-10 	A-11 	A-12 	A-09 	A-10 	A-11 	A-12 	</a:t>
            </a:r>
          </a:p>
          <a:p>
            <a:r>
              <a:rPr lang="en-US" dirty="0" smtClean="0"/>
              <a:t>Suborbital Investigations 	5.6 	8.9 	5.0 	6.1 	10 	12 	8 	15 	</a:t>
            </a:r>
          </a:p>
          <a:p>
            <a:r>
              <a:rPr lang="en-US" dirty="0" smtClean="0"/>
              <a:t>Detector Development 	1.9 	1.3 	2.7 	3.1 	6 	4 	10 	7 	</a:t>
            </a:r>
          </a:p>
          <a:p>
            <a:r>
              <a:rPr lang="en-US" dirty="0" smtClean="0"/>
              <a:t>Supporting Technology 	4.3 	2.8 	3.1 	1.9 	15 	12 	13 	6 	</a:t>
            </a:r>
          </a:p>
          <a:p>
            <a:r>
              <a:rPr lang="en-US" dirty="0" smtClean="0"/>
              <a:t>Laboratory Astrophysics 	1.0 	1.8 	0.9 	0.6 	8 	8 	8 	5 	</a:t>
            </a:r>
          </a:p>
          <a:p>
            <a:r>
              <a:rPr lang="en-US" dirty="0" smtClean="0"/>
              <a:t>Ground-Based Observations 	0.03 	0.06 	0 	0 	1 	1 	0 	0 	</a:t>
            </a:r>
          </a:p>
          <a:p>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33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34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88913"/>
            <a:ext cx="3032125" cy="2274887"/>
          </a:xfrm>
        </p:spPr>
      </p:sp>
      <p:sp>
        <p:nvSpPr>
          <p:cNvPr id="3" name="Notes Placeholder 2"/>
          <p:cNvSpPr>
            <a:spLocks noGrp="1"/>
          </p:cNvSpPr>
          <p:nvPr>
            <p:ph type="body" idx="1"/>
          </p:nvPr>
        </p:nvSpPr>
        <p:spPr>
          <a:xfrm>
            <a:off x="120015" y="2471424"/>
            <a:ext cx="6705839" cy="4181237"/>
          </a:xfrm>
        </p:spPr>
        <p:txBody>
          <a:bodyPr/>
          <a:lstStyle/>
          <a:p>
            <a:r>
              <a:rPr lang="en-US" dirty="0" smtClean="0"/>
              <a:t>The </a:t>
            </a:r>
            <a:r>
              <a:rPr lang="en-US" dirty="0" smtClean="0"/>
              <a:t>Athena Science Study Team has recently completed a study of the science impact of a reduction in the 1 keV mirror area from ~2m^2 to ~1.4m^2, which was suggested as a possible way to meet the ESA mission cost cap.  This study was done with the active assistance of the Athena Science Working Groups, including many US astronomers, and concluded that most of mission science could be achieved at the cost of ~2 additional years of observing.</a:t>
            </a:r>
            <a:br>
              <a:rPr lang="en-US" dirty="0" smtClean="0"/>
            </a:br>
            <a:r>
              <a:rPr lang="en-US" dirty="0" smtClean="0"/>
              <a:t/>
            </a:r>
            <a:br>
              <a:rPr lang="en-US" dirty="0" smtClean="0"/>
            </a:br>
            <a:r>
              <a:rPr lang="en-US" dirty="0" smtClean="0"/>
              <a:t>The United States and Japan have recently joined the X-IFU consortium, bringing in teams currently involved in ASTRO-H. The prime contribution from NASA is expected to be the TES front-end science array of the X-IFU, through a GSFC/NIST/Stanford team led by Richard Kelley (GSFC). This contribution was determined based on a NASA issued RFI seeking possible US contributions to the Athena instrumentation. Other potential NASA contributions are still under</a:t>
            </a:r>
            <a:br>
              <a:rPr lang="en-US" dirty="0" smtClean="0"/>
            </a:br>
            <a:r>
              <a:rPr lang="en-US" dirty="0" smtClean="0"/>
              <a:t>active discussion with ESA, and discussions with the WFI consortium are underway as well.</a:t>
            </a:r>
            <a:br>
              <a:rPr lang="en-US" dirty="0" smtClean="0"/>
            </a:br>
            <a:r>
              <a:rPr lang="en-US" dirty="0" smtClean="0"/>
              <a:t/>
            </a:r>
            <a:br>
              <a:rPr lang="en-US" dirty="0" smtClean="0"/>
            </a:br>
            <a:r>
              <a:rPr lang="en-US" dirty="0" smtClean="0"/>
              <a:t>More information about the Athena mission and timeline is available at the website </a:t>
            </a:r>
            <a:r>
              <a:rPr lang="en-US" dirty="0" smtClean="0">
                <a:hlinkClick r:id="rId3"/>
              </a:rPr>
              <a:t>http://sci.esa</a:t>
            </a:r>
            <a:r>
              <a:rPr lang="en-US" dirty="0" smtClean="0"/>
              <a:t>. int/cosmic-vision/54517-athena/.</a:t>
            </a:r>
          </a:p>
          <a:p>
            <a:endParaRPr lang="en-US" dirty="0"/>
          </a:p>
        </p:txBody>
      </p:sp>
      <p:sp>
        <p:nvSpPr>
          <p:cNvPr id="4" name="Slide Number Placeholder 3"/>
          <p:cNvSpPr>
            <a:spLocks noGrp="1"/>
          </p:cNvSpPr>
          <p:nvPr>
            <p:ph type="sldNum" sz="quarter" idx="10"/>
          </p:nvPr>
        </p:nvSpPr>
        <p:spPr/>
        <p:txBody>
          <a:bodyPr/>
          <a:lstStyle/>
          <a:p>
            <a:pPr>
              <a:defRPr/>
            </a:pPr>
            <a:fld id="{9AD67A56-3B8C-FB42-8D72-ABCC97FA3B42}" type="slidenum">
              <a:rPr lang="en-US" smtClean="0"/>
              <a:pPr>
                <a:defRPr/>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9844341"/>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88913"/>
            <a:ext cx="3032125" cy="2274887"/>
          </a:xfrm>
        </p:spPr>
      </p:sp>
      <p:sp>
        <p:nvSpPr>
          <p:cNvPr id="3" name="Notes Placeholder 2"/>
          <p:cNvSpPr>
            <a:spLocks noGrp="1"/>
          </p:cNvSpPr>
          <p:nvPr>
            <p:ph type="body" idx="1"/>
          </p:nvPr>
        </p:nvSpPr>
        <p:spPr>
          <a:xfrm>
            <a:off x="120015" y="2471424"/>
            <a:ext cx="6705839" cy="418123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D67A56-3B8C-FB42-8D72-ABCC97FA3B42}" type="slidenum">
              <a:rPr lang="en-US" smtClean="0"/>
              <a:pPr>
                <a:defRPr/>
              </a:pPr>
              <a:t>40</a:t>
            </a:fld>
            <a:endParaRPr lang="en-US"/>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262984434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HALF OF ALL THE MEDIUM AND LARGE SCALE SPACE PRIORITIES FALL WITHIN THE PCOS PORTFOLIO.</a:t>
            </a:r>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Helvetica"/>
                <a:ea typeface="ＭＳ Ｐゴシック" pitchFamily="1" charset="-128"/>
                <a:cs typeface="ＭＳ Ｐゴシック" pitchFamily="-108" charset="-128"/>
              </a:rPr>
              <a:t> SAT Element TDEM/SAT 2009 SAT 2010 SAT 2011 SAT 2012</a:t>
            </a:r>
          </a:p>
          <a:p>
            <a:r>
              <a:rPr lang="en-US" sz="1200" kern="1200" baseline="0" dirty="0" smtClean="0">
                <a:solidFill>
                  <a:schemeClr val="tx1"/>
                </a:solidFill>
                <a:latin typeface="Helvetica"/>
                <a:ea typeface="ＭＳ Ｐゴシック" pitchFamily="1" charset="-128"/>
                <a:cs typeface="ＭＳ Ｐゴシック" pitchFamily="-108" charset="-128"/>
              </a:rPr>
              <a:t>TDEM 7 9 Not solicited 3*</a:t>
            </a:r>
          </a:p>
          <a:p>
            <a:r>
              <a:rPr lang="en-US" sz="1200" kern="1200" baseline="0" dirty="0" smtClean="0">
                <a:solidFill>
                  <a:schemeClr val="tx1"/>
                </a:solidFill>
                <a:latin typeface="Helvetica"/>
                <a:ea typeface="ＭＳ Ｐゴシック" pitchFamily="1" charset="-128"/>
                <a:cs typeface="ＭＳ Ｐゴシック" pitchFamily="-108" charset="-128"/>
              </a:rPr>
              <a:t>TCOR _ 3 5 3</a:t>
            </a:r>
          </a:p>
          <a:p>
            <a:r>
              <a:rPr lang="en-US" sz="1200" kern="1200" baseline="0" dirty="0" smtClean="0">
                <a:solidFill>
                  <a:schemeClr val="tx1"/>
                </a:solidFill>
                <a:latin typeface="Helvetica"/>
                <a:ea typeface="ＭＳ Ｐゴシック" pitchFamily="1" charset="-128"/>
                <a:cs typeface="ＭＳ Ｐゴシック" pitchFamily="-108" charset="-128"/>
              </a:rPr>
              <a:t>TPCOS _ 5 5 3</a:t>
            </a:r>
          </a:p>
          <a:p>
            <a:r>
              <a:rPr lang="en-US" sz="1200" kern="1200" baseline="0" dirty="0" smtClean="0">
                <a:solidFill>
                  <a:schemeClr val="tx1"/>
                </a:solidFill>
                <a:latin typeface="Helvetica"/>
                <a:ea typeface="ＭＳ Ｐゴシック" pitchFamily="1" charset="-128"/>
                <a:cs typeface="ＭＳ Ｐゴシック" pitchFamily="-108" charset="-128"/>
              </a:rPr>
              <a:t> TOTAL</a:t>
            </a:r>
          </a:p>
          <a:p>
            <a:r>
              <a:rPr lang="en-US" sz="1200" kern="1200" baseline="0" dirty="0" smtClean="0">
                <a:solidFill>
                  <a:schemeClr val="tx1"/>
                </a:solidFill>
                <a:latin typeface="Helvetica"/>
                <a:ea typeface="ＭＳ Ｐゴシック" pitchFamily="1" charset="-128"/>
                <a:cs typeface="ＭＳ Ｐゴシック" pitchFamily="-108" charset="-128"/>
              </a:rPr>
              <a:t>7 17 10 9</a:t>
            </a:r>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FY12- $2,351K FY13 - $8,328K FY14 $7,837K FY15 - $6,012K FY16 - Pending</a:t>
            </a:r>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Will show EXAMPLE quad chart, choosing John </a:t>
            </a:r>
            <a:r>
              <a:rPr lang="en-US" dirty="0" err="1" smtClean="0"/>
              <a:t>Ziemer’s</a:t>
            </a:r>
            <a:r>
              <a:rPr lang="en-US" dirty="0" smtClean="0"/>
              <a:t> program</a:t>
            </a:r>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52F6E-C940-4A6A-A483-C44DDDBE0361}" type="slidenum">
              <a:rPr lang="en-US">
                <a:solidFill>
                  <a:srgbClr val="000000"/>
                </a:solidFill>
              </a:rPr>
              <a:pPr/>
              <a:t>19</a:t>
            </a:fld>
            <a:endParaRPr lang="en-US" dirty="0">
              <a:solidFill>
                <a:srgbClr val="000000"/>
              </a:solidFill>
            </a:endParaRPr>
          </a:p>
        </p:txBody>
      </p:sp>
      <p:sp>
        <p:nvSpPr>
          <p:cNvPr id="2017282" name="Rectangle 2"/>
          <p:cNvSpPr>
            <a:spLocks noGrp="1" noRot="1" noChangeAspect="1" noChangeArrowheads="1" noTextEdit="1"/>
          </p:cNvSpPr>
          <p:nvPr>
            <p:ph type="sldImg"/>
          </p:nvPr>
        </p:nvSpPr>
        <p:spPr>
          <a:ln/>
        </p:spPr>
      </p:sp>
      <p:sp>
        <p:nvSpPr>
          <p:cNvPr id="2017283" name="Rectangle 3"/>
          <p:cNvSpPr>
            <a:spLocks noGrp="1" noChangeArrowheads="1"/>
          </p:cNvSpPr>
          <p:nvPr>
            <p:ph type="body" idx="1"/>
          </p:nvPr>
        </p:nvSpPr>
        <p:spPr/>
        <p:txBody>
          <a:bodyPr/>
          <a:lstStyle/>
          <a:p>
            <a:pPr defTabSz="912087">
              <a:defRPr/>
            </a:pPr>
            <a:r>
              <a:rPr lang="en-US" dirty="0" smtClean="0"/>
              <a:t>Updated August 11, 2014</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354111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latin typeface="Helvetica"/>
                <a:ea typeface="Helvetica"/>
                <a:cs typeface="Helvetica"/>
                <a:sym typeface="Helvetica"/>
              </a:rPr>
              <a:t>Sensor chip electronics (SCE)</a:t>
            </a:r>
            <a:r>
              <a:rPr lang="en-US" sz="1200" dirty="0" smtClean="0"/>
              <a:t> provide bias voltages, clocking waveforms, and ADC conversion  for the SCA. </a:t>
            </a:r>
            <a:r>
              <a:rPr lang="en-US" sz="1200" b="1" u="sng" dirty="0" smtClean="0">
                <a:latin typeface="Helvetica"/>
                <a:ea typeface="Helvetica"/>
                <a:cs typeface="Helvetica"/>
                <a:sym typeface="Helvetica"/>
              </a:rPr>
              <a:t>Teledyne’s SIDECAR ASIC</a:t>
            </a:r>
            <a:r>
              <a:rPr lang="en-US" sz="1200" dirty="0" smtClean="0"/>
              <a:t> is an ultra-compact implementation that is suitable for cryogenic applications. On the ground, “IR Array Controller” boxes perform much the same function. The ground based controllers typically offer somewhat better performance but at high cost in mass, power, and volume. Lab controllers cannot run at cryogenic temperatures.</a:t>
            </a:r>
          </a:p>
          <a:p>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21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Helvetica"/>
                <a:ea typeface="ＭＳ Ｐゴシック" pitchFamily="1" charset="-128"/>
                <a:cs typeface="ＭＳ Ｐゴシック" pitchFamily="-108" charset="-128"/>
              </a:rPr>
              <a:t>SPIDER would</a:t>
            </a:r>
            <a:r>
              <a:rPr lang="en-US" sz="1200" kern="1200" baseline="0" dirty="0" smtClean="0">
                <a:solidFill>
                  <a:schemeClr val="tx1"/>
                </a:solidFill>
                <a:latin typeface="Helvetica"/>
                <a:ea typeface="ＭＳ Ｐゴシック" pitchFamily="1" charset="-128"/>
                <a:cs typeface="ＭＳ Ｐゴシック" pitchFamily="-108" charset="-128"/>
              </a:rPr>
              <a:t> have flown in 2013 but there was a government shutdown</a:t>
            </a:r>
          </a:p>
          <a:p>
            <a:endParaRPr lang="en-US" sz="1200" kern="1200" dirty="0" smtClean="0">
              <a:solidFill>
                <a:schemeClr val="tx1"/>
              </a:solidFill>
              <a:latin typeface="Helvetica"/>
              <a:ea typeface="ＭＳ Ｐゴシック" pitchFamily="1" charset="-128"/>
              <a:cs typeface="ＭＳ Ｐゴシック" pitchFamily="-108" charset="-128"/>
            </a:endParaRPr>
          </a:p>
          <a:p>
            <a:r>
              <a:rPr lang="en-US" sz="1200" kern="1200" dirty="0" smtClean="0">
                <a:solidFill>
                  <a:schemeClr val="tx1"/>
                </a:solidFill>
                <a:latin typeface="Helvetica"/>
                <a:ea typeface="ＭＳ Ｐゴシック" pitchFamily="1" charset="-128"/>
                <a:cs typeface="ＭＳ Ｐゴシック" pitchFamily="-108" charset="-128"/>
              </a:rPr>
              <a:t>probing a broad range of frequencies between 90 and 600 GHz with overlapping frequencies: 90–220 GHz for SPIDER, 150–410 for EBEX, and 200–600 GHz for PIPER</a:t>
            </a:r>
            <a:r>
              <a:rPr lang="en-US" dirty="0" smtClean="0"/>
              <a:t> </a:t>
            </a:r>
          </a:p>
          <a:p>
            <a:endParaRPr lang="en-US" dirty="0" smtClean="0"/>
          </a:p>
          <a:p>
            <a:r>
              <a:rPr lang="en-US" sz="1200" i="1" kern="1200" dirty="0" smtClean="0">
                <a:solidFill>
                  <a:schemeClr val="tx1"/>
                </a:solidFill>
                <a:latin typeface="Helvetica"/>
                <a:ea typeface="ＭＳ Ｐゴシック" pitchFamily="1" charset="-128"/>
                <a:cs typeface="ＭＳ Ｐゴシック" pitchFamily="-108" charset="-128"/>
              </a:rPr>
              <a:t>TOP: for its flight launched in 12/2012 EBEX used two focal planes, each with seven wafers (dark decagons) and 140 </a:t>
            </a:r>
            <a:r>
              <a:rPr lang="en-US" sz="1200" i="1" kern="1200" dirty="0" err="1" smtClean="0">
                <a:solidFill>
                  <a:schemeClr val="tx1"/>
                </a:solidFill>
                <a:latin typeface="Helvetica"/>
                <a:ea typeface="ＭＳ Ｐゴシック" pitchFamily="1" charset="-128"/>
                <a:cs typeface="ＭＳ Ｐゴシック" pitchFamily="-108" charset="-128"/>
              </a:rPr>
              <a:t>bolometers</a:t>
            </a:r>
            <a:r>
              <a:rPr lang="en-US" sz="1200" i="1" kern="1200" dirty="0" smtClean="0">
                <a:solidFill>
                  <a:schemeClr val="tx1"/>
                </a:solidFill>
                <a:latin typeface="Helvetica"/>
                <a:ea typeface="ＭＳ Ｐゴシック" pitchFamily="1" charset="-128"/>
                <a:cs typeface="ＭＳ Ｐゴシック" pitchFamily="-108" charset="-128"/>
              </a:rPr>
              <a:t>/wafer (white dots). (The central wafer is missing in this photograph.) Center: One of the six focal planes that will be used by SPIDER in the upcoming 12/2014 flight. This focal plane has 512 polarization sensitive </a:t>
            </a:r>
            <a:r>
              <a:rPr lang="en-US" sz="1200" i="1" kern="1200" dirty="0" err="1" smtClean="0">
                <a:solidFill>
                  <a:schemeClr val="tx1"/>
                </a:solidFill>
                <a:latin typeface="Helvetica"/>
                <a:ea typeface="ＭＳ Ｐゴシック" pitchFamily="1" charset="-128"/>
                <a:cs typeface="ＭＳ Ｐゴシック" pitchFamily="-108" charset="-128"/>
              </a:rPr>
              <a:t>bolometers</a:t>
            </a:r>
            <a:r>
              <a:rPr lang="en-US" sz="1200" i="1" kern="1200" dirty="0" smtClean="0">
                <a:solidFill>
                  <a:schemeClr val="tx1"/>
                </a:solidFill>
                <a:latin typeface="Helvetica"/>
                <a:ea typeface="ＭＳ Ｐゴシック" pitchFamily="1" charset="-128"/>
                <a:cs typeface="ＭＳ Ｐゴシック" pitchFamily="-108" charset="-128"/>
              </a:rPr>
              <a:t>. Right: Focal plane for the PIPER experiment containing 1280 bolometer. Each flight will use 4 such focal planes</a:t>
            </a:r>
            <a:r>
              <a:rPr lang="en-US" sz="1200" i="1" kern="1200" baseline="0" dirty="0" smtClean="0">
                <a:solidFill>
                  <a:schemeClr val="tx1"/>
                </a:solidFill>
                <a:latin typeface="Helvetica"/>
                <a:ea typeface="ＭＳ Ｐゴシック" pitchFamily="1" charset="-128"/>
                <a:cs typeface="ＭＳ Ｐゴシック" pitchFamily="-108" charset="-128"/>
              </a:rPr>
              <a:t>  (PIPER in 2015, if funded)</a:t>
            </a:r>
            <a:endParaRPr lang="en-US" sz="1200" i="1" kern="1200" dirty="0" smtClean="0">
              <a:solidFill>
                <a:schemeClr val="tx1"/>
              </a:solidFill>
              <a:latin typeface="Helvetica"/>
              <a:ea typeface="ＭＳ Ｐゴシック" pitchFamily="1" charset="-128"/>
              <a:cs typeface="ＭＳ Ｐゴシック" pitchFamily="-108" charset="-128"/>
            </a:endParaRPr>
          </a:p>
          <a:p>
            <a:r>
              <a:rPr lang="en-US" sz="1200" kern="1200" dirty="0" smtClean="0">
                <a:solidFill>
                  <a:schemeClr val="tx1"/>
                </a:solidFill>
                <a:latin typeface="Helvetica"/>
                <a:ea typeface="ＭＳ Ｐゴシック" pitchFamily="1" charset="-128"/>
                <a:cs typeface="ＭＳ Ｐゴシック" pitchFamily="-108" charset="-128"/>
              </a:rPr>
              <a:t> </a:t>
            </a:r>
          </a:p>
          <a:p>
            <a:endParaRPr lang="en-US" dirty="0"/>
          </a:p>
        </p:txBody>
      </p:sp>
      <p:sp>
        <p:nvSpPr>
          <p:cNvPr id="4" name="Slide Number Placeholder 3"/>
          <p:cNvSpPr>
            <a:spLocks noGrp="1"/>
          </p:cNvSpPr>
          <p:nvPr>
            <p:ph type="sldNum" sz="quarter" idx="10"/>
          </p:nvPr>
        </p:nvSpPr>
        <p:spPr/>
        <p:txBody>
          <a:bodyPr/>
          <a:lstStyle/>
          <a:p>
            <a:pPr>
              <a:defRPr/>
            </a:pPr>
            <a:fld id="{CD3EAE35-63B2-40DB-B14C-AD9AEFA419CA}" type="slidenum">
              <a:rPr lang="en-US" smtClean="0"/>
              <a:pPr>
                <a:defRPr/>
              </a:pPr>
              <a:t>23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Date Placeholder 5"/>
          <p:cNvSpPr>
            <a:spLocks noGrp="1"/>
          </p:cNvSpPr>
          <p:nvPr>
            <p:ph type="dt" sz="half" idx="10"/>
          </p:nvPr>
        </p:nvSpPr>
        <p:spPr/>
        <p:txBody>
          <a:bodyPr/>
          <a:lstStyle/>
          <a:p>
            <a:fld id="{5050B605-79EA-438B-A561-995FF1553E08}" type="datetime1">
              <a:rPr lang="en-US" smtClean="0"/>
              <a:pPr/>
              <a:t>6/29/15</a:t>
            </a:fld>
            <a:endParaRPr lang="en-US"/>
          </a:p>
        </p:txBody>
      </p:sp>
      <p:sp>
        <p:nvSpPr>
          <p:cNvPr id="7" name="Slide Number Placeholder 6"/>
          <p:cNvSpPr>
            <a:spLocks noGrp="1"/>
          </p:cNvSpPr>
          <p:nvPr>
            <p:ph type="sldNum" sz="quarter" idx="11"/>
          </p:nvPr>
        </p:nvSpPr>
        <p:spPr/>
        <p:txBody>
          <a:bodyPr/>
          <a:lstStyle/>
          <a:p>
            <a:fld id="{D4B001EB-1B77-4531-B10E-FFD5E3E5047B}" type="slidenum">
              <a:rPr lang="en-US" smtClean="0"/>
              <a:pPr/>
              <a:t>‹#›</a:t>
            </a:fld>
            <a:endParaRPr lang="en-US"/>
          </a:p>
        </p:txBody>
      </p:sp>
      <p:sp>
        <p:nvSpPr>
          <p:cNvPr id="8" name="Footer Placeholder 7"/>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E5D2B998-7929-4A90-BD6C-1E4A919C5EC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7A025338-251A-47B6-94A0-C7D2C114B41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t"/>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5"/>
          <p:cNvSpPr>
            <a:spLocks noGrp="1"/>
          </p:cNvSpPr>
          <p:nvPr>
            <p:ph type="dt" sz="half" idx="10"/>
          </p:nvPr>
        </p:nvSpPr>
        <p:spPr/>
        <p:txBody>
          <a:bodyPr/>
          <a:lstStyle/>
          <a:p>
            <a:fld id="{8EA8D8A0-0C0F-4C64-BF06-1DECDA254F12}" type="datetime1">
              <a:rPr lang="en-US" smtClean="0"/>
              <a:pPr/>
              <a:t>6/29/15</a:t>
            </a:fld>
            <a:endParaRPr lang="en-US"/>
          </a:p>
        </p:txBody>
      </p:sp>
      <p:sp>
        <p:nvSpPr>
          <p:cNvPr id="7" name="Slide Number Placeholder 6"/>
          <p:cNvSpPr>
            <a:spLocks noGrp="1"/>
          </p:cNvSpPr>
          <p:nvPr>
            <p:ph type="sldNum" sz="quarter" idx="11"/>
          </p:nvPr>
        </p:nvSpPr>
        <p:spPr/>
        <p:txBody>
          <a:bodyPr/>
          <a:lstStyle/>
          <a:p>
            <a:fld id="{CF44B1A8-DBC3-448F-AF01-0EEFC4BCEA5B}" type="slidenum">
              <a:rPr lang="en-US" smtClean="0"/>
              <a:pPr/>
              <a:t>‹#›</a:t>
            </a:fld>
            <a:endParaRPr lang="en-US"/>
          </a:p>
        </p:txBody>
      </p:sp>
      <p:sp>
        <p:nvSpPr>
          <p:cNvPr id="8" name="Footer Placeholder 7"/>
          <p:cNvSpPr>
            <a:spLocks noGrp="1"/>
          </p:cNvSpPr>
          <p:nvPr>
            <p:ph type="ftr" sz="quarter" idx="12"/>
          </p:nvPr>
        </p:nvSpPr>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11"/>
          <p:cNvSpPr>
            <a:spLocks noGrp="1"/>
          </p:cNvSpPr>
          <p:nvPr>
            <p:ph type="dt" sz="half" idx="10"/>
          </p:nvPr>
        </p:nvSpPr>
        <p:spPr/>
        <p:txBody>
          <a:bodyPr/>
          <a:lstStyle/>
          <a:p>
            <a:fld id="{D4AE05C3-59D1-46AC-A88A-A850D47927D2}" type="datetime1">
              <a:rPr lang="en-US" smtClean="0"/>
              <a:pPr/>
              <a:t>6/29/15</a:t>
            </a:fld>
            <a:endParaRPr lang="en-US"/>
          </a:p>
        </p:txBody>
      </p:sp>
      <p:sp>
        <p:nvSpPr>
          <p:cNvPr id="13" name="Slide Number Placeholder 12"/>
          <p:cNvSpPr>
            <a:spLocks noGrp="1"/>
          </p:cNvSpPr>
          <p:nvPr>
            <p:ph type="sldNum" sz="quarter" idx="11"/>
          </p:nvPr>
        </p:nvSpPr>
        <p:spPr/>
        <p:txBody>
          <a:bodyPr/>
          <a:lstStyle/>
          <a:p>
            <a:fld id="{CF44B1A8-DBC3-448F-AF01-0EEFC4BCEA5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5"/>
          <p:cNvSpPr>
            <a:spLocks noGrp="1"/>
          </p:cNvSpPr>
          <p:nvPr>
            <p:ph type="dt" sz="half" idx="10"/>
          </p:nvPr>
        </p:nvSpPr>
        <p:spPr/>
        <p:txBody>
          <a:bodyPr/>
          <a:lstStyle/>
          <a:p>
            <a:fld id="{CF0E0E20-7F89-4562-80DA-B2637E29C023}" type="datetime1">
              <a:rPr lang="en-US" smtClean="0"/>
              <a:pPr/>
              <a:t>6/29/15</a:t>
            </a:fld>
            <a:endParaRPr lang="en-US"/>
          </a:p>
        </p:txBody>
      </p:sp>
      <p:sp>
        <p:nvSpPr>
          <p:cNvPr id="7" name="Slide Number Placeholder 6"/>
          <p:cNvSpPr>
            <a:spLocks noGrp="1"/>
          </p:cNvSpPr>
          <p:nvPr>
            <p:ph type="sldNum" sz="quarter" idx="11"/>
          </p:nvPr>
        </p:nvSpPr>
        <p:spPr/>
        <p:txBody>
          <a:bodyPr/>
          <a:lstStyle/>
          <a:p>
            <a:fld id="{CF44B1A8-DBC3-448F-AF01-0EEFC4BCEA5B}" type="slidenum">
              <a:rPr lang="en-US" smtClean="0"/>
              <a:pPr/>
              <a:t>‹#›</a:t>
            </a:fld>
            <a:endParaRPr lang="en-US"/>
          </a:p>
        </p:txBody>
      </p:sp>
      <p:sp>
        <p:nvSpPr>
          <p:cNvPr id="8" name="Footer Placeholder 7"/>
          <p:cNvSpPr>
            <a:spLocks noGrp="1"/>
          </p:cNvSpPr>
          <p:nvPr>
            <p:ph type="ftr" sz="quarter" idx="12"/>
          </p:nvPr>
        </p:nvSpPr>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3060700" cy="365125"/>
          </a:xfrm>
          <a:prstGeom prst="rect">
            <a:avLst/>
          </a:prstGeom>
        </p:spPr>
        <p:txBody>
          <a:bodyPr/>
          <a:lstStyle/>
          <a:p>
            <a:fld id="{34B08FC0-C88B-40D5-BB49-92A0A4C6AC22}" type="datetime1">
              <a:rPr lang="en-US" smtClean="0"/>
              <a:pPr/>
              <a:t>6/29/15</a:t>
            </a:fld>
            <a:endParaRPr lang="en-US" dirty="0"/>
          </a:p>
        </p:txBody>
      </p:sp>
      <p:sp>
        <p:nvSpPr>
          <p:cNvPr id="6" name="Footer Placeholder 5"/>
          <p:cNvSpPr>
            <a:spLocks noGrp="1"/>
          </p:cNvSpPr>
          <p:nvPr>
            <p:ph type="ftr" sz="quarter" idx="11"/>
          </p:nvPr>
        </p:nvSpPr>
        <p:spPr>
          <a:xfrm>
            <a:off x="3124200" y="62039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9B0392C-5BE7-214B-9E5F-CC8853CBAA6A}"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3060700" cy="365125"/>
          </a:xfrm>
          <a:prstGeom prst="rect">
            <a:avLst/>
          </a:prstGeom>
        </p:spPr>
        <p:txBody>
          <a:bodyPr/>
          <a:lstStyle/>
          <a:p>
            <a:fld id="{0459BBD9-10A0-44E7-9229-5BA6BE783506}" type="datetime1">
              <a:rPr lang="en-US" smtClean="0"/>
              <a:pPr/>
              <a:t>6/29/15</a:t>
            </a:fld>
            <a:endParaRPr lang="en-US" dirty="0"/>
          </a:p>
        </p:txBody>
      </p:sp>
      <p:sp>
        <p:nvSpPr>
          <p:cNvPr id="8" name="Footer Placeholder 7"/>
          <p:cNvSpPr>
            <a:spLocks noGrp="1"/>
          </p:cNvSpPr>
          <p:nvPr>
            <p:ph type="ftr" sz="quarter" idx="11"/>
          </p:nvPr>
        </p:nvSpPr>
        <p:spPr>
          <a:xfrm>
            <a:off x="3454400" y="60515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9B0392C-5BE7-214B-9E5F-CC8853CBAA6A}"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CCF79937-0290-4F19-B284-6761400C3021}" type="datetime1">
              <a:rPr lang="en-US" smtClean="0"/>
              <a:pPr/>
              <a:t>6/29/15</a:t>
            </a:fld>
            <a:endParaRPr lang="en-US"/>
          </a:p>
        </p:txBody>
      </p:sp>
      <p:sp>
        <p:nvSpPr>
          <p:cNvPr id="6" name="Slide Number Placeholder 5"/>
          <p:cNvSpPr>
            <a:spLocks noGrp="1"/>
          </p:cNvSpPr>
          <p:nvPr>
            <p:ph type="sldNum" sz="quarter" idx="11"/>
          </p:nvPr>
        </p:nvSpPr>
        <p:spPr/>
        <p:txBody>
          <a:bodyPr/>
          <a:lstStyle/>
          <a:p>
            <a:fld id="{CF44B1A8-DBC3-448F-AF01-0EEFC4BCEA5B}"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AE7493-01C7-43BA-B46C-D39E58205C73}" type="datetime1">
              <a:rPr lang="en-US" smtClean="0"/>
              <a:pPr/>
              <a:t>6/29/15</a:t>
            </a:fld>
            <a:endParaRPr lang="en-US"/>
          </a:p>
        </p:txBody>
      </p:sp>
      <p:sp>
        <p:nvSpPr>
          <p:cNvPr id="5" name="Slide Number Placeholder 4"/>
          <p:cNvSpPr>
            <a:spLocks noGrp="1"/>
          </p:cNvSpPr>
          <p:nvPr>
            <p:ph type="sldNum" sz="quarter" idx="11"/>
          </p:nvPr>
        </p:nvSpPr>
        <p:spPr/>
        <p:txBody>
          <a:bodyPr/>
          <a:lstStyle/>
          <a:p>
            <a:fld id="{CF44B1A8-DBC3-448F-AF01-0EEFC4BCEA5B}" type="slidenum">
              <a:rPr lang="en-US" smtClean="0"/>
              <a:pPr/>
              <a:t>‹#›</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3060700" cy="365125"/>
          </a:xfrm>
          <a:prstGeom prst="rect">
            <a:avLst/>
          </a:prstGeom>
        </p:spPr>
        <p:txBody>
          <a:bodyPr/>
          <a:lstStyle/>
          <a:p>
            <a:fld id="{D0A7FE17-6F71-4576-BD48-8748E81B9B3E}" type="datetime1">
              <a:rPr lang="en-US" smtClean="0"/>
              <a:pPr/>
              <a:t>6/29/15</a:t>
            </a:fld>
            <a:endParaRPr lang="en-US" dirty="0"/>
          </a:p>
        </p:txBody>
      </p:sp>
      <p:sp>
        <p:nvSpPr>
          <p:cNvPr id="6" name="Footer Placeholder 5"/>
          <p:cNvSpPr>
            <a:spLocks noGrp="1"/>
          </p:cNvSpPr>
          <p:nvPr>
            <p:ph type="ftr" sz="quarter" idx="11"/>
          </p:nvPr>
        </p:nvSpPr>
        <p:spPr>
          <a:xfrm>
            <a:off x="3073400" y="61785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9B0392C-5BE7-214B-9E5F-CC8853CBAA6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6DBC6B-BEF4-4E60-8869-CDEFB052B129}" type="datetime1">
              <a:rPr lang="en-US" smtClean="0"/>
              <a:pPr/>
              <a:t>6/29/15</a:t>
            </a:fld>
            <a:endParaRPr lang="en-US"/>
          </a:p>
        </p:txBody>
      </p:sp>
      <p:sp>
        <p:nvSpPr>
          <p:cNvPr id="6" name="Slide Number Placeholder 5"/>
          <p:cNvSpPr>
            <a:spLocks noGrp="1"/>
          </p:cNvSpPr>
          <p:nvPr>
            <p:ph type="sldNum" sz="quarter" idx="11"/>
          </p:nvPr>
        </p:nvSpPr>
        <p:spPr/>
        <p:txBody>
          <a:bodyPr/>
          <a:lstStyle/>
          <a:p>
            <a:fld id="{D4B001EB-1B77-4531-B10E-FFD5E3E5047B}"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3060700" cy="365125"/>
          </a:xfrm>
          <a:prstGeom prst="rect">
            <a:avLst/>
          </a:prstGeom>
        </p:spPr>
        <p:txBody>
          <a:bodyPr/>
          <a:lstStyle/>
          <a:p>
            <a:fld id="{32E57F74-D695-4E11-97F1-8DB5D6C67040}" type="datetime1">
              <a:rPr lang="en-US" smtClean="0"/>
              <a:pPr/>
              <a:t>6/29/15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9B0392C-5BE7-214B-9E5F-CC8853CBAA6A}"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3060700" cy="365125"/>
          </a:xfrm>
          <a:prstGeom prst="rect">
            <a:avLst/>
          </a:prstGeom>
        </p:spPr>
        <p:txBody>
          <a:bodyPr/>
          <a:lstStyle/>
          <a:p>
            <a:fld id="{F36AA498-A82A-4C19-B45E-BA99201982C3}" type="datetime1">
              <a:rPr lang="en-US" smtClean="0"/>
              <a:pPr/>
              <a:t>6/29/15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9B0392C-5BE7-214B-9E5F-CC8853CBAA6A}"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3060700" cy="365125"/>
          </a:xfrm>
          <a:prstGeom prst="rect">
            <a:avLst/>
          </a:prstGeom>
        </p:spPr>
        <p:txBody>
          <a:bodyPr/>
          <a:lstStyle/>
          <a:p>
            <a:fld id="{7EF8F477-3931-474F-B452-D4BD787E0477}" type="datetime1">
              <a:rPr lang="en-US" smtClean="0"/>
              <a:pPr/>
              <a:t>6/29/15</a:t>
            </a:fld>
            <a:endParaRPr lang="en-US" dirty="0"/>
          </a:p>
        </p:txBody>
      </p:sp>
      <p:sp>
        <p:nvSpPr>
          <p:cNvPr id="5" name="Footer Placeholder 4"/>
          <p:cNvSpPr>
            <a:spLocks noGrp="1"/>
          </p:cNvSpPr>
          <p:nvPr>
            <p:ph type="ftr" sz="quarter" idx="11"/>
          </p:nvPr>
        </p:nvSpPr>
        <p:spPr>
          <a:xfrm>
            <a:off x="3124200" y="61531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9B0392C-5BE7-214B-9E5F-CC8853CBAA6A}"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8600"/>
            <a:ext cx="77724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
          <p:cNvSpPr>
            <a:spLocks noGrp="1" noChangeArrowheads="1"/>
          </p:cNvSpPr>
          <p:nvPr>
            <p:ph type="sldNum" sz="quarter" idx="10"/>
          </p:nvPr>
        </p:nvSpPr>
        <p:spPr>
          <a:xfrm>
            <a:off x="6553200" y="6356350"/>
            <a:ext cx="2133600" cy="365125"/>
          </a:xfrm>
          <a:prstGeom prst="rect">
            <a:avLst/>
          </a:prstGeom>
          <a:ln/>
        </p:spPr>
        <p:txBody>
          <a:bodyPr/>
          <a:lstStyle>
            <a:lvl1pPr>
              <a:defRPr/>
            </a:lvl1pPr>
          </a:lstStyle>
          <a:p>
            <a:pPr>
              <a:defRPr/>
            </a:pPr>
            <a:r>
              <a:rPr lang="en-US" dirty="0"/>
              <a:t> </a:t>
            </a:r>
            <a:fld id="{BC845DDB-A6A6-4FD2-8950-1DA07BEC68AD}" type="slidenum">
              <a:rPr lang="en-US"/>
              <a:pPr>
                <a:defRPr/>
              </a:pPr>
              <a:t>‹#›</a:t>
            </a:fld>
            <a:endParaRPr lang="en-US" dirty="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itle and Content">
    <p:spTree>
      <p:nvGrpSpPr>
        <p:cNvPr id="1" name=""/>
        <p:cNvGrpSpPr/>
        <p:nvPr/>
      </p:nvGrpSpPr>
      <p:grpSpPr>
        <a:xfrm>
          <a:off x="0" y="0"/>
          <a:ext cx="0" cy="0"/>
          <a:chOff x="0" y="0"/>
          <a:chExt cx="0" cy="0"/>
        </a:xfrm>
      </p:grpSpPr>
      <p:pic>
        <p:nvPicPr>
          <p:cNvPr id="8" name="Picture 75" descr="Template_SMD2"/>
          <p:cNvPicPr>
            <a:picLocks noChangeAspect="1" noChangeArrowheads="1"/>
          </p:cNvPicPr>
          <p:nvPr userDrawn="1"/>
        </p:nvPicPr>
        <p:blipFill>
          <a:blip r:embed="rId2" cstate="print"/>
          <a:srcRect l="2292" t="4662" r="11459" b="70082"/>
          <a:stretch>
            <a:fillRect/>
          </a:stretch>
        </p:blipFill>
        <p:spPr bwMode="auto">
          <a:xfrm>
            <a:off x="0" y="0"/>
            <a:ext cx="7886700" cy="1816768"/>
          </a:xfrm>
          <a:prstGeom prst="rect">
            <a:avLst/>
          </a:prstGeom>
          <a:noFill/>
          <a:ln w="9525">
            <a:noFill/>
            <a:miter lim="800000"/>
            <a:headEnd/>
            <a:tailEnd/>
          </a:ln>
        </p:spPr>
      </p:pic>
      <p:sp>
        <p:nvSpPr>
          <p:cNvPr id="9" name="Title 1"/>
          <p:cNvSpPr>
            <a:spLocks noGrp="1"/>
          </p:cNvSpPr>
          <p:nvPr>
            <p:ph type="title"/>
          </p:nvPr>
        </p:nvSpPr>
        <p:spPr>
          <a:xfrm>
            <a:off x="457200" y="274638"/>
            <a:ext cx="8229600" cy="1178242"/>
          </a:xfrm>
          <a:prstGeom prst="rect">
            <a:avLst/>
          </a:prstGeom>
        </p:spPr>
        <p:txBody>
          <a:bodyPr anchor="t">
            <a:normAutofit/>
          </a:bodyPr>
          <a:lstStyle>
            <a:lvl1pPr algn="ctr">
              <a:defRPr sz="2400">
                <a:solidFill>
                  <a:srgbClr val="000090"/>
                </a:solidFill>
                <a:latin typeface="Helvetica" pitchFamily="34" charset="0"/>
                <a:cs typeface="Helvetica" pitchFamily="34" charset="0"/>
              </a:defRPr>
            </a:lvl1pPr>
          </a:lstStyle>
          <a:p>
            <a:r>
              <a:rPr lang="en-US" dirty="0" smtClean="0"/>
              <a:t>Click to edit Master title style</a:t>
            </a:r>
            <a:endParaRPr lang="en-US" dirty="0"/>
          </a:p>
        </p:txBody>
      </p:sp>
      <p:sp>
        <p:nvSpPr>
          <p:cNvPr id="11" name="Rectangle 7"/>
          <p:cNvSpPr>
            <a:spLocks noChangeArrowheads="1"/>
          </p:cNvSpPr>
          <p:nvPr userDrawn="1"/>
        </p:nvSpPr>
        <p:spPr bwMode="auto">
          <a:xfrm>
            <a:off x="8839200" y="6661088"/>
            <a:ext cx="307778" cy="212879"/>
          </a:xfrm>
          <a:prstGeom prst="rect">
            <a:avLst/>
          </a:prstGeom>
          <a:noFill/>
          <a:ln w="12700">
            <a:noFill/>
            <a:miter lim="800000"/>
            <a:headEnd/>
            <a:tailEnd/>
          </a:ln>
          <a:effectLst/>
        </p:spPr>
        <p:txBody>
          <a:bodyPr wrap="none" lIns="90488" tIns="44450" rIns="90488" bIns="44450">
            <a:spAutoFit/>
          </a:bodyPr>
          <a:lstStyle/>
          <a:p>
            <a:pPr defTabSz="457200">
              <a:spcBef>
                <a:spcPct val="0"/>
              </a:spcBef>
              <a:defRPr/>
            </a:pPr>
            <a:fld id="{6CEF33FF-3ABD-4DA4-A627-38BD7C62E941}" type="slidenum">
              <a:rPr lang="en-US" sz="800" i="1">
                <a:solidFill>
                  <a:prstClr val="black"/>
                </a:solidFill>
              </a:rPr>
              <a:pPr defTabSz="457200">
                <a:spcBef>
                  <a:spcPct val="0"/>
                </a:spcBef>
                <a:defRPr/>
              </a:pPr>
              <a:t>‹#›</a:t>
            </a:fld>
            <a:endParaRPr lang="en-US" sz="800" i="1" dirty="0">
              <a:solidFill>
                <a:prstClr val="black"/>
              </a:solidFill>
            </a:endParaRPr>
          </a:p>
        </p:txBody>
      </p:sp>
      <p:pic>
        <p:nvPicPr>
          <p:cNvPr id="6" name="Picture 5" descr="PCOS_Cor Logo.JPG"/>
          <p:cNvPicPr>
            <a:picLocks noChangeAspect="1"/>
          </p:cNvPicPr>
          <p:nvPr userDrawn="1"/>
        </p:nvPicPr>
        <p:blipFill>
          <a:blip r:embed="rId3" cstate="print"/>
          <a:stretch>
            <a:fillRect/>
          </a:stretch>
        </p:blipFill>
        <p:spPr>
          <a:xfrm>
            <a:off x="7864303" y="32631"/>
            <a:ext cx="1218091" cy="10972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6601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pic>
        <p:nvPicPr>
          <p:cNvPr id="8" name="Picture 75" descr="Template_SMD2"/>
          <p:cNvPicPr>
            <a:picLocks noChangeAspect="1" noChangeArrowheads="1"/>
          </p:cNvPicPr>
          <p:nvPr userDrawn="1"/>
        </p:nvPicPr>
        <p:blipFill>
          <a:blip r:embed="rId2" cstate="print"/>
          <a:srcRect l="2292" t="4662" r="11459" b="70082"/>
          <a:stretch>
            <a:fillRect/>
          </a:stretch>
        </p:blipFill>
        <p:spPr bwMode="auto">
          <a:xfrm>
            <a:off x="0" y="0"/>
            <a:ext cx="7886700" cy="1816768"/>
          </a:xfrm>
          <a:prstGeom prst="rect">
            <a:avLst/>
          </a:prstGeom>
          <a:noFill/>
          <a:ln w="9525">
            <a:noFill/>
            <a:miter lim="800000"/>
            <a:headEnd/>
            <a:tailEnd/>
          </a:ln>
        </p:spPr>
      </p:pic>
      <p:pic>
        <p:nvPicPr>
          <p:cNvPr id="7" name="Picture 6" descr="PCOS_Cor Logo.JPG"/>
          <p:cNvPicPr>
            <a:picLocks noChangeAspect="1"/>
          </p:cNvPicPr>
          <p:nvPr userDrawn="1"/>
        </p:nvPicPr>
        <p:blipFill>
          <a:blip r:embed="rId3" cstate="print"/>
          <a:stretch>
            <a:fillRect/>
          </a:stretch>
        </p:blipFill>
        <p:spPr>
          <a:xfrm>
            <a:off x="7823663" y="124071"/>
            <a:ext cx="1218091" cy="1097280"/>
          </a:xfrm>
          <a:prstGeom prst="rect">
            <a:avLst/>
          </a:prstGeom>
        </p:spPr>
      </p:pic>
      <p:sp>
        <p:nvSpPr>
          <p:cNvPr id="12" name="Slide Number Placeholder 5"/>
          <p:cNvSpPr>
            <a:spLocks noGrp="1"/>
          </p:cNvSpPr>
          <p:nvPr>
            <p:ph type="sldNum" sz="quarter" idx="12"/>
          </p:nvPr>
        </p:nvSpPr>
        <p:spPr>
          <a:xfrm>
            <a:off x="6819900" y="6492875"/>
            <a:ext cx="2133600" cy="365125"/>
          </a:xfrm>
        </p:spPr>
        <p:txBody>
          <a:bodyPr/>
          <a:lstStyle>
            <a:lvl1pPr>
              <a:defRPr sz="900" i="1">
                <a:solidFill>
                  <a:srgbClr val="000000"/>
                </a:solidFill>
              </a:defRPr>
            </a:lvl1pPr>
          </a:lstStyle>
          <a:p>
            <a:fld id="{B9B0392C-5BE7-214B-9E5F-CC8853CBAA6A}" type="slidenum">
              <a:rPr lang="en-US" smtClean="0"/>
              <a:pPr/>
              <a:t>‹#›</a:t>
            </a:fld>
            <a:endParaRPr lang="en-US" dirty="0"/>
          </a:p>
        </p:txBody>
      </p:sp>
      <p:sp>
        <p:nvSpPr>
          <p:cNvPr id="9" name="Title 1"/>
          <p:cNvSpPr>
            <a:spLocks noGrp="1"/>
          </p:cNvSpPr>
          <p:nvPr>
            <p:ph type="title"/>
          </p:nvPr>
        </p:nvSpPr>
        <p:spPr>
          <a:xfrm>
            <a:off x="457200" y="274638"/>
            <a:ext cx="8229600" cy="1178242"/>
          </a:xfrm>
          <a:prstGeom prst="rect">
            <a:avLst/>
          </a:prstGeom>
        </p:spPr>
        <p:txBody>
          <a:bodyPr anchor="t">
            <a:normAutofit/>
          </a:bodyPr>
          <a:lstStyle>
            <a:lvl1pPr algn="ctr">
              <a:defRPr sz="2400">
                <a:solidFill>
                  <a:srgbClr val="000090"/>
                </a:solidFill>
                <a:latin typeface="Helvetica" pitchFamily="34" charset="0"/>
                <a:cs typeface="Helvetica" pitchFamily="34" charset="0"/>
              </a:defRPr>
            </a:lvl1pPr>
          </a:lstStyle>
          <a:p>
            <a:r>
              <a:rPr lang="en-US" dirty="0" smtClean="0"/>
              <a:t>Click to edit Master title style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3875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pic>
        <p:nvPicPr>
          <p:cNvPr id="8" name="Picture 75" descr="Template_SMD2"/>
          <p:cNvPicPr>
            <a:picLocks noChangeAspect="1" noChangeArrowheads="1"/>
          </p:cNvPicPr>
          <p:nvPr userDrawn="1"/>
        </p:nvPicPr>
        <p:blipFill>
          <a:blip r:embed="rId2" cstate="print"/>
          <a:srcRect l="2292" t="4662" r="11459" b="70082"/>
          <a:stretch>
            <a:fillRect/>
          </a:stretch>
        </p:blipFill>
        <p:spPr bwMode="auto">
          <a:xfrm>
            <a:off x="0" y="0"/>
            <a:ext cx="7886700" cy="1816768"/>
          </a:xfrm>
          <a:prstGeom prst="rect">
            <a:avLst/>
          </a:prstGeom>
          <a:noFill/>
          <a:ln w="9525">
            <a:noFill/>
            <a:miter lim="800000"/>
            <a:headEnd/>
            <a:tailEnd/>
          </a:ln>
        </p:spPr>
      </p:pic>
      <p:pic>
        <p:nvPicPr>
          <p:cNvPr id="7" name="Picture 6" descr="PCOS_Cor Logo.JPG"/>
          <p:cNvPicPr>
            <a:picLocks noChangeAspect="1"/>
          </p:cNvPicPr>
          <p:nvPr userDrawn="1"/>
        </p:nvPicPr>
        <p:blipFill>
          <a:blip r:embed="rId3" cstate="print"/>
          <a:stretch>
            <a:fillRect/>
          </a:stretch>
        </p:blipFill>
        <p:spPr>
          <a:xfrm>
            <a:off x="7823663" y="124071"/>
            <a:ext cx="1218091" cy="1097280"/>
          </a:xfrm>
          <a:prstGeom prst="rect">
            <a:avLst/>
          </a:prstGeom>
        </p:spPr>
      </p:pic>
      <p:sp>
        <p:nvSpPr>
          <p:cNvPr id="12" name="Slide Number Placeholder 5"/>
          <p:cNvSpPr>
            <a:spLocks noGrp="1"/>
          </p:cNvSpPr>
          <p:nvPr>
            <p:ph type="sldNum" sz="quarter" idx="12"/>
          </p:nvPr>
        </p:nvSpPr>
        <p:spPr>
          <a:xfrm>
            <a:off x="6819900" y="6492875"/>
            <a:ext cx="2133600" cy="365125"/>
          </a:xfrm>
        </p:spPr>
        <p:txBody>
          <a:bodyPr/>
          <a:lstStyle>
            <a:lvl1pPr>
              <a:defRPr sz="900" i="1">
                <a:solidFill>
                  <a:srgbClr val="000000"/>
                </a:solidFill>
              </a:defRPr>
            </a:lvl1pPr>
          </a:lstStyle>
          <a:p>
            <a:fld id="{B9B0392C-5BE7-214B-9E5F-CC8853CBAA6A}" type="slidenum">
              <a:rPr lang="en-US" smtClean="0"/>
              <a:pPr/>
              <a:t>‹#›</a:t>
            </a:fld>
            <a:endParaRPr lang="en-US" dirty="0"/>
          </a:p>
        </p:txBody>
      </p:sp>
      <p:sp>
        <p:nvSpPr>
          <p:cNvPr id="9" name="Title 1"/>
          <p:cNvSpPr>
            <a:spLocks noGrp="1"/>
          </p:cNvSpPr>
          <p:nvPr>
            <p:ph type="title"/>
          </p:nvPr>
        </p:nvSpPr>
        <p:spPr>
          <a:xfrm>
            <a:off x="457200" y="274638"/>
            <a:ext cx="8229600" cy="1178242"/>
          </a:xfrm>
          <a:prstGeom prst="rect">
            <a:avLst/>
          </a:prstGeom>
        </p:spPr>
        <p:txBody>
          <a:bodyPr anchor="t">
            <a:normAutofit/>
          </a:bodyPr>
          <a:lstStyle>
            <a:lvl1pPr algn="ctr">
              <a:defRPr sz="2400">
                <a:solidFill>
                  <a:srgbClr val="000090"/>
                </a:solidFill>
                <a:latin typeface="Helvetica" pitchFamily="34" charset="0"/>
                <a:cs typeface="Helvetica" pitchFamily="34" charset="0"/>
              </a:defRPr>
            </a:lvl1pPr>
          </a:lstStyle>
          <a:p>
            <a:r>
              <a:rPr lang="en-US" dirty="0" smtClean="0"/>
              <a:t>Click to edit Master title style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489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Title and Content">
    <p:spTree>
      <p:nvGrpSpPr>
        <p:cNvPr id="1" name=""/>
        <p:cNvGrpSpPr/>
        <p:nvPr/>
      </p:nvGrpSpPr>
      <p:grpSpPr>
        <a:xfrm>
          <a:off x="0" y="0"/>
          <a:ext cx="0" cy="0"/>
          <a:chOff x="0" y="0"/>
          <a:chExt cx="0" cy="0"/>
        </a:xfrm>
      </p:grpSpPr>
      <p:pic>
        <p:nvPicPr>
          <p:cNvPr id="6" name="Picture 75" descr="Template_SMD2"/>
          <p:cNvPicPr>
            <a:picLocks noChangeAspect="1" noChangeArrowheads="1"/>
          </p:cNvPicPr>
          <p:nvPr userDrawn="1"/>
        </p:nvPicPr>
        <p:blipFill>
          <a:blip r:embed="rId2" cstate="print"/>
          <a:srcRect l="2292" t="4661" r="11459"/>
          <a:stretch>
            <a:fillRect/>
          </a:stretch>
        </p:blipFill>
        <p:spPr bwMode="auto">
          <a:xfrm>
            <a:off x="0" y="0"/>
            <a:ext cx="7874000" cy="6858000"/>
          </a:xfrm>
          <a:prstGeom prst="rect">
            <a:avLst/>
          </a:prstGeom>
          <a:noFill/>
          <a:ln w="9525">
            <a:noFill/>
            <a:miter lim="800000"/>
            <a:headEnd/>
            <a:tailEnd/>
          </a:ln>
        </p:spPr>
      </p:pic>
      <p:sp>
        <p:nvSpPr>
          <p:cNvPr id="2" name="Title 1"/>
          <p:cNvSpPr>
            <a:spLocks noGrp="1"/>
          </p:cNvSpPr>
          <p:nvPr>
            <p:ph type="title"/>
          </p:nvPr>
        </p:nvSpPr>
        <p:spPr>
          <a:xfrm>
            <a:off x="457200" y="274638"/>
            <a:ext cx="7559040" cy="1229042"/>
          </a:xfrm>
          <a:prstGeom prst="rect">
            <a:avLst/>
          </a:prstGeom>
        </p:spPr>
        <p:txBody>
          <a:bodyPr/>
          <a:lstStyle>
            <a:lvl1pPr>
              <a:defRPr>
                <a:solidFill>
                  <a:srgbClr val="000090"/>
                </a:solidFill>
              </a:defRPr>
            </a:lvl1pPr>
          </a:lstStyle>
          <a:p>
            <a:r>
              <a:rPr lang="en-US" dirty="0" smtClean="0"/>
              <a:t>Click to edit Master title style</a:t>
            </a:r>
            <a:endParaRPr lang="en-US" dirty="0"/>
          </a:p>
        </p:txBody>
      </p:sp>
      <p:sp>
        <p:nvSpPr>
          <p:cNvPr id="5" name="Rectangle 7"/>
          <p:cNvSpPr>
            <a:spLocks noChangeArrowheads="1"/>
          </p:cNvSpPr>
          <p:nvPr userDrawn="1"/>
        </p:nvSpPr>
        <p:spPr bwMode="auto">
          <a:xfrm>
            <a:off x="8839200" y="6661088"/>
            <a:ext cx="307778" cy="212879"/>
          </a:xfrm>
          <a:prstGeom prst="rect">
            <a:avLst/>
          </a:prstGeom>
          <a:noFill/>
          <a:ln w="12700">
            <a:noFill/>
            <a:miter lim="800000"/>
            <a:headEnd/>
            <a:tailEnd/>
          </a:ln>
          <a:effectLst/>
        </p:spPr>
        <p:txBody>
          <a:bodyPr wrap="none" lIns="90488" tIns="44450" rIns="90488" bIns="44450">
            <a:spAutoFit/>
          </a:bodyPr>
          <a:lstStyle/>
          <a:p>
            <a:pPr>
              <a:spcBef>
                <a:spcPct val="0"/>
              </a:spcBef>
              <a:defRPr/>
            </a:pPr>
            <a:fld id="{6CEF33FF-3ABD-4DA4-A627-38BD7C62E941}" type="slidenum">
              <a:rPr lang="en-US" sz="800" i="1">
                <a:solidFill>
                  <a:prstClr val="black"/>
                </a:solidFill>
                <a:latin typeface="Calibri"/>
              </a:rPr>
              <a:pPr>
                <a:spcBef>
                  <a:spcPct val="0"/>
                </a:spcBef>
                <a:defRPr/>
              </a:pPr>
              <a:t>‹#›</a:t>
            </a:fld>
            <a:endParaRPr lang="en-US" sz="800" i="1" dirty="0">
              <a:solidFill>
                <a:prstClr val="black"/>
              </a:solidFill>
              <a:latin typeface="Calibri"/>
            </a:endParaRPr>
          </a:p>
        </p:txBody>
      </p:sp>
      <p:pic>
        <p:nvPicPr>
          <p:cNvPr id="7" name="Picture 6" descr="PCOS_Cor Logo.JPG"/>
          <p:cNvPicPr>
            <a:picLocks noChangeAspect="1"/>
          </p:cNvPicPr>
          <p:nvPr userDrawn="1"/>
        </p:nvPicPr>
        <p:blipFill>
          <a:blip r:embed="rId3" cstate="print"/>
          <a:stretch>
            <a:fillRect/>
          </a:stretch>
        </p:blipFill>
        <p:spPr>
          <a:xfrm>
            <a:off x="7864303" y="32631"/>
            <a:ext cx="1218091" cy="10972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60317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Title and Content">
    <p:spTree>
      <p:nvGrpSpPr>
        <p:cNvPr id="1" name=""/>
        <p:cNvGrpSpPr/>
        <p:nvPr/>
      </p:nvGrpSpPr>
      <p:grpSpPr>
        <a:xfrm>
          <a:off x="0" y="0"/>
          <a:ext cx="0" cy="0"/>
          <a:chOff x="0" y="0"/>
          <a:chExt cx="0" cy="0"/>
        </a:xfrm>
      </p:grpSpPr>
      <p:pic>
        <p:nvPicPr>
          <p:cNvPr id="8" name="Picture 75" descr="Template_SMD2"/>
          <p:cNvPicPr>
            <a:picLocks noChangeAspect="1" noChangeArrowheads="1"/>
          </p:cNvPicPr>
          <p:nvPr userDrawn="1"/>
        </p:nvPicPr>
        <p:blipFill>
          <a:blip r:embed="rId2" cstate="print"/>
          <a:srcRect l="2292" t="4662" r="11459" b="70082"/>
          <a:stretch>
            <a:fillRect/>
          </a:stretch>
        </p:blipFill>
        <p:spPr bwMode="auto">
          <a:xfrm>
            <a:off x="0" y="0"/>
            <a:ext cx="7886700" cy="1816768"/>
          </a:xfrm>
          <a:prstGeom prst="rect">
            <a:avLst/>
          </a:prstGeom>
          <a:noFill/>
          <a:ln w="9525">
            <a:noFill/>
            <a:miter lim="800000"/>
            <a:headEnd/>
            <a:tailEnd/>
          </a:ln>
        </p:spPr>
      </p:pic>
      <p:sp>
        <p:nvSpPr>
          <p:cNvPr id="9" name="Title 1"/>
          <p:cNvSpPr>
            <a:spLocks noGrp="1"/>
          </p:cNvSpPr>
          <p:nvPr>
            <p:ph type="title"/>
          </p:nvPr>
        </p:nvSpPr>
        <p:spPr>
          <a:xfrm>
            <a:off x="457200" y="274638"/>
            <a:ext cx="8229600" cy="1178242"/>
          </a:xfrm>
          <a:prstGeom prst="rect">
            <a:avLst/>
          </a:prstGeom>
        </p:spPr>
        <p:txBody>
          <a:bodyPr anchor="t">
            <a:normAutofit/>
          </a:bodyPr>
          <a:lstStyle>
            <a:lvl1pPr algn="ctr">
              <a:defRPr sz="2400">
                <a:solidFill>
                  <a:srgbClr val="000090"/>
                </a:solidFill>
                <a:latin typeface="Helvetica" pitchFamily="34" charset="0"/>
                <a:cs typeface="Helvetica" pitchFamily="34" charset="0"/>
              </a:defRPr>
            </a:lvl1pPr>
          </a:lstStyle>
          <a:p>
            <a:r>
              <a:rPr lang="en-US" dirty="0" smtClean="0"/>
              <a:t>Click to edit Master title style</a:t>
            </a:r>
            <a:endParaRPr lang="en-US" dirty="0"/>
          </a:p>
        </p:txBody>
      </p:sp>
      <p:sp>
        <p:nvSpPr>
          <p:cNvPr id="10" name="Rectangle 7"/>
          <p:cNvSpPr>
            <a:spLocks noChangeArrowheads="1"/>
          </p:cNvSpPr>
          <p:nvPr userDrawn="1"/>
        </p:nvSpPr>
        <p:spPr bwMode="auto">
          <a:xfrm>
            <a:off x="8839200" y="6661088"/>
            <a:ext cx="307778" cy="212879"/>
          </a:xfrm>
          <a:prstGeom prst="rect">
            <a:avLst/>
          </a:prstGeom>
          <a:noFill/>
          <a:ln w="12700">
            <a:noFill/>
            <a:miter lim="800000"/>
            <a:headEnd/>
            <a:tailEnd/>
          </a:ln>
          <a:effectLst/>
        </p:spPr>
        <p:txBody>
          <a:bodyPr wrap="none" lIns="90488" tIns="44450" rIns="90488" bIns="44450">
            <a:spAutoFit/>
          </a:bodyPr>
          <a:lstStyle/>
          <a:p>
            <a:pPr defTabSz="914400">
              <a:spcBef>
                <a:spcPct val="0"/>
              </a:spcBef>
              <a:defRPr/>
            </a:pPr>
            <a:fld id="{6CEF33FF-3ABD-4DA4-A627-38BD7C62E941}" type="slidenum">
              <a:rPr lang="en-US" sz="800" i="1">
                <a:solidFill>
                  <a:prstClr val="black"/>
                </a:solidFill>
              </a:rPr>
              <a:pPr defTabSz="914400">
                <a:spcBef>
                  <a:spcPct val="0"/>
                </a:spcBef>
                <a:defRPr/>
              </a:pPr>
              <a:t>‹#›</a:t>
            </a:fld>
            <a:endParaRPr lang="en-US" sz="800" i="1" dirty="0">
              <a:solidFill>
                <a:prstClr val="black"/>
              </a:solidFill>
            </a:endParaRPr>
          </a:p>
        </p:txBody>
      </p:sp>
      <p:pic>
        <p:nvPicPr>
          <p:cNvPr id="6" name="Picture 5" descr="PCOS_Cor Logo.JPG"/>
          <p:cNvPicPr>
            <a:picLocks noChangeAspect="1"/>
          </p:cNvPicPr>
          <p:nvPr userDrawn="1"/>
        </p:nvPicPr>
        <p:blipFill>
          <a:blip r:embed="rId3" cstate="print"/>
          <a:stretch>
            <a:fillRect/>
          </a:stretch>
        </p:blipFill>
        <p:spPr>
          <a:xfrm>
            <a:off x="7864303" y="32631"/>
            <a:ext cx="1218091" cy="10972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5225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mp; Bullets">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pPr lvl="0">
              <a:defRPr sz="1800"/>
            </a:pPr>
            <a:r>
              <a:rPr sz="5600" dirty="0"/>
              <a:t>Title Text</a:t>
            </a:r>
          </a:p>
        </p:txBody>
      </p:sp>
      <p:sp>
        <p:nvSpPr>
          <p:cNvPr id="37" name="Shape 37"/>
          <p:cNvSpPr>
            <a:spLocks noGrp="1"/>
          </p:cNvSpPr>
          <p:nvPr>
            <p:ph type="body" idx="1"/>
          </p:nvPr>
        </p:nvSpPr>
        <p:spPr>
          <a:prstGeom prst="rect">
            <a:avLst/>
          </a:prstGeom>
        </p:spPr>
        <p:txBody>
          <a:bodyPr/>
          <a:lstStyle/>
          <a:p>
            <a:pPr lvl="0">
              <a:defRPr sz="1800"/>
            </a:pPr>
            <a:r>
              <a:rPr sz="2500" dirty="0"/>
              <a:t>Body Level One</a:t>
            </a:r>
          </a:p>
          <a:p>
            <a:pPr lvl="1">
              <a:defRPr sz="1800"/>
            </a:pPr>
            <a:r>
              <a:rPr sz="2500" dirty="0"/>
              <a:t>Body Level Two</a:t>
            </a:r>
          </a:p>
          <a:p>
            <a:pPr lvl="2">
              <a:defRPr sz="1800"/>
            </a:pPr>
            <a:r>
              <a:rPr sz="2500" dirty="0"/>
              <a:t>Body Level Three</a:t>
            </a:r>
          </a:p>
          <a:p>
            <a:pPr lvl="3">
              <a:defRPr sz="1800"/>
            </a:pPr>
            <a:r>
              <a:rPr sz="2500" dirty="0"/>
              <a:t>Body Level Four</a:t>
            </a:r>
          </a:p>
          <a:p>
            <a:pPr lvl="4">
              <a:defRPr sz="1800"/>
            </a:pPr>
            <a:r>
              <a:rPr sz="2500" dirty="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4901002E-4822-4232-9899-FB313528209D}"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7818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xfrm>
            <a:off x="6553200" y="6356350"/>
            <a:ext cx="2133600" cy="365125"/>
          </a:xfrm>
          <a:prstGeom prst="rect">
            <a:avLst/>
          </a:prstGeom>
          <a:ln/>
        </p:spPr>
        <p:txBody>
          <a:bodyPr/>
          <a:lstStyle>
            <a:lvl1pPr>
              <a:defRPr/>
            </a:lvl1pPr>
          </a:lstStyle>
          <a:p>
            <a:pPr>
              <a:defRPr/>
            </a:pPr>
            <a:r>
              <a:rPr lang="en-US" dirty="0"/>
              <a:t> </a:t>
            </a:r>
            <a:fld id="{FA2BB0F0-83BF-A643-8876-BB0D3F11115A}"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and Content">
    <p:spTree>
      <p:nvGrpSpPr>
        <p:cNvPr id="1" name=""/>
        <p:cNvGrpSpPr/>
        <p:nvPr/>
      </p:nvGrpSpPr>
      <p:grpSpPr>
        <a:xfrm>
          <a:off x="0" y="0"/>
          <a:ext cx="0" cy="0"/>
          <a:chOff x="0" y="0"/>
          <a:chExt cx="0" cy="0"/>
        </a:xfrm>
      </p:grpSpPr>
      <p:pic>
        <p:nvPicPr>
          <p:cNvPr id="8" name="Picture 75" descr="Template_SMD2"/>
          <p:cNvPicPr>
            <a:picLocks noChangeAspect="1" noChangeArrowheads="1"/>
          </p:cNvPicPr>
          <p:nvPr userDrawn="1"/>
        </p:nvPicPr>
        <p:blipFill>
          <a:blip r:embed="rId2" cstate="print"/>
          <a:srcRect l="2292" t="4662" r="11459" b="70082"/>
          <a:stretch>
            <a:fillRect/>
          </a:stretch>
        </p:blipFill>
        <p:spPr bwMode="auto">
          <a:xfrm>
            <a:off x="0" y="0"/>
            <a:ext cx="7886700" cy="1816768"/>
          </a:xfrm>
          <a:prstGeom prst="rect">
            <a:avLst/>
          </a:prstGeom>
          <a:noFill/>
          <a:ln w="9525">
            <a:noFill/>
            <a:miter lim="800000"/>
            <a:headEnd/>
            <a:tailEnd/>
          </a:ln>
        </p:spPr>
      </p:pic>
      <p:pic>
        <p:nvPicPr>
          <p:cNvPr id="7" name="Picture 6" descr="PCOS_Cor Logo.JPG"/>
          <p:cNvPicPr>
            <a:picLocks noChangeAspect="1"/>
          </p:cNvPicPr>
          <p:nvPr userDrawn="1"/>
        </p:nvPicPr>
        <p:blipFill>
          <a:blip r:embed="rId3" cstate="print"/>
          <a:stretch>
            <a:fillRect/>
          </a:stretch>
        </p:blipFill>
        <p:spPr>
          <a:xfrm>
            <a:off x="7823663" y="124071"/>
            <a:ext cx="1218091" cy="1097280"/>
          </a:xfrm>
          <a:prstGeom prst="rect">
            <a:avLst/>
          </a:prstGeom>
        </p:spPr>
      </p:pic>
      <p:sp>
        <p:nvSpPr>
          <p:cNvPr id="12" name="Slide Number Placeholder 5"/>
          <p:cNvSpPr>
            <a:spLocks noGrp="1"/>
          </p:cNvSpPr>
          <p:nvPr>
            <p:ph type="sldNum" sz="quarter" idx="12"/>
          </p:nvPr>
        </p:nvSpPr>
        <p:spPr>
          <a:xfrm>
            <a:off x="6819900" y="6492875"/>
            <a:ext cx="2133600" cy="365125"/>
          </a:xfrm>
        </p:spPr>
        <p:txBody>
          <a:bodyPr/>
          <a:lstStyle>
            <a:lvl1pPr>
              <a:defRPr sz="900" i="1">
                <a:solidFill>
                  <a:srgbClr val="000000"/>
                </a:solidFill>
              </a:defRPr>
            </a:lvl1pPr>
          </a:lstStyle>
          <a:p>
            <a:fld id="{B9B0392C-5BE7-214B-9E5F-CC8853CBAA6A}" type="slidenum">
              <a:rPr lang="en-US" smtClean="0"/>
              <a:pPr/>
              <a:t>‹#›</a:t>
            </a:fld>
            <a:endParaRPr lang="en-US" dirty="0"/>
          </a:p>
        </p:txBody>
      </p:sp>
      <p:sp>
        <p:nvSpPr>
          <p:cNvPr id="9" name="Title 1"/>
          <p:cNvSpPr>
            <a:spLocks noGrp="1"/>
          </p:cNvSpPr>
          <p:nvPr>
            <p:ph type="title"/>
          </p:nvPr>
        </p:nvSpPr>
        <p:spPr>
          <a:xfrm>
            <a:off x="457200" y="274638"/>
            <a:ext cx="8229600" cy="1178242"/>
          </a:xfrm>
          <a:prstGeom prst="rect">
            <a:avLst/>
          </a:prstGeom>
        </p:spPr>
        <p:txBody>
          <a:bodyPr anchor="t">
            <a:normAutofit/>
          </a:bodyPr>
          <a:lstStyle>
            <a:lvl1pPr algn="ctr">
              <a:defRPr sz="2400">
                <a:solidFill>
                  <a:srgbClr val="000090"/>
                </a:solidFill>
                <a:latin typeface="Helvetica" pitchFamily="34" charset="0"/>
                <a:cs typeface="Helvetica" pitchFamily="34" charset="0"/>
              </a:defRPr>
            </a:lvl1pPr>
          </a:lstStyle>
          <a:p>
            <a:r>
              <a:rPr lang="en-US" dirty="0" smtClean="0"/>
              <a:t>Click to edit Master title style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4896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6477000" cy="6858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fld id="{58DDFE92-07FE-4B61-A104-E4E06DBB9236}" type="datetime1">
              <a:rPr lang="en-US" smtClean="0"/>
              <a:pPr>
                <a:defRPr/>
              </a:pPr>
              <a:t>6/29/15</a:t>
            </a:fld>
            <a:endParaRPr lang="en-US" dirty="0"/>
          </a:p>
        </p:txBody>
      </p:sp>
      <p:sp>
        <p:nvSpPr>
          <p:cNvPr id="5" name="Rectangle 5"/>
          <p:cNvSpPr>
            <a:spLocks noGrp="1" noChangeArrowheads="1"/>
          </p:cNvSpPr>
          <p:nvPr>
            <p:ph type="sldNum" sz="quarter" idx="11"/>
          </p:nvPr>
        </p:nvSpPr>
        <p:spPr>
          <a:ln/>
        </p:spPr>
        <p:txBody>
          <a:bodyPr/>
          <a:lstStyle>
            <a:lvl1pPr>
              <a:defRPr/>
            </a:lvl1pPr>
          </a:lstStyle>
          <a:p>
            <a:pPr>
              <a:defRPr/>
            </a:pPr>
            <a:fld id="{89C880FB-2C45-4FB5-A14A-EB32B0597AD2}" type="slidenum">
              <a:rPr lang="en-US"/>
              <a:pPr>
                <a:defRPr/>
              </a:pPr>
              <a:t>‹#›</a:t>
            </a:fld>
            <a:endParaRPr lang="en-US" dirty="0"/>
          </a:p>
        </p:txBody>
      </p:sp>
      <p:sp>
        <p:nvSpPr>
          <p:cNvPr id="6" name="Rectangle 11"/>
          <p:cNvSpPr>
            <a:spLocks noGrp="1" noChangeArrowheads="1"/>
          </p:cNvSpPr>
          <p:nvPr>
            <p:ph type="ftr" sz="quarter" idx="12"/>
          </p:nvPr>
        </p:nvSpPr>
        <p:spPr>
          <a:ln/>
        </p:spPr>
        <p:txBody>
          <a:bodyPr/>
          <a:lstStyle>
            <a:lvl1pPr>
              <a:defRPr/>
            </a:lvl1pPr>
          </a:lstStyle>
          <a:p>
            <a:pPr>
              <a:defRPr/>
            </a:pP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fld id="{6B622850-6036-4C18-8F24-1EFC438EE838}" type="datetime1">
              <a:rPr lang="en-US" smtClean="0"/>
              <a:pPr>
                <a:defRPr/>
              </a:pPr>
              <a:t>6/29/15</a:t>
            </a:fld>
            <a:endParaRPr lang="en-US" dirty="0"/>
          </a:p>
        </p:txBody>
      </p:sp>
      <p:sp>
        <p:nvSpPr>
          <p:cNvPr id="5" name="Rectangle 5"/>
          <p:cNvSpPr>
            <a:spLocks noGrp="1" noChangeArrowheads="1"/>
          </p:cNvSpPr>
          <p:nvPr>
            <p:ph type="sldNum" sz="quarter" idx="11"/>
          </p:nvPr>
        </p:nvSpPr>
        <p:spPr>
          <a:ln/>
        </p:spPr>
        <p:txBody>
          <a:bodyPr/>
          <a:lstStyle>
            <a:lvl1pPr>
              <a:defRPr/>
            </a:lvl1pPr>
          </a:lstStyle>
          <a:p>
            <a:pPr>
              <a:defRPr/>
            </a:pPr>
            <a:fld id="{AC1F3ED0-BA6A-46FB-BB83-93DD84B02BA4}" type="slidenum">
              <a:rPr lang="en-US"/>
              <a:pPr>
                <a:defRPr/>
              </a:pPr>
              <a:t>‹#›</a:t>
            </a:fld>
            <a:endParaRPr lang="en-US" dirty="0"/>
          </a:p>
        </p:txBody>
      </p:sp>
      <p:sp>
        <p:nvSpPr>
          <p:cNvPr id="6" name="Rectangle 11"/>
          <p:cNvSpPr>
            <a:spLocks noGrp="1" noChangeArrowheads="1"/>
          </p:cNvSpPr>
          <p:nvPr>
            <p:ph type="ftr" sz="quarter" idx="12"/>
          </p:nvPr>
        </p:nvSpPr>
        <p:spPr>
          <a:ln/>
        </p:spPr>
        <p:txBody>
          <a:bodyPr/>
          <a:lstStyle>
            <a:lvl1pPr>
              <a:defRPr/>
            </a:lvl1pPr>
          </a:lstStyle>
          <a:p>
            <a:pPr>
              <a:defRPr/>
            </a:pP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40767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fld id="{F97FFF00-5E4D-4425-943F-0ACA44AF6390}" type="datetime1">
              <a:rPr lang="en-US" smtClean="0"/>
              <a:pPr>
                <a:defRPr/>
              </a:pPr>
              <a:t>6/29/15</a:t>
            </a:fld>
            <a:endParaRPr lang="en-US" dirty="0"/>
          </a:p>
        </p:txBody>
      </p:sp>
      <p:sp>
        <p:nvSpPr>
          <p:cNvPr id="6" name="Rectangle 5"/>
          <p:cNvSpPr>
            <a:spLocks noGrp="1" noChangeArrowheads="1"/>
          </p:cNvSpPr>
          <p:nvPr>
            <p:ph type="sldNum" sz="quarter" idx="11"/>
          </p:nvPr>
        </p:nvSpPr>
        <p:spPr>
          <a:ln/>
        </p:spPr>
        <p:txBody>
          <a:bodyPr/>
          <a:lstStyle>
            <a:lvl1pPr>
              <a:defRPr/>
            </a:lvl1pPr>
          </a:lstStyle>
          <a:p>
            <a:pPr>
              <a:defRPr/>
            </a:pPr>
            <a:fld id="{5600724C-BB2A-4685-BD4A-08FBB124270B}" type="slidenum">
              <a:rPr lang="en-US"/>
              <a:pPr>
                <a:defRPr/>
              </a:pPr>
              <a:t>‹#›</a:t>
            </a:fld>
            <a:endParaRPr lang="en-US" dirty="0"/>
          </a:p>
        </p:txBody>
      </p:sp>
      <p:sp>
        <p:nvSpPr>
          <p:cNvPr id="7" name="Rectangle 11"/>
          <p:cNvSpPr>
            <a:spLocks noGrp="1" noChangeArrowheads="1"/>
          </p:cNvSpPr>
          <p:nvPr>
            <p:ph type="ftr" sz="quarter" idx="12"/>
          </p:nvPr>
        </p:nvSpPr>
        <p:spPr>
          <a:ln/>
        </p:spPr>
        <p:txBody>
          <a:bodyPr/>
          <a:lstStyle>
            <a:lvl1pPr>
              <a:defRPr/>
            </a:lvl1pPr>
          </a:lstStyle>
          <a:p>
            <a:pPr>
              <a:defRPr/>
            </a:pP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6397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838200"/>
            <a:ext cx="4040188"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76400"/>
            <a:ext cx="4040188"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838200"/>
            <a:ext cx="4041775" cy="8381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76400"/>
            <a:ext cx="4041775"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fld id="{4F99F7B3-7417-4F7F-800B-81DA5E2262EC}" type="datetime1">
              <a:rPr lang="en-US" smtClean="0"/>
              <a:pPr>
                <a:defRPr/>
              </a:pPr>
              <a:t>6/29/15</a:t>
            </a:fld>
            <a:endParaRPr lang="en-US" dirty="0"/>
          </a:p>
        </p:txBody>
      </p:sp>
      <p:sp>
        <p:nvSpPr>
          <p:cNvPr id="8" name="Rectangle 5"/>
          <p:cNvSpPr>
            <a:spLocks noGrp="1" noChangeArrowheads="1"/>
          </p:cNvSpPr>
          <p:nvPr>
            <p:ph type="sldNum" sz="quarter" idx="11"/>
          </p:nvPr>
        </p:nvSpPr>
        <p:spPr>
          <a:ln/>
        </p:spPr>
        <p:txBody>
          <a:bodyPr/>
          <a:lstStyle>
            <a:lvl1pPr>
              <a:defRPr/>
            </a:lvl1pPr>
          </a:lstStyle>
          <a:p>
            <a:pPr>
              <a:defRPr/>
            </a:pPr>
            <a:fld id="{90204EA2-4E8A-4748-AD21-9B3060BCC564}" type="slidenum">
              <a:rPr lang="en-US"/>
              <a:pPr>
                <a:defRPr/>
              </a:pPr>
              <a:t>‹#›</a:t>
            </a:fld>
            <a:endParaRPr lang="en-US" dirty="0"/>
          </a:p>
        </p:txBody>
      </p:sp>
      <p:sp>
        <p:nvSpPr>
          <p:cNvPr id="9" name="Rectangle 11"/>
          <p:cNvSpPr>
            <a:spLocks noGrp="1" noChangeArrowheads="1"/>
          </p:cNvSpPr>
          <p:nvPr>
            <p:ph type="ftr" sz="quarter" idx="12"/>
          </p:nvPr>
        </p:nvSpPr>
        <p:spPr>
          <a:ln/>
        </p:spPr>
        <p:txBody>
          <a:bodyPr/>
          <a:lstStyle>
            <a:lvl1pPr>
              <a:defRPr/>
            </a:lvl1pPr>
          </a:lstStyle>
          <a:p>
            <a:pPr>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74F3A326-1D18-42B5-9069-CD61ACD9AD4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BA48DBE9-E55A-4D03-A6C3-C00FFCAD161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2C2D69F3-00C8-4E5F-AB06-B239EF4D60E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CBE9019F-3C63-4F22-8EA6-24FC2EBA9A7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xfrm>
            <a:off x="8685213" y="6608763"/>
            <a:ext cx="458787" cy="249237"/>
          </a:xfrm>
          <a:prstGeom prst="rect">
            <a:avLst/>
          </a:prstGeom>
          <a:ln/>
        </p:spPr>
        <p:txBody>
          <a:bodyPr/>
          <a:lstStyle>
            <a:lvl1pPr>
              <a:defRPr/>
            </a:lvl1pPr>
          </a:lstStyle>
          <a:p>
            <a:pPr>
              <a:defRPr/>
            </a:pPr>
            <a:fld id="{03258002-2864-4B40-89A7-651BC76284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theme" Target="../theme/theme2.xml"/><Relationship Id="rId23" Type="http://schemas.openxmlformats.org/officeDocument/2006/relationships/image" Target="../media/image1.tiff"/><Relationship Id="rId24" Type="http://schemas.openxmlformats.org/officeDocument/2006/relationships/image" Target="../media/image2.pn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theme" Target="../theme/theme3.xml"/><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jpeg"/><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Text Placeholder 4"/>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2662C-1A2F-423F-AFA2-DE1E894F0A6A}" type="datetime1">
              <a:rPr lang="en-US" smtClean="0"/>
              <a:pPr/>
              <a:t>6/29/15</a:t>
            </a:fld>
            <a:endParaRPr lang="en-US"/>
          </a:p>
        </p:txBody>
      </p:sp>
      <p:sp>
        <p:nvSpPr>
          <p:cNvPr id="7" name="Footer Placeholder 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001EB-1B77-4531-B10E-FFD5E3E5047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hf hdr="0" ftr="0" dt="0"/>
  <p:txStyles>
    <p:titleStyle>
      <a:lvl1pPr algn="ctr" rtl="0" eaLnBrk="0" fontAlgn="base" hangingPunct="0">
        <a:spcBef>
          <a:spcPct val="0"/>
        </a:spcBef>
        <a:spcAft>
          <a:spcPct val="0"/>
        </a:spcAft>
        <a:defRPr sz="2400" b="1">
          <a:solidFill>
            <a:schemeClr val="tx2"/>
          </a:solidFill>
          <a:latin typeface="+mj-lt"/>
          <a:ea typeface="+mj-ea"/>
          <a:cs typeface="ＭＳ Ｐゴシック" pitchFamily="-108" charset="-128"/>
        </a:defRPr>
      </a:lvl1pPr>
      <a:lvl2pPr algn="ctr" rtl="0" eaLnBrk="0" fontAlgn="base" hangingPunct="0">
        <a:spcBef>
          <a:spcPct val="0"/>
        </a:spcBef>
        <a:spcAft>
          <a:spcPct val="0"/>
        </a:spcAft>
        <a:defRPr sz="2400" b="1">
          <a:solidFill>
            <a:schemeClr val="tx2"/>
          </a:solidFill>
          <a:latin typeface="Helvetica" pitchFamily="34" charset="0"/>
          <a:ea typeface="ＭＳ Ｐゴシック" pitchFamily="1" charset="-128"/>
          <a:cs typeface="ＭＳ Ｐゴシック" pitchFamily="-108" charset="-128"/>
        </a:defRPr>
      </a:lvl2pPr>
      <a:lvl3pPr algn="ctr" rtl="0" eaLnBrk="0" fontAlgn="base" hangingPunct="0">
        <a:spcBef>
          <a:spcPct val="0"/>
        </a:spcBef>
        <a:spcAft>
          <a:spcPct val="0"/>
        </a:spcAft>
        <a:defRPr sz="2400" b="1">
          <a:solidFill>
            <a:schemeClr val="tx2"/>
          </a:solidFill>
          <a:latin typeface="Helvetica" pitchFamily="34" charset="0"/>
          <a:ea typeface="ＭＳ Ｐゴシック" pitchFamily="1" charset="-128"/>
          <a:cs typeface="ＭＳ Ｐゴシック" pitchFamily="-108" charset="-128"/>
        </a:defRPr>
      </a:lvl3pPr>
      <a:lvl4pPr algn="ctr" rtl="0" eaLnBrk="0" fontAlgn="base" hangingPunct="0">
        <a:spcBef>
          <a:spcPct val="0"/>
        </a:spcBef>
        <a:spcAft>
          <a:spcPct val="0"/>
        </a:spcAft>
        <a:defRPr sz="2400" b="1">
          <a:solidFill>
            <a:schemeClr val="tx2"/>
          </a:solidFill>
          <a:latin typeface="Helvetica" pitchFamily="34" charset="0"/>
          <a:ea typeface="ＭＳ Ｐゴシック" pitchFamily="1" charset="-128"/>
          <a:cs typeface="ＭＳ Ｐゴシック" pitchFamily="-108" charset="-128"/>
        </a:defRPr>
      </a:lvl4pPr>
      <a:lvl5pPr algn="ctr" rtl="0" eaLnBrk="0" fontAlgn="base" hangingPunct="0">
        <a:spcBef>
          <a:spcPct val="0"/>
        </a:spcBef>
        <a:spcAft>
          <a:spcPct val="0"/>
        </a:spcAft>
        <a:defRPr sz="2400" b="1">
          <a:solidFill>
            <a:schemeClr val="tx2"/>
          </a:solidFill>
          <a:latin typeface="Helvetica" pitchFamily="34" charset="0"/>
          <a:ea typeface="ＭＳ Ｐゴシック" pitchFamily="1" charset="-128"/>
          <a:cs typeface="ＭＳ Ｐゴシック" pitchFamily="-108" charset="-128"/>
        </a:defRPr>
      </a:lvl5pPr>
      <a:lvl6pPr marL="457200" algn="ctr" rtl="0" fontAlgn="base">
        <a:spcBef>
          <a:spcPct val="0"/>
        </a:spcBef>
        <a:spcAft>
          <a:spcPct val="0"/>
        </a:spcAft>
        <a:defRPr sz="2400" b="1">
          <a:solidFill>
            <a:schemeClr val="tx2"/>
          </a:solidFill>
          <a:latin typeface="Helvetica" pitchFamily="34" charset="0"/>
          <a:ea typeface="ＭＳ Ｐゴシック" pitchFamily="1" charset="-128"/>
        </a:defRPr>
      </a:lvl6pPr>
      <a:lvl7pPr marL="914400" algn="ctr" rtl="0" fontAlgn="base">
        <a:spcBef>
          <a:spcPct val="0"/>
        </a:spcBef>
        <a:spcAft>
          <a:spcPct val="0"/>
        </a:spcAft>
        <a:defRPr sz="2400" b="1">
          <a:solidFill>
            <a:schemeClr val="tx2"/>
          </a:solidFill>
          <a:latin typeface="Helvetica" pitchFamily="34" charset="0"/>
          <a:ea typeface="ＭＳ Ｐゴシック" pitchFamily="1" charset="-128"/>
        </a:defRPr>
      </a:lvl7pPr>
      <a:lvl8pPr marL="1371600" algn="ctr" rtl="0" fontAlgn="base">
        <a:spcBef>
          <a:spcPct val="0"/>
        </a:spcBef>
        <a:spcAft>
          <a:spcPct val="0"/>
        </a:spcAft>
        <a:defRPr sz="2400" b="1">
          <a:solidFill>
            <a:schemeClr val="tx2"/>
          </a:solidFill>
          <a:latin typeface="Helvetica" pitchFamily="34" charset="0"/>
          <a:ea typeface="ＭＳ Ｐゴシック" pitchFamily="1" charset="-128"/>
        </a:defRPr>
      </a:lvl8pPr>
      <a:lvl9pPr marL="1828800" algn="ctr" rtl="0" fontAlgn="base">
        <a:spcBef>
          <a:spcPct val="0"/>
        </a:spcBef>
        <a:spcAft>
          <a:spcPct val="0"/>
        </a:spcAft>
        <a:defRPr sz="2400" b="1">
          <a:solidFill>
            <a:schemeClr val="tx2"/>
          </a:solidFill>
          <a:latin typeface="Helvetica" pitchFamily="34" charset="0"/>
          <a:ea typeface="ＭＳ Ｐゴシック" pitchFamily="1" charset="-128"/>
        </a:defRPr>
      </a:lvl9pPr>
    </p:titleStyle>
    <p:bodyStyle>
      <a:lvl1pPr marL="342900" indent="-342900" algn="l" rtl="0" eaLnBrk="0" fontAlgn="base" hangingPunct="0">
        <a:lnSpc>
          <a:spcPct val="80000"/>
        </a:lnSpc>
        <a:spcBef>
          <a:spcPct val="0"/>
        </a:spcBef>
        <a:spcAft>
          <a:spcPct val="50000"/>
        </a:spcAft>
        <a:buClr>
          <a:srgbClr val="0000FF"/>
        </a:buClr>
        <a:buSzPct val="80000"/>
        <a:buFont typeface="Zapf Dingbats" pitchFamily="-108" charset="2"/>
        <a:buChar char=""/>
        <a:defRPr sz="2000" b="1">
          <a:solidFill>
            <a:schemeClr val="tx1"/>
          </a:solidFill>
          <a:latin typeface="+mn-lt"/>
          <a:ea typeface="+mn-ea"/>
          <a:cs typeface="ＭＳ Ｐゴシック" pitchFamily="-108" charset="-128"/>
        </a:defRPr>
      </a:lvl1pPr>
      <a:lvl2pPr marL="742950" indent="-285750" algn="l" rtl="0" eaLnBrk="0" fontAlgn="base" hangingPunct="0">
        <a:lnSpc>
          <a:spcPct val="80000"/>
        </a:lnSpc>
        <a:spcBef>
          <a:spcPct val="0"/>
        </a:spcBef>
        <a:spcAft>
          <a:spcPct val="50000"/>
        </a:spcAft>
        <a:buClr>
          <a:srgbClr val="0000FF"/>
        </a:buClr>
        <a:buChar char="–"/>
        <a:defRPr>
          <a:solidFill>
            <a:schemeClr val="tx1"/>
          </a:solidFill>
          <a:latin typeface="+mn-lt"/>
          <a:ea typeface="+mn-ea"/>
          <a:cs typeface="ＭＳ Ｐゴシック"/>
        </a:defRPr>
      </a:lvl2pPr>
      <a:lvl3pPr marL="1143000" indent="-228600" algn="l" rtl="0" eaLnBrk="0" fontAlgn="base" hangingPunct="0">
        <a:lnSpc>
          <a:spcPct val="80000"/>
        </a:lnSpc>
        <a:spcBef>
          <a:spcPct val="0"/>
        </a:spcBef>
        <a:spcAft>
          <a:spcPct val="50000"/>
        </a:spcAft>
        <a:buClr>
          <a:srgbClr val="0000FF"/>
        </a:buClr>
        <a:buChar char="•"/>
        <a:defRPr>
          <a:solidFill>
            <a:schemeClr val="tx1"/>
          </a:solidFill>
          <a:latin typeface="+mn-lt"/>
          <a:ea typeface="+mn-ea"/>
          <a:cs typeface="ＭＳ Ｐゴシック"/>
        </a:defRPr>
      </a:lvl3pPr>
      <a:lvl4pPr marL="1600200" indent="-228600" algn="l" rtl="0" eaLnBrk="0" fontAlgn="base" hangingPunct="0">
        <a:lnSpc>
          <a:spcPct val="80000"/>
        </a:lnSpc>
        <a:spcBef>
          <a:spcPct val="0"/>
        </a:spcBef>
        <a:spcAft>
          <a:spcPct val="50000"/>
        </a:spcAft>
        <a:buClr>
          <a:srgbClr val="0000FF"/>
        </a:buClr>
        <a:buChar char="–"/>
        <a:defRPr>
          <a:solidFill>
            <a:schemeClr val="tx1"/>
          </a:solidFill>
          <a:latin typeface="+mn-lt"/>
          <a:ea typeface="+mn-ea"/>
          <a:cs typeface="ＭＳ Ｐゴシック"/>
        </a:defRPr>
      </a:lvl4pPr>
      <a:lvl5pPr marL="2057400" indent="-228600" algn="l" rtl="0" eaLnBrk="0" fontAlgn="base" hangingPunct="0">
        <a:lnSpc>
          <a:spcPct val="80000"/>
        </a:lnSpc>
        <a:spcBef>
          <a:spcPct val="0"/>
        </a:spcBef>
        <a:spcAft>
          <a:spcPct val="50000"/>
        </a:spcAft>
        <a:buClr>
          <a:srgbClr val="0000FF"/>
        </a:buClr>
        <a:buChar char="»"/>
        <a:defRPr>
          <a:solidFill>
            <a:schemeClr val="tx1"/>
          </a:solidFill>
          <a:latin typeface="+mn-lt"/>
          <a:ea typeface="+mn-ea"/>
          <a:cs typeface="ＭＳ Ｐゴシック"/>
        </a:defRPr>
      </a:lvl5pPr>
      <a:lvl6pPr marL="2514600" indent="-228600" algn="l" rtl="0" fontAlgn="base">
        <a:lnSpc>
          <a:spcPct val="80000"/>
        </a:lnSpc>
        <a:spcBef>
          <a:spcPct val="0"/>
        </a:spcBef>
        <a:spcAft>
          <a:spcPct val="50000"/>
        </a:spcAft>
        <a:buClr>
          <a:srgbClr val="0000FF"/>
        </a:buClr>
        <a:buChar char="»"/>
        <a:defRPr>
          <a:solidFill>
            <a:schemeClr val="tx1"/>
          </a:solidFill>
          <a:latin typeface="+mn-lt"/>
          <a:ea typeface="+mn-ea"/>
        </a:defRPr>
      </a:lvl6pPr>
      <a:lvl7pPr marL="2971800" indent="-228600" algn="l" rtl="0" fontAlgn="base">
        <a:lnSpc>
          <a:spcPct val="80000"/>
        </a:lnSpc>
        <a:spcBef>
          <a:spcPct val="0"/>
        </a:spcBef>
        <a:spcAft>
          <a:spcPct val="50000"/>
        </a:spcAft>
        <a:buClr>
          <a:srgbClr val="0000FF"/>
        </a:buClr>
        <a:buChar char="»"/>
        <a:defRPr>
          <a:solidFill>
            <a:schemeClr val="tx1"/>
          </a:solidFill>
          <a:latin typeface="+mn-lt"/>
          <a:ea typeface="+mn-ea"/>
        </a:defRPr>
      </a:lvl7pPr>
      <a:lvl8pPr marL="3429000" indent="-228600" algn="l" rtl="0" fontAlgn="base">
        <a:lnSpc>
          <a:spcPct val="80000"/>
        </a:lnSpc>
        <a:spcBef>
          <a:spcPct val="0"/>
        </a:spcBef>
        <a:spcAft>
          <a:spcPct val="50000"/>
        </a:spcAft>
        <a:buClr>
          <a:srgbClr val="0000FF"/>
        </a:buClr>
        <a:buChar char="»"/>
        <a:defRPr>
          <a:solidFill>
            <a:schemeClr val="tx1"/>
          </a:solidFill>
          <a:latin typeface="+mn-lt"/>
          <a:ea typeface="+mn-ea"/>
        </a:defRPr>
      </a:lvl8pPr>
      <a:lvl9pPr marL="3886200" indent="-228600" algn="l" rtl="0" fontAlgn="base">
        <a:lnSpc>
          <a:spcPct val="80000"/>
        </a:lnSpc>
        <a:spcBef>
          <a:spcPct val="0"/>
        </a:spcBef>
        <a:spcAft>
          <a:spcPct val="50000"/>
        </a:spcAft>
        <a:buClr>
          <a:srgbClr val="0000FF"/>
        </a:buClr>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2115"/>
            <a:ext cx="8229600" cy="51442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241257"/>
            <a:ext cx="7636933" cy="866928"/>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7" name="Rectangle 16"/>
          <p:cNvSpPr/>
          <p:nvPr/>
        </p:nvSpPr>
        <p:spPr>
          <a:xfrm>
            <a:off x="2286000" y="3429000"/>
            <a:ext cx="4572000" cy="0"/>
          </a:xfrm>
          <a:prstGeom prst="rect">
            <a:avLst/>
          </a:prstGeom>
        </p:spPr>
        <p:txBody>
          <a:bodyPr/>
          <a:lstStyle/>
          <a:p>
            <a:endParaRPr lang="en-US" dirty="0"/>
          </a:p>
        </p:txBody>
      </p:sp>
      <p:pic>
        <p:nvPicPr>
          <p:cNvPr id="21" name="Picture 20" descr="Program Logo raw.tiff"/>
          <p:cNvPicPr>
            <a:picLocks noChangeAspect="1"/>
          </p:cNvPicPr>
          <p:nvPr userDrawn="1"/>
        </p:nvPicPr>
        <p:blipFill>
          <a:blip r:embed="rId23" cstate="print"/>
          <a:stretch>
            <a:fillRect/>
          </a:stretch>
        </p:blipFill>
        <p:spPr>
          <a:xfrm>
            <a:off x="7835900" y="125095"/>
            <a:ext cx="1219200" cy="1158240"/>
          </a:xfrm>
          <a:prstGeom prst="rect">
            <a:avLst/>
          </a:prstGeom>
        </p:spPr>
      </p:pic>
      <p:pic>
        <p:nvPicPr>
          <p:cNvPr id="11" name="Picture 18" descr="meatball best"/>
          <p:cNvPicPr>
            <a:picLocks noChangeAspect="1" noChangeArrowheads="1"/>
          </p:cNvPicPr>
          <p:nvPr userDrawn="1"/>
        </p:nvPicPr>
        <p:blipFill>
          <a:blip r:embed="rId24" cstate="screen">
            <a:extLst>
              <a:ext uri="{28A0092B-C50C-407E-A947-70E740481C1C}">
                <a14:useLocalDpi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xt>
            </a:extLst>
          </a:blip>
          <a:srcRect/>
          <a:stretch>
            <a:fillRect/>
          </a:stretch>
        </p:blipFill>
        <p:spPr bwMode="auto">
          <a:xfrm>
            <a:off x="7916328" y="533409"/>
            <a:ext cx="718492" cy="631402"/>
          </a:xfrm>
          <a:prstGeom prst="rect">
            <a:avLst/>
          </a:prstGeom>
          <a:noFill/>
        </p:spPr>
      </p:pic>
      <p:cxnSp>
        <p:nvCxnSpPr>
          <p:cNvPr id="15" name="Straight Connector 14"/>
          <p:cNvCxnSpPr/>
          <p:nvPr userDrawn="1"/>
        </p:nvCxnSpPr>
        <p:spPr>
          <a:xfrm>
            <a:off x="457200" y="1108184"/>
            <a:ext cx="740664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2" name="Date Placeholder 1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B8C8C-7822-4124-B49B-6ADB6F0E064A}" type="datetime1">
              <a:rPr lang="en-US" smtClean="0"/>
              <a:pPr/>
              <a:t>6/29/15</a:t>
            </a:fld>
            <a:endParaRPr lang="en-US"/>
          </a:p>
        </p:txBody>
      </p:sp>
      <p:sp>
        <p:nvSpPr>
          <p:cNvPr id="13"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1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4B1A8-DBC3-448F-AF01-0EEFC4BCEA5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 id="2147484592" r:id="rId12"/>
    <p:sldLayoutId id="2147484594" r:id="rId13"/>
    <p:sldLayoutId id="2147484595" r:id="rId14"/>
    <p:sldLayoutId id="2147484596" r:id="rId15"/>
    <p:sldLayoutId id="2147484597" r:id="rId16"/>
    <p:sldLayoutId id="2147484598" r:id="rId17"/>
    <p:sldLayoutId id="2147484599" r:id="rId18"/>
    <p:sldLayoutId id="2147484600" r:id="rId19"/>
    <p:sldLayoutId id="2147484601" r:id="rId20"/>
    <p:sldLayoutId id="2147484602" r:id="rId21"/>
  </p:sldLayoutIdLst>
  <p:timing>
    <p:tnLst>
      <p:par>
        <p:cTn id="1" dur="indefinite" restart="never" nodeType="tmRoot"/>
      </p:par>
    </p:tnLst>
  </p:timing>
  <p:hf hdr="0" ftr="0" dt="0"/>
  <p:txStyles>
    <p:titleStyle>
      <a:lvl1pPr algn="l" defTabSz="457200" rtl="0" eaLnBrk="1" latinLnBrk="0" hangingPunct="1">
        <a:spcBef>
          <a:spcPct val="0"/>
        </a:spcBef>
        <a:buNone/>
        <a:defRPr sz="3200" b="1" kern="1200">
          <a:solidFill>
            <a:srgbClr val="000090"/>
          </a:solidFill>
          <a:latin typeface="+mj-lt"/>
          <a:ea typeface="+mj-ea"/>
          <a:cs typeface="+mj-cs"/>
        </a:defRPr>
      </a:lvl1pPr>
    </p:titleStyle>
    <p:bodyStyle>
      <a:lvl1pPr marL="342900" indent="-342900" algn="l" defTabSz="457200" rtl="0" eaLnBrk="1" latinLnBrk="0" hangingPunct="1">
        <a:spcBef>
          <a:spcPct val="20000"/>
        </a:spcBef>
        <a:buClr>
          <a:srgbClr val="000090"/>
        </a:buClr>
        <a:buFont typeface="Arial"/>
        <a:buChar char="•"/>
        <a:defRPr sz="2400" b="1" kern="1200">
          <a:solidFill>
            <a:schemeClr val="tx1"/>
          </a:solidFill>
          <a:latin typeface="+mn-lt"/>
          <a:ea typeface="+mn-ea"/>
          <a:cs typeface="+mn-cs"/>
        </a:defRPr>
      </a:lvl1pPr>
      <a:lvl2pPr marL="742950" indent="-285750" algn="l" defTabSz="457200" rtl="0" eaLnBrk="1" latinLnBrk="0" hangingPunct="1">
        <a:spcBef>
          <a:spcPct val="20000"/>
        </a:spcBef>
        <a:buClr>
          <a:srgbClr val="000090"/>
        </a:buClr>
        <a:buFont typeface="Calibri"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Clr>
          <a:srgbClr val="000090"/>
        </a:buClr>
        <a:buFont typeface="Courier New" pitchFamily="49" charset="0"/>
        <a:buChar char="o"/>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000090"/>
        </a:buClr>
        <a:buFont typeface="Arial"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000090"/>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90800" y="76200"/>
            <a:ext cx="6477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90600"/>
            <a:ext cx="8305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05" name="Rectangle 5"/>
          <p:cNvSpPr>
            <a:spLocks noGrp="1" noChangeArrowheads="1"/>
          </p:cNvSpPr>
          <p:nvPr>
            <p:ph type="sldNum" sz="quarter" idx="4"/>
          </p:nvPr>
        </p:nvSpPr>
        <p:spPr bwMode="auto">
          <a:xfrm>
            <a:off x="7239000" y="6629400"/>
            <a:ext cx="1905000" cy="228600"/>
          </a:xfrm>
          <a:prstGeom prst="rect">
            <a:avLst/>
          </a:prstGeom>
          <a:noFill/>
          <a:ln w="12700" algn="ctr">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790015"/>
                </a:solidFill>
                <a:latin typeface="Calibri" pitchFamily="34" charset="0"/>
              </a:defRPr>
            </a:lvl1pPr>
          </a:lstStyle>
          <a:p>
            <a:pPr>
              <a:defRPr/>
            </a:pPr>
            <a:fld id="{D440E560-E592-435B-A6B2-FCC05E76A65C}" type="slidenum">
              <a:rPr lang="en-US"/>
              <a:pPr>
                <a:defRPr/>
              </a:pPr>
              <a:t>‹#›</a:t>
            </a:fld>
            <a:endParaRPr lang="en-US" dirty="0"/>
          </a:p>
        </p:txBody>
      </p:sp>
      <p:sp>
        <p:nvSpPr>
          <p:cNvPr id="256007" name="Text Box 7"/>
          <p:cNvSpPr txBox="1">
            <a:spLocks noChangeArrowheads="1"/>
          </p:cNvSpPr>
          <p:nvPr/>
        </p:nvSpPr>
        <p:spPr bwMode="auto">
          <a:xfrm rot="16200000">
            <a:off x="-2332037" y="3686175"/>
            <a:ext cx="5211762" cy="522288"/>
          </a:xfrm>
          <a:prstGeom prst="rect">
            <a:avLst/>
          </a:prstGeom>
          <a:noFill/>
          <a:ln w="9525">
            <a:noFill/>
            <a:miter lim="800000"/>
            <a:headEnd/>
            <a:tailEnd/>
          </a:ln>
          <a:effectLst/>
        </p:spPr>
        <p:txBody>
          <a:bodyPr>
            <a:spAutoFit/>
          </a:bodyPr>
          <a:lstStyle/>
          <a:p>
            <a:pPr eaLnBrk="0" hangingPunct="0">
              <a:spcBef>
                <a:spcPct val="50000"/>
              </a:spcBef>
              <a:defRPr/>
            </a:pPr>
            <a:r>
              <a:rPr lang="en-US" sz="2800" dirty="0">
                <a:solidFill>
                  <a:srgbClr val="333399"/>
                </a:solidFill>
                <a:latin typeface="Calibri" pitchFamily="34" charset="0"/>
              </a:rPr>
              <a:t>ExoPlanet Exploration Program</a:t>
            </a:r>
            <a:endParaRPr lang="en-US" sz="1200" i="1" dirty="0">
              <a:solidFill>
                <a:srgbClr val="333399"/>
              </a:solidFill>
              <a:latin typeface="Calibri" pitchFamily="34" charset="0"/>
            </a:endParaRPr>
          </a:p>
        </p:txBody>
      </p:sp>
      <p:pic>
        <p:nvPicPr>
          <p:cNvPr id="1031" name="Picture 8" descr="It's a Rocky World"/>
          <p:cNvPicPr>
            <a:picLocks noChangeAspect="1" noChangeArrowheads="1"/>
          </p:cNvPicPr>
          <p:nvPr/>
        </p:nvPicPr>
        <p:blipFill>
          <a:blip r:embed="rId6" cstate="print"/>
          <a:srcRect/>
          <a:stretch>
            <a:fillRect/>
          </a:stretch>
        </p:blipFill>
        <p:spPr bwMode="auto">
          <a:xfrm>
            <a:off x="0" y="914400"/>
            <a:ext cx="533400" cy="427038"/>
          </a:xfrm>
          <a:prstGeom prst="rect">
            <a:avLst/>
          </a:prstGeom>
          <a:noFill/>
          <a:ln w="9525">
            <a:noFill/>
            <a:miter lim="800000"/>
            <a:headEnd/>
            <a:tailEnd/>
          </a:ln>
        </p:spPr>
      </p:pic>
      <p:pic>
        <p:nvPicPr>
          <p:cNvPr id="1032" name="Picture 9" descr="NASA log w-out background"/>
          <p:cNvPicPr>
            <a:picLocks noChangeAspect="1" noChangeArrowheads="1"/>
          </p:cNvPicPr>
          <p:nvPr/>
        </p:nvPicPr>
        <p:blipFill>
          <a:blip r:embed="rId7" cstate="print">
            <a:extLst>
              <a:ext uri="{28A0092B-C50C-407E-A947-70E740481C1C}">
                <a14:useLocalDpi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xt>
            </a:extLst>
          </a:blip>
          <a:srcRect/>
          <a:stretch>
            <a:fillRect/>
          </a:stretch>
        </p:blipFill>
        <p:spPr bwMode="auto">
          <a:xfrm>
            <a:off x="0" y="0"/>
            <a:ext cx="609600" cy="496888"/>
          </a:xfrm>
          <a:prstGeom prst="rect">
            <a:avLst/>
          </a:prstGeom>
          <a:noFill/>
          <a:ln w="9525">
            <a:noFill/>
            <a:miter lim="800000"/>
            <a:headEnd/>
            <a:tailEnd/>
          </a:ln>
        </p:spPr>
      </p:pic>
      <p:pic>
        <p:nvPicPr>
          <p:cNvPr id="1033" name="Picture 10" descr="Untitled-1 copy"/>
          <p:cNvPicPr>
            <a:picLocks noChangeAspect="1" noChangeArrowheads="1"/>
          </p:cNvPicPr>
          <p:nvPr/>
        </p:nvPicPr>
        <p:blipFill>
          <a:blip r:embed="rId8" cstate="print"/>
          <a:srcRect/>
          <a:stretch>
            <a:fillRect/>
          </a:stretch>
        </p:blipFill>
        <p:spPr bwMode="auto">
          <a:xfrm>
            <a:off x="0" y="762000"/>
            <a:ext cx="9144000" cy="107950"/>
          </a:xfrm>
          <a:prstGeom prst="rect">
            <a:avLst/>
          </a:prstGeom>
          <a:noFill/>
          <a:ln w="9525">
            <a:noFill/>
            <a:miter lim="800000"/>
            <a:headEnd/>
            <a:tailEnd/>
          </a:ln>
        </p:spPr>
      </p:pic>
      <p:sp>
        <p:nvSpPr>
          <p:cNvPr id="256011" name="Rectangle 11"/>
          <p:cNvSpPr>
            <a:spLocks noGrp="1" noChangeArrowheads="1"/>
          </p:cNvSpPr>
          <p:nvPr>
            <p:ph type="ftr" sz="quarter" idx="3"/>
          </p:nvPr>
        </p:nvSpPr>
        <p:spPr bwMode="auto">
          <a:xfrm>
            <a:off x="3048000" y="6629400"/>
            <a:ext cx="3352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790015"/>
                </a:solidFill>
                <a:latin typeface="Calibri" pitchFamily="34" charset="0"/>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Lst>
  <p:hf hdr="0" ftr="0" dt="0"/>
  <p:txStyles>
    <p:titleStyle>
      <a:lvl1pPr algn="r" rtl="0" eaLnBrk="0" fontAlgn="base" hangingPunct="0">
        <a:spcBef>
          <a:spcPct val="0"/>
        </a:spcBef>
        <a:spcAft>
          <a:spcPct val="0"/>
        </a:spcAft>
        <a:defRPr sz="3600">
          <a:solidFill>
            <a:srgbClr val="790015"/>
          </a:solidFill>
          <a:latin typeface="Calibri" pitchFamily="34" charset="0"/>
          <a:ea typeface="+mj-ea"/>
          <a:cs typeface="+mj-cs"/>
        </a:defRPr>
      </a:lvl1pPr>
      <a:lvl2pPr algn="r" rtl="0" eaLnBrk="0" fontAlgn="base" hangingPunct="0">
        <a:spcBef>
          <a:spcPct val="0"/>
        </a:spcBef>
        <a:spcAft>
          <a:spcPct val="0"/>
        </a:spcAft>
        <a:defRPr sz="3600">
          <a:solidFill>
            <a:srgbClr val="790015"/>
          </a:solidFill>
          <a:latin typeface="Calibri" pitchFamily="34" charset="0"/>
        </a:defRPr>
      </a:lvl2pPr>
      <a:lvl3pPr algn="r" rtl="0" eaLnBrk="0" fontAlgn="base" hangingPunct="0">
        <a:spcBef>
          <a:spcPct val="0"/>
        </a:spcBef>
        <a:spcAft>
          <a:spcPct val="0"/>
        </a:spcAft>
        <a:defRPr sz="3600">
          <a:solidFill>
            <a:srgbClr val="790015"/>
          </a:solidFill>
          <a:latin typeface="Calibri" pitchFamily="34" charset="0"/>
        </a:defRPr>
      </a:lvl3pPr>
      <a:lvl4pPr algn="r" rtl="0" eaLnBrk="0" fontAlgn="base" hangingPunct="0">
        <a:spcBef>
          <a:spcPct val="0"/>
        </a:spcBef>
        <a:spcAft>
          <a:spcPct val="0"/>
        </a:spcAft>
        <a:defRPr sz="3600">
          <a:solidFill>
            <a:srgbClr val="790015"/>
          </a:solidFill>
          <a:latin typeface="Calibri" pitchFamily="34" charset="0"/>
        </a:defRPr>
      </a:lvl4pPr>
      <a:lvl5pPr algn="r" rtl="0" eaLnBrk="0" fontAlgn="base" hangingPunct="0">
        <a:spcBef>
          <a:spcPct val="0"/>
        </a:spcBef>
        <a:spcAft>
          <a:spcPct val="0"/>
        </a:spcAft>
        <a:defRPr sz="3600">
          <a:solidFill>
            <a:srgbClr val="790015"/>
          </a:solidFill>
          <a:latin typeface="Calibri" pitchFamily="34" charset="0"/>
        </a:defRPr>
      </a:lvl5pPr>
      <a:lvl6pPr marL="457200" algn="r" rtl="0" eaLnBrk="1" fontAlgn="base" hangingPunct="1">
        <a:spcBef>
          <a:spcPct val="0"/>
        </a:spcBef>
        <a:spcAft>
          <a:spcPct val="0"/>
        </a:spcAft>
        <a:defRPr sz="3200">
          <a:solidFill>
            <a:srgbClr val="790015"/>
          </a:solidFill>
          <a:latin typeface="Garamond" pitchFamily="18" charset="0"/>
        </a:defRPr>
      </a:lvl6pPr>
      <a:lvl7pPr marL="914400" algn="r" rtl="0" eaLnBrk="1" fontAlgn="base" hangingPunct="1">
        <a:spcBef>
          <a:spcPct val="0"/>
        </a:spcBef>
        <a:spcAft>
          <a:spcPct val="0"/>
        </a:spcAft>
        <a:defRPr sz="3200">
          <a:solidFill>
            <a:srgbClr val="790015"/>
          </a:solidFill>
          <a:latin typeface="Garamond" pitchFamily="18" charset="0"/>
        </a:defRPr>
      </a:lvl7pPr>
      <a:lvl8pPr marL="1371600" algn="r" rtl="0" eaLnBrk="1" fontAlgn="base" hangingPunct="1">
        <a:spcBef>
          <a:spcPct val="0"/>
        </a:spcBef>
        <a:spcAft>
          <a:spcPct val="0"/>
        </a:spcAft>
        <a:defRPr sz="3200">
          <a:solidFill>
            <a:srgbClr val="790015"/>
          </a:solidFill>
          <a:latin typeface="Garamond" pitchFamily="18" charset="0"/>
        </a:defRPr>
      </a:lvl8pPr>
      <a:lvl9pPr marL="1828800" algn="r" rtl="0" eaLnBrk="1" fontAlgn="base" hangingPunct="1">
        <a:spcBef>
          <a:spcPct val="0"/>
        </a:spcBef>
        <a:spcAft>
          <a:spcPct val="0"/>
        </a:spcAft>
        <a:defRPr sz="3200">
          <a:solidFill>
            <a:srgbClr val="790015"/>
          </a:solidFill>
          <a:latin typeface="Garamond" pitchFamily="18" charset="0"/>
        </a:defRPr>
      </a:lvl9pPr>
    </p:titleStyle>
    <p:bodyStyle>
      <a:lvl1pPr marL="342900" indent="-342900" algn="l" rtl="0" eaLnBrk="0" fontAlgn="base" hangingPunct="0">
        <a:spcBef>
          <a:spcPct val="20000"/>
        </a:spcBef>
        <a:spcAft>
          <a:spcPct val="0"/>
        </a:spcAft>
        <a:buChar char="•"/>
        <a:defRPr sz="2400">
          <a:solidFill>
            <a:srgbClr val="33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333399"/>
          </a:solidFill>
          <a:latin typeface="+mn-lt"/>
        </a:defRPr>
      </a:lvl2pPr>
      <a:lvl3pPr marL="1143000" indent="-228600" algn="l" rtl="0" eaLnBrk="0" fontAlgn="base" hangingPunct="0">
        <a:spcBef>
          <a:spcPct val="20000"/>
        </a:spcBef>
        <a:spcAft>
          <a:spcPct val="0"/>
        </a:spcAft>
        <a:buChar char="•"/>
        <a:defRPr>
          <a:solidFill>
            <a:srgbClr val="333399"/>
          </a:solidFill>
          <a:latin typeface="+mn-lt"/>
        </a:defRPr>
      </a:lvl3pPr>
      <a:lvl4pPr marL="1600200" indent="-228600" algn="l" rtl="0" eaLnBrk="0" fontAlgn="base" hangingPunct="0">
        <a:spcBef>
          <a:spcPct val="20000"/>
        </a:spcBef>
        <a:spcAft>
          <a:spcPct val="0"/>
        </a:spcAft>
        <a:buChar char="–"/>
        <a:defRPr>
          <a:solidFill>
            <a:srgbClr val="333399"/>
          </a:solidFill>
          <a:latin typeface="+mn-lt"/>
        </a:defRPr>
      </a:lvl4pPr>
      <a:lvl5pPr marL="2057400" indent="-228600" algn="l" rtl="0" eaLnBrk="0" fontAlgn="base" hangingPunct="0">
        <a:spcBef>
          <a:spcPct val="20000"/>
        </a:spcBef>
        <a:spcAft>
          <a:spcPct val="0"/>
        </a:spcAft>
        <a:buChar char="»"/>
        <a:defRPr sz="1600">
          <a:solidFill>
            <a:srgbClr val="333399"/>
          </a:solidFill>
          <a:latin typeface="+mn-lt"/>
        </a:defRPr>
      </a:lvl5pPr>
      <a:lvl6pPr marL="2514600" indent="-228600" algn="l" rtl="0" eaLnBrk="1" fontAlgn="base" hangingPunct="1">
        <a:spcBef>
          <a:spcPct val="20000"/>
        </a:spcBef>
        <a:spcAft>
          <a:spcPct val="0"/>
        </a:spcAft>
        <a:buChar char="»"/>
        <a:defRPr sz="1600">
          <a:solidFill>
            <a:srgbClr val="333399"/>
          </a:solidFill>
          <a:latin typeface="+mn-lt"/>
        </a:defRPr>
      </a:lvl6pPr>
      <a:lvl7pPr marL="2971800" indent="-228600" algn="l" rtl="0" eaLnBrk="1" fontAlgn="base" hangingPunct="1">
        <a:spcBef>
          <a:spcPct val="20000"/>
        </a:spcBef>
        <a:spcAft>
          <a:spcPct val="0"/>
        </a:spcAft>
        <a:buChar char="»"/>
        <a:defRPr sz="1600">
          <a:solidFill>
            <a:srgbClr val="333399"/>
          </a:solidFill>
          <a:latin typeface="+mn-lt"/>
        </a:defRPr>
      </a:lvl7pPr>
      <a:lvl8pPr marL="3429000" indent="-228600" algn="l" rtl="0" eaLnBrk="1" fontAlgn="base" hangingPunct="1">
        <a:spcBef>
          <a:spcPct val="20000"/>
        </a:spcBef>
        <a:spcAft>
          <a:spcPct val="0"/>
        </a:spcAft>
        <a:buChar char="»"/>
        <a:defRPr sz="1600">
          <a:solidFill>
            <a:srgbClr val="333399"/>
          </a:solidFill>
          <a:latin typeface="+mn-lt"/>
        </a:defRPr>
      </a:lvl8pPr>
      <a:lvl9pPr marL="3886200" indent="-228600" algn="l" rtl="0" eaLnBrk="1" fontAlgn="base" hangingPunct="1">
        <a:spcBef>
          <a:spcPct val="20000"/>
        </a:spcBef>
        <a:spcAft>
          <a:spcPct val="0"/>
        </a:spcAft>
        <a:buChar char="»"/>
        <a:defRPr sz="16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7.xml"/><Relationship Id="rId3" Type="http://schemas.openxmlformats.org/officeDocument/2006/relationships/package" Target="../embeddings/Microsoft_Excel_Sheet1.xlsx"/></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9.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5.png"/><Relationship Id="rId1" Type="http://schemas.openxmlformats.org/officeDocument/2006/relationships/slideLayout" Target="../slideLayouts/slideLayout29.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9.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5.pn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29.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mailto:Ann.Hornschemeier@nasa.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4.png"/><Relationship Id="rId3"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www.cosmos.esa.int/web/goa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8.png"/><Relationship Id="rId3" Type="http://schemas.openxmlformats.org/officeDocument/2006/relationships/image" Target="../media/image59.emf"/></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5.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0.jpeg"/><Relationship Id="rId3" Type="http://schemas.openxmlformats.org/officeDocument/2006/relationships/image" Target="../media/image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3.png"/><Relationship Id="rId3"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5.jpeg"/><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7.xml"/><Relationship Id="rId2"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0.png"/><Relationship Id="rId3" Type="http://schemas.openxmlformats.org/officeDocument/2006/relationships/image" Target="../media/image7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2.emf"/><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4.png"/><Relationship Id="rId3"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5.xml"/><Relationship Id="rId2" Type="http://schemas.openxmlformats.org/officeDocument/2006/relationships/image" Target="../media/image7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0.png"/><Relationship Id="rId3"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1" Type="http://schemas.openxmlformats.org/officeDocument/2006/relationships/slideLayout" Target="../slideLayouts/slideLayout25.xml"/><Relationship Id="rId2"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image" Target="../media/image8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jpeg"/><Relationship Id="rId7"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98500" y="1597025"/>
            <a:ext cx="7975600" cy="2098675"/>
          </a:xfrm>
        </p:spPr>
        <p:txBody>
          <a:bodyPr>
            <a:normAutofit fontScale="90000"/>
          </a:bodyPr>
          <a:lstStyle/>
          <a:p>
            <a:pPr algn="ctr"/>
            <a:r>
              <a:rPr lang="en-US" dirty="0" smtClean="0"/>
              <a:t>High Energy Astrophysics and Cosmology Technology Investment across NASA Astrophysics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err="1" smtClean="0">
                <a:solidFill>
                  <a:schemeClr val="tx2"/>
                </a:solidFill>
              </a:rPr>
              <a:t>pcos.gsfc.nasa.gov</a:t>
            </a:r>
            <a:endParaRPr lang="en-US" dirty="0">
              <a:solidFill>
                <a:schemeClr val="tx2"/>
              </a:solidFill>
            </a:endParaRPr>
          </a:p>
        </p:txBody>
      </p:sp>
      <p:sp>
        <p:nvSpPr>
          <p:cNvPr id="5" name="Subtitle 4"/>
          <p:cNvSpPr>
            <a:spLocks noGrp="1"/>
          </p:cNvSpPr>
          <p:nvPr>
            <p:ph type="subTitle" idx="1"/>
          </p:nvPr>
        </p:nvSpPr>
        <p:spPr/>
        <p:txBody>
          <a:bodyPr>
            <a:normAutofit/>
          </a:bodyPr>
          <a:lstStyle/>
          <a:p>
            <a:r>
              <a:rPr lang="en-US" sz="2800" dirty="0" smtClean="0">
                <a:solidFill>
                  <a:schemeClr val="tx1"/>
                </a:solidFill>
              </a:rPr>
              <a:t>Ann </a:t>
            </a:r>
            <a:r>
              <a:rPr lang="en-US" sz="2800" dirty="0" err="1" smtClean="0">
                <a:solidFill>
                  <a:schemeClr val="tx1"/>
                </a:solidFill>
              </a:rPr>
              <a:t>Hornschemeier</a:t>
            </a:r>
            <a:r>
              <a:rPr lang="en-US" sz="2800" dirty="0" smtClean="0">
                <a:solidFill>
                  <a:schemeClr val="tx1"/>
                </a:solidFill>
              </a:rPr>
              <a:t> </a:t>
            </a:r>
          </a:p>
          <a:p>
            <a:r>
              <a:rPr lang="en-US" sz="2800" dirty="0" smtClean="0">
                <a:solidFill>
                  <a:schemeClr val="tx1"/>
                </a:solidFill>
              </a:rPr>
              <a:t>Physics of the Cosmos (PCOS) Program, Chief </a:t>
            </a:r>
            <a:r>
              <a:rPr lang="en-US" sz="2800" dirty="0" smtClean="0">
                <a:solidFill>
                  <a:schemeClr val="tx1"/>
                </a:solidFill>
              </a:rPr>
              <a:t>Scientist</a:t>
            </a:r>
            <a:endParaRPr lang="en-US" sz="2800" dirty="0" smtClean="0">
              <a:solidFill>
                <a:schemeClr val="tx1"/>
              </a:solidFill>
            </a:endParaRPr>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3345952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26612" y="-40238"/>
            <a:ext cx="7858280" cy="1194735"/>
          </a:xfrm>
        </p:spPr>
        <p:txBody>
          <a:bodyPr>
            <a:noAutofit/>
          </a:bodyPr>
          <a:lstStyle/>
          <a:p>
            <a:r>
              <a:rPr lang="en-US" sz="3200" dirty="0" smtClean="0">
                <a:cs typeface="Calibri" panose="020F0502020204030204" pitchFamily="34" charset="0"/>
              </a:rPr>
              <a:t>Five years of Strategic Astrophysics Technology (SAT) SELECTIONS</a:t>
            </a:r>
            <a:endParaRPr lang="en-US" sz="3200" dirty="0">
              <a:cs typeface="Calibri" panose="020F0502020204030204" pitchFamily="34" charset="0"/>
            </a:endParaRPr>
          </a:p>
        </p:txBody>
      </p:sp>
      <p:graphicFrame>
        <p:nvGraphicFramePr>
          <p:cNvPr id="4" name="Table 3"/>
          <p:cNvGraphicFramePr>
            <a:graphicFrameLocks noGrp="1"/>
          </p:cNvGraphicFramePr>
          <p:nvPr/>
        </p:nvGraphicFramePr>
        <p:xfrm>
          <a:off x="266699" y="1409700"/>
          <a:ext cx="7912100" cy="2771724"/>
        </p:xfrm>
        <a:graphic>
          <a:graphicData uri="http://schemas.openxmlformats.org/drawingml/2006/table">
            <a:tbl>
              <a:tblPr firstRow="1" bandRow="1">
                <a:tableStyleId>{5C22544A-7EE6-4342-B048-85BDC9FD1C3A}</a:tableStyleId>
              </a:tblPr>
              <a:tblGrid>
                <a:gridCol w="1130300"/>
                <a:gridCol w="1130300"/>
                <a:gridCol w="1130300"/>
                <a:gridCol w="1130300"/>
                <a:gridCol w="1130300"/>
                <a:gridCol w="1130300"/>
                <a:gridCol w="1130300"/>
              </a:tblGrid>
              <a:tr h="749300">
                <a:tc>
                  <a:txBody>
                    <a:bodyPr/>
                    <a:lstStyle/>
                    <a:p>
                      <a:r>
                        <a:rPr lang="en-US" dirty="0" smtClean="0"/>
                        <a:t>SAT Element</a:t>
                      </a:r>
                      <a:endParaRPr lang="en-US" dirty="0"/>
                    </a:p>
                  </a:txBody>
                  <a:tcPr/>
                </a:tc>
                <a:tc>
                  <a:txBody>
                    <a:bodyPr/>
                    <a:lstStyle/>
                    <a:p>
                      <a:r>
                        <a:rPr lang="en-US" dirty="0" smtClean="0"/>
                        <a:t>2009</a:t>
                      </a:r>
                      <a:endParaRPr lang="en-US" dirty="0"/>
                    </a:p>
                  </a:txBody>
                  <a:tcPr/>
                </a:tc>
                <a:tc>
                  <a:txBody>
                    <a:bodyPr/>
                    <a:lstStyle/>
                    <a:p>
                      <a:r>
                        <a:rPr lang="en-US" dirty="0" smtClean="0"/>
                        <a:t>2010</a:t>
                      </a:r>
                      <a:endParaRPr lang="en-US" dirty="0"/>
                    </a:p>
                  </a:txBody>
                  <a:tcPr/>
                </a:tc>
                <a:tc>
                  <a:txBody>
                    <a:bodyPr/>
                    <a:lstStyle/>
                    <a:p>
                      <a:r>
                        <a:rPr lang="en-US" dirty="0" smtClean="0"/>
                        <a:t>2011</a:t>
                      </a:r>
                      <a:endParaRPr lang="en-US" dirty="0"/>
                    </a:p>
                  </a:txBody>
                  <a:tcPr/>
                </a:tc>
                <a:tc>
                  <a:txBody>
                    <a:bodyPr/>
                    <a:lstStyle/>
                    <a:p>
                      <a:r>
                        <a:rPr lang="en-US" dirty="0" smtClean="0"/>
                        <a:t>2012</a:t>
                      </a:r>
                      <a:endParaRPr lang="en-US" dirty="0"/>
                    </a:p>
                  </a:txBody>
                  <a:tcPr/>
                </a:tc>
                <a:tc>
                  <a:txBody>
                    <a:bodyPr/>
                    <a:lstStyle/>
                    <a:p>
                      <a:r>
                        <a:rPr lang="en-US" dirty="0" smtClean="0"/>
                        <a:t>2013*</a:t>
                      </a:r>
                      <a:endParaRPr lang="en-US" dirty="0"/>
                    </a:p>
                  </a:txBody>
                  <a:tcPr/>
                </a:tc>
                <a:tc>
                  <a:txBody>
                    <a:bodyPr/>
                    <a:lstStyle/>
                    <a:p>
                      <a:r>
                        <a:rPr lang="en-US" dirty="0" smtClean="0"/>
                        <a:t>2014</a:t>
                      </a:r>
                      <a:endParaRPr lang="en-US" dirty="0"/>
                    </a:p>
                  </a:txBody>
                  <a:tcPr/>
                </a:tc>
              </a:tr>
              <a:tr h="505606">
                <a:tc>
                  <a:txBody>
                    <a:bodyPr/>
                    <a:lstStyle/>
                    <a:p>
                      <a:r>
                        <a:rPr lang="en-US" dirty="0" smtClean="0"/>
                        <a:t>TDEM</a:t>
                      </a:r>
                      <a:endParaRPr lang="en-US" dirty="0"/>
                    </a:p>
                  </a:txBody>
                  <a:tcPr/>
                </a:tc>
                <a:tc>
                  <a:txBody>
                    <a:bodyPr/>
                    <a:lstStyle/>
                    <a:p>
                      <a:r>
                        <a:rPr lang="en-US" dirty="0" smtClean="0"/>
                        <a:t>7 (20%)</a:t>
                      </a:r>
                      <a:endParaRPr lang="en-US" dirty="0"/>
                    </a:p>
                  </a:txBody>
                  <a:tcPr/>
                </a:tc>
                <a:tc>
                  <a:txBody>
                    <a:bodyPr/>
                    <a:lstStyle/>
                    <a:p>
                      <a:r>
                        <a:rPr lang="en-US" dirty="0" smtClean="0"/>
                        <a:t>9 (40%)</a:t>
                      </a:r>
                      <a:endParaRPr lang="en-US" dirty="0"/>
                    </a:p>
                  </a:txBody>
                  <a:tcPr/>
                </a:tc>
                <a:tc>
                  <a:txBody>
                    <a:bodyPr/>
                    <a:lstStyle/>
                    <a:p>
                      <a:r>
                        <a:rPr lang="en-US" dirty="0" smtClean="0"/>
                        <a:t>…</a:t>
                      </a:r>
                      <a:endParaRPr lang="en-US" dirty="0"/>
                    </a:p>
                  </a:txBody>
                  <a:tcPr/>
                </a:tc>
                <a:tc>
                  <a:txBody>
                    <a:bodyPr/>
                    <a:lstStyle/>
                    <a:p>
                      <a:r>
                        <a:rPr lang="en-US" dirty="0" smtClean="0"/>
                        <a:t>3 (18%)</a:t>
                      </a:r>
                      <a:endParaRPr lang="en-US" dirty="0"/>
                    </a:p>
                  </a:txBody>
                  <a:tcPr/>
                </a:tc>
                <a:tc>
                  <a:txBody>
                    <a:bodyPr/>
                    <a:lstStyle/>
                    <a:p>
                      <a:r>
                        <a:rPr lang="en-US" dirty="0" smtClean="0"/>
                        <a:t>4 (40%)</a:t>
                      </a:r>
                      <a:endParaRPr lang="en-US" dirty="0"/>
                    </a:p>
                  </a:txBody>
                  <a:tcPr/>
                </a:tc>
                <a:tc>
                  <a:txBody>
                    <a:bodyPr/>
                    <a:lstStyle/>
                    <a:p>
                      <a:r>
                        <a:rPr lang="en-US" dirty="0" smtClean="0"/>
                        <a:t>Pending</a:t>
                      </a:r>
                      <a:endParaRPr lang="en-US" dirty="0"/>
                    </a:p>
                  </a:txBody>
                  <a:tcPr/>
                </a:tc>
              </a:tr>
              <a:tr h="505606">
                <a:tc>
                  <a:txBody>
                    <a:bodyPr/>
                    <a:lstStyle/>
                    <a:p>
                      <a:r>
                        <a:rPr lang="en-US" dirty="0" smtClean="0"/>
                        <a:t>TCOR</a:t>
                      </a:r>
                      <a:endParaRPr lang="en-US" dirty="0"/>
                    </a:p>
                  </a:txBody>
                  <a:tcPr/>
                </a:tc>
                <a:tc>
                  <a:txBody>
                    <a:bodyPr/>
                    <a:lstStyle/>
                    <a:p>
                      <a:r>
                        <a:rPr lang="en-US" dirty="0" smtClean="0"/>
                        <a:t>…</a:t>
                      </a:r>
                      <a:endParaRPr lang="en-US" dirty="0"/>
                    </a:p>
                  </a:txBody>
                  <a:tcPr/>
                </a:tc>
                <a:tc>
                  <a:txBody>
                    <a:bodyPr/>
                    <a:lstStyle/>
                    <a:p>
                      <a:r>
                        <a:rPr lang="en-US" dirty="0" smtClean="0"/>
                        <a:t>3 (21%)</a:t>
                      </a:r>
                      <a:endParaRPr lang="en-US" dirty="0"/>
                    </a:p>
                  </a:txBody>
                  <a:tcPr/>
                </a:tc>
                <a:tc>
                  <a:txBody>
                    <a:bodyPr/>
                    <a:lstStyle/>
                    <a:p>
                      <a:r>
                        <a:rPr lang="en-US" dirty="0" smtClean="0"/>
                        <a:t>5 (21%)</a:t>
                      </a:r>
                      <a:endParaRPr lang="en-US" dirty="0"/>
                    </a:p>
                  </a:txBody>
                  <a:tcPr/>
                </a:tc>
                <a:tc>
                  <a:txBody>
                    <a:bodyPr/>
                    <a:lstStyle/>
                    <a:p>
                      <a:r>
                        <a:rPr lang="en-US" dirty="0" smtClean="0"/>
                        <a:t>3 (23%)</a:t>
                      </a:r>
                      <a:endParaRPr lang="en-US" dirty="0"/>
                    </a:p>
                  </a:txBody>
                  <a:tcPr/>
                </a:tc>
                <a:tc>
                  <a:txBody>
                    <a:bodyPr/>
                    <a:lstStyle/>
                    <a:p>
                      <a:r>
                        <a:rPr lang="en-US" dirty="0" smtClean="0"/>
                        <a:t>…</a:t>
                      </a:r>
                      <a:endParaRPr lang="en-US" dirty="0"/>
                    </a:p>
                  </a:txBody>
                  <a:tcPr/>
                </a:tc>
                <a:tc>
                  <a:txBody>
                    <a:bodyPr/>
                    <a:lstStyle/>
                    <a:p>
                      <a:r>
                        <a:rPr lang="en-US" dirty="0" smtClean="0"/>
                        <a:t>Pending</a:t>
                      </a:r>
                      <a:endParaRPr lang="en-US" dirty="0"/>
                    </a:p>
                  </a:txBody>
                  <a:tcPr/>
                </a:tc>
              </a:tr>
              <a:tr h="505606">
                <a:tc>
                  <a:txBody>
                    <a:bodyPr/>
                    <a:lstStyle/>
                    <a:p>
                      <a:r>
                        <a:rPr lang="en-US" dirty="0" smtClean="0"/>
                        <a:t>TPCOS</a:t>
                      </a:r>
                      <a:endParaRPr lang="en-US" dirty="0"/>
                    </a:p>
                  </a:txBody>
                  <a:tcPr/>
                </a:tc>
                <a:tc>
                  <a:txBody>
                    <a:bodyPr/>
                    <a:lstStyle/>
                    <a:p>
                      <a:r>
                        <a:rPr lang="en-US" dirty="0" smtClean="0"/>
                        <a:t>…</a:t>
                      </a:r>
                      <a:endParaRPr lang="en-US" dirty="0"/>
                    </a:p>
                  </a:txBody>
                  <a:tcPr/>
                </a:tc>
                <a:tc>
                  <a:txBody>
                    <a:bodyPr/>
                    <a:lstStyle/>
                    <a:p>
                      <a:r>
                        <a:rPr lang="en-US" dirty="0" smtClean="0"/>
                        <a:t>5 (23%)</a:t>
                      </a:r>
                      <a:endParaRPr lang="en-US" dirty="0"/>
                    </a:p>
                  </a:txBody>
                  <a:tcPr/>
                </a:tc>
                <a:tc>
                  <a:txBody>
                    <a:bodyPr/>
                    <a:lstStyle/>
                    <a:p>
                      <a:r>
                        <a:rPr lang="en-US" dirty="0" smtClean="0"/>
                        <a:t>5 (19%)</a:t>
                      </a:r>
                      <a:endParaRPr lang="en-US" dirty="0"/>
                    </a:p>
                  </a:txBody>
                  <a:tcPr/>
                </a:tc>
                <a:tc>
                  <a:txBody>
                    <a:bodyPr/>
                    <a:lstStyle/>
                    <a:p>
                      <a:r>
                        <a:rPr lang="en-US" dirty="0" smtClean="0"/>
                        <a:t>3 (30%)</a:t>
                      </a:r>
                      <a:endParaRPr lang="en-US" dirty="0"/>
                    </a:p>
                  </a:txBody>
                  <a:tcPr/>
                </a:tc>
                <a:tc>
                  <a:txBody>
                    <a:bodyPr/>
                    <a:lstStyle/>
                    <a:p>
                      <a:r>
                        <a:rPr lang="en-US" dirty="0" smtClean="0"/>
                        <a:t>6</a:t>
                      </a:r>
                      <a:r>
                        <a:rPr lang="en-US" baseline="0" dirty="0" smtClean="0"/>
                        <a:t> (75%) </a:t>
                      </a:r>
                      <a:endParaRPr lang="en-US" dirty="0"/>
                    </a:p>
                  </a:txBody>
                  <a:tcPr/>
                </a:tc>
                <a:tc>
                  <a:txBody>
                    <a:bodyPr/>
                    <a:lstStyle/>
                    <a:p>
                      <a:r>
                        <a:rPr lang="en-US" dirty="0" smtClean="0"/>
                        <a:t>Pending</a:t>
                      </a:r>
                      <a:endParaRPr lang="en-US" dirty="0"/>
                    </a:p>
                  </a:txBody>
                  <a:tcPr/>
                </a:tc>
              </a:tr>
              <a:tr h="505606">
                <a:tc>
                  <a:txBody>
                    <a:bodyPr/>
                    <a:lstStyle/>
                    <a:p>
                      <a:r>
                        <a:rPr lang="en-US" b="1" dirty="0" smtClean="0"/>
                        <a:t>TOTAL:</a:t>
                      </a:r>
                      <a:endParaRPr lang="en-US" b="1" dirty="0"/>
                    </a:p>
                  </a:txBody>
                  <a:tcPr/>
                </a:tc>
                <a:tc>
                  <a:txBody>
                    <a:bodyPr/>
                    <a:lstStyle/>
                    <a:p>
                      <a:r>
                        <a:rPr lang="en-US" b="1" dirty="0" smtClean="0"/>
                        <a:t>7</a:t>
                      </a:r>
                      <a:endParaRPr lang="en-US" b="1" dirty="0"/>
                    </a:p>
                  </a:txBody>
                  <a:tcPr/>
                </a:tc>
                <a:tc>
                  <a:txBody>
                    <a:bodyPr/>
                    <a:lstStyle/>
                    <a:p>
                      <a:r>
                        <a:rPr lang="en-US" b="1" dirty="0" smtClean="0"/>
                        <a:t>17</a:t>
                      </a:r>
                      <a:endParaRPr lang="en-US" b="1" dirty="0"/>
                    </a:p>
                  </a:txBody>
                  <a:tcPr/>
                </a:tc>
                <a:tc>
                  <a:txBody>
                    <a:bodyPr/>
                    <a:lstStyle/>
                    <a:p>
                      <a:r>
                        <a:rPr lang="en-US" b="1" dirty="0" smtClean="0"/>
                        <a:t>10</a:t>
                      </a:r>
                      <a:endParaRPr lang="en-US" b="1" dirty="0"/>
                    </a:p>
                  </a:txBody>
                  <a:tcPr/>
                </a:tc>
                <a:tc>
                  <a:txBody>
                    <a:bodyPr/>
                    <a:lstStyle/>
                    <a:p>
                      <a:r>
                        <a:rPr lang="en-US" b="1" dirty="0" smtClean="0"/>
                        <a:t>9</a:t>
                      </a:r>
                      <a:endParaRPr lang="en-US" b="1" dirty="0"/>
                    </a:p>
                  </a:txBody>
                  <a:tcPr/>
                </a:tc>
                <a:tc>
                  <a:txBody>
                    <a:bodyPr/>
                    <a:lstStyle/>
                    <a:p>
                      <a:r>
                        <a:rPr lang="en-US" b="1" dirty="0" smtClean="0"/>
                        <a:t>10</a:t>
                      </a:r>
                      <a:endParaRPr lang="en-US" b="1" dirty="0"/>
                    </a:p>
                  </a:txBody>
                  <a:tcPr/>
                </a:tc>
                <a:tc>
                  <a:txBody>
                    <a:bodyPr/>
                    <a:lstStyle/>
                    <a:p>
                      <a:r>
                        <a:rPr lang="en-US" b="1" dirty="0" smtClean="0"/>
                        <a:t>Pending</a:t>
                      </a:r>
                      <a:endParaRPr lang="en-US" b="1" dirty="0"/>
                    </a:p>
                  </a:txBody>
                  <a:tcPr/>
                </a:tc>
              </a:tr>
            </a:tbl>
          </a:graphicData>
        </a:graphic>
      </p:graphicFrame>
      <p:sp>
        <p:nvSpPr>
          <p:cNvPr id="5" name="TextBox 4"/>
          <p:cNvSpPr txBox="1"/>
          <p:nvPr/>
        </p:nvSpPr>
        <p:spPr>
          <a:xfrm>
            <a:off x="590224" y="5294993"/>
            <a:ext cx="6866433" cy="707886"/>
          </a:xfrm>
          <a:prstGeom prst="rect">
            <a:avLst/>
          </a:prstGeom>
          <a:noFill/>
        </p:spPr>
        <p:txBody>
          <a:bodyPr wrap="none" rtlCol="0">
            <a:spAutoFit/>
          </a:bodyPr>
          <a:lstStyle/>
          <a:p>
            <a:r>
              <a:rPr lang="en-US" dirty="0" smtClean="0"/>
              <a:t>*X-ray solicitation only, potential technologies that might be</a:t>
            </a:r>
          </a:p>
          <a:p>
            <a:r>
              <a:rPr lang="en-US" dirty="0" smtClean="0"/>
              <a:t>contributed to ESA’S Athena mission </a:t>
            </a:r>
          </a:p>
        </p:txBody>
      </p:sp>
      <p:sp>
        <p:nvSpPr>
          <p:cNvPr id="7" name="TextBox 6"/>
          <p:cNvSpPr txBox="1"/>
          <p:nvPr/>
        </p:nvSpPr>
        <p:spPr>
          <a:xfrm>
            <a:off x="470330" y="4625573"/>
            <a:ext cx="6248901" cy="400110"/>
          </a:xfrm>
          <a:prstGeom prst="rect">
            <a:avLst/>
          </a:prstGeom>
          <a:noFill/>
        </p:spPr>
        <p:txBody>
          <a:bodyPr wrap="none" rtlCol="0">
            <a:spAutoFit/>
          </a:bodyPr>
          <a:lstStyle/>
          <a:p>
            <a:r>
              <a:rPr lang="en-US" dirty="0" smtClean="0"/>
              <a:t>71 PCOS SAT proposals to date, 19/65 funded (29%)</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9914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26612" y="-40238"/>
            <a:ext cx="7858280" cy="1194735"/>
          </a:xfrm>
        </p:spPr>
        <p:txBody>
          <a:bodyPr>
            <a:noAutofit/>
          </a:bodyPr>
          <a:lstStyle/>
          <a:p>
            <a:r>
              <a:rPr lang="en-US" sz="3200" dirty="0" smtClean="0">
                <a:cs typeface="Calibri" panose="020F0502020204030204" pitchFamily="34" charset="0"/>
              </a:rPr>
              <a:t>PCOS SAT Funding </a:t>
            </a:r>
            <a:endParaRPr lang="en-US" sz="3200" dirty="0">
              <a:cs typeface="Calibri" panose="020F0502020204030204" pitchFamily="34" charset="0"/>
            </a:endParaRPr>
          </a:p>
        </p:txBody>
      </p:sp>
      <p:graphicFrame>
        <p:nvGraphicFramePr>
          <p:cNvPr id="5" name="Table 4"/>
          <p:cNvGraphicFramePr>
            <a:graphicFrameLocks noGrp="1"/>
          </p:cNvGraphicFramePr>
          <p:nvPr/>
        </p:nvGraphicFramePr>
        <p:xfrm>
          <a:off x="1287336" y="1582952"/>
          <a:ext cx="5588000" cy="4011225"/>
        </p:xfrm>
        <a:graphic>
          <a:graphicData uri="http://schemas.openxmlformats.org/drawingml/2006/table">
            <a:tbl>
              <a:tblPr firstRow="1" bandRow="1">
                <a:tableStyleId>{5C22544A-7EE6-4342-B048-85BDC9FD1C3A}</a:tableStyleId>
              </a:tblPr>
              <a:tblGrid>
                <a:gridCol w="2794000"/>
                <a:gridCol w="2794000"/>
              </a:tblGrid>
              <a:tr h="1016433">
                <a:tc>
                  <a:txBody>
                    <a:bodyPr/>
                    <a:lstStyle/>
                    <a:p>
                      <a:pPr algn="ctr"/>
                      <a:r>
                        <a:rPr lang="en-US" sz="3200" dirty="0" smtClean="0"/>
                        <a:t>Fiscal Year </a:t>
                      </a:r>
                      <a:endParaRPr lang="en-US" sz="3200" dirty="0"/>
                    </a:p>
                  </a:txBody>
                  <a:tcPr/>
                </a:tc>
                <a:tc>
                  <a:txBody>
                    <a:bodyPr/>
                    <a:lstStyle/>
                    <a:p>
                      <a:pPr algn="r"/>
                      <a:r>
                        <a:rPr lang="en-US" sz="3200" dirty="0" smtClean="0"/>
                        <a:t>TOTAL </a:t>
                      </a:r>
                    </a:p>
                    <a:p>
                      <a:pPr algn="r"/>
                      <a:r>
                        <a:rPr lang="en-US" sz="3200" dirty="0" smtClean="0"/>
                        <a:t>PCOS SAT</a:t>
                      </a:r>
                      <a:endParaRPr lang="en-US" sz="3200" dirty="0"/>
                    </a:p>
                  </a:txBody>
                  <a:tcPr/>
                </a:tc>
              </a:tr>
              <a:tr h="588885">
                <a:tc>
                  <a:txBody>
                    <a:bodyPr/>
                    <a:lstStyle/>
                    <a:p>
                      <a:pPr algn="ctr"/>
                      <a:r>
                        <a:rPr lang="en-US" sz="3200" dirty="0" smtClean="0"/>
                        <a:t>FY12</a:t>
                      </a:r>
                    </a:p>
                  </a:txBody>
                  <a:tcPr/>
                </a:tc>
                <a:tc>
                  <a:txBody>
                    <a:bodyPr/>
                    <a:lstStyle/>
                    <a:p>
                      <a:pPr algn="r"/>
                      <a:r>
                        <a:rPr lang="en-US" sz="3200" dirty="0" smtClean="0"/>
                        <a:t>$2,351K</a:t>
                      </a:r>
                      <a:endParaRPr lang="en-US" sz="3200" dirty="0"/>
                    </a:p>
                  </a:txBody>
                  <a:tcPr/>
                </a:tc>
              </a:tr>
              <a:tr h="588885">
                <a:tc>
                  <a:txBody>
                    <a:bodyPr/>
                    <a:lstStyle/>
                    <a:p>
                      <a:pPr algn="ctr"/>
                      <a:r>
                        <a:rPr lang="en-US" sz="3200" dirty="0" smtClean="0"/>
                        <a:t>FY13</a:t>
                      </a:r>
                      <a:endParaRPr lang="en-US" sz="3200" dirty="0"/>
                    </a:p>
                  </a:txBody>
                  <a:tcPr/>
                </a:tc>
                <a:tc>
                  <a:txBody>
                    <a:bodyPr/>
                    <a:lstStyle/>
                    <a:p>
                      <a:pPr algn="r"/>
                      <a:r>
                        <a:rPr lang="en-US" sz="3200" dirty="0" smtClean="0"/>
                        <a:t>$8,328K</a:t>
                      </a:r>
                      <a:endParaRPr lang="en-US" sz="3200" dirty="0"/>
                    </a:p>
                  </a:txBody>
                  <a:tcPr/>
                </a:tc>
              </a:tr>
              <a:tr h="588885">
                <a:tc>
                  <a:txBody>
                    <a:bodyPr/>
                    <a:lstStyle/>
                    <a:p>
                      <a:pPr algn="ctr"/>
                      <a:r>
                        <a:rPr lang="en-US" sz="3200" dirty="0" smtClean="0"/>
                        <a:t>FY14</a:t>
                      </a:r>
                      <a:endParaRPr lang="en-US" sz="3200" dirty="0"/>
                    </a:p>
                  </a:txBody>
                  <a:tcPr/>
                </a:tc>
                <a:tc>
                  <a:txBody>
                    <a:bodyPr/>
                    <a:lstStyle/>
                    <a:p>
                      <a:pPr algn="r"/>
                      <a:r>
                        <a:rPr lang="en-US" sz="3200" dirty="0" smtClean="0"/>
                        <a:t>$7,837K</a:t>
                      </a:r>
                      <a:endParaRPr lang="en-US" sz="3200" dirty="0"/>
                    </a:p>
                  </a:txBody>
                  <a:tcPr/>
                </a:tc>
              </a:tr>
              <a:tr h="588885">
                <a:tc>
                  <a:txBody>
                    <a:bodyPr/>
                    <a:lstStyle/>
                    <a:p>
                      <a:pPr algn="ctr"/>
                      <a:r>
                        <a:rPr lang="en-US" sz="3200" dirty="0" smtClean="0"/>
                        <a:t>FY15</a:t>
                      </a:r>
                      <a:endParaRPr lang="en-US" sz="3200" dirty="0"/>
                    </a:p>
                  </a:txBody>
                  <a:tcPr/>
                </a:tc>
                <a:tc>
                  <a:txBody>
                    <a:bodyPr/>
                    <a:lstStyle/>
                    <a:p>
                      <a:pPr algn="r"/>
                      <a:r>
                        <a:rPr lang="en-US" sz="3200" dirty="0" smtClean="0"/>
                        <a:t>$6,012K</a:t>
                      </a:r>
                      <a:endParaRPr lang="en-US" sz="3200" dirty="0"/>
                    </a:p>
                  </a:txBody>
                  <a:tcPr/>
                </a:tc>
              </a:tr>
              <a:tr h="588885">
                <a:tc>
                  <a:txBody>
                    <a:bodyPr/>
                    <a:lstStyle/>
                    <a:p>
                      <a:pPr algn="ctr"/>
                      <a:r>
                        <a:rPr lang="en-US" sz="3200" dirty="0" smtClean="0"/>
                        <a:t>FY16</a:t>
                      </a:r>
                      <a:endParaRPr lang="en-US" sz="3200" dirty="0"/>
                    </a:p>
                  </a:txBody>
                  <a:tcPr/>
                </a:tc>
                <a:tc>
                  <a:txBody>
                    <a:bodyPr/>
                    <a:lstStyle/>
                    <a:p>
                      <a:pPr algn="r"/>
                      <a:r>
                        <a:rPr lang="en-US" sz="3200" dirty="0" smtClean="0"/>
                        <a:t>Pending</a:t>
                      </a:r>
                      <a:endParaRPr lang="en-US" sz="3200" dirty="0"/>
                    </a:p>
                  </a:txBody>
                  <a:tcPr/>
                </a:tc>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9914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174150"/>
            <a:ext cx="7573423" cy="1162050"/>
          </a:xfrm>
        </p:spPr>
        <p:txBody>
          <a:bodyPr>
            <a:noAutofit/>
          </a:bodyPr>
          <a:lstStyle/>
          <a:p>
            <a:r>
              <a:rPr lang="en-US" sz="3200" dirty="0" smtClean="0">
                <a:cs typeface="Calibri" panose="020F0502020204030204" pitchFamily="34" charset="0"/>
              </a:rPr>
              <a:t>Currently-funded PCOS SAT projects</a:t>
            </a:r>
            <a:endParaRPr lang="en-US" sz="3200" dirty="0">
              <a:cs typeface="Calibri" panose="020F0502020204030204" pitchFamily="34" charset="0"/>
            </a:endParaRPr>
          </a:p>
        </p:txBody>
      </p:sp>
      <p:sp>
        <p:nvSpPr>
          <p:cNvPr id="4" name="Content Placeholder 3"/>
          <p:cNvSpPr>
            <a:spLocks noGrp="1"/>
          </p:cNvSpPr>
          <p:nvPr>
            <p:ph idx="1"/>
          </p:nvPr>
        </p:nvSpPr>
        <p:spPr>
          <a:xfrm>
            <a:off x="304055" y="1502634"/>
            <a:ext cx="8400631" cy="5080330"/>
          </a:xfrm>
        </p:spPr>
        <p:txBody>
          <a:bodyPr/>
          <a:lstStyle/>
          <a:p>
            <a:r>
              <a:rPr lang="en-US" dirty="0" smtClean="0"/>
              <a:t>14 currently-funded PCOS SAT projects:</a:t>
            </a:r>
          </a:p>
          <a:p>
            <a:pPr lvl="1"/>
            <a:r>
              <a:rPr lang="en-US" dirty="0" smtClean="0"/>
              <a:t>7 finish this fiscal year</a:t>
            </a:r>
          </a:p>
          <a:p>
            <a:pPr lvl="1"/>
            <a:r>
              <a:rPr lang="en-US" dirty="0" smtClean="0"/>
              <a:t>By topical area:</a:t>
            </a:r>
          </a:p>
          <a:p>
            <a:pPr lvl="2"/>
            <a:r>
              <a:rPr lang="en-US" dirty="0" smtClean="0"/>
              <a:t>Gravitational waves:  5  (4 finish this FY)</a:t>
            </a:r>
          </a:p>
          <a:p>
            <a:pPr lvl="2"/>
            <a:r>
              <a:rPr lang="en-US" dirty="0" smtClean="0"/>
              <a:t>X-ray: 8   (2 finish this FY)</a:t>
            </a:r>
          </a:p>
          <a:p>
            <a:pPr lvl="2"/>
            <a:r>
              <a:rPr lang="en-US" dirty="0" smtClean="0"/>
              <a:t>Inflation Probe:   1  (finishing this FY)</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9914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26612" y="-148106"/>
            <a:ext cx="7858280" cy="1194735"/>
          </a:xfrm>
        </p:spPr>
        <p:txBody>
          <a:bodyPr>
            <a:noAutofit/>
          </a:bodyPr>
          <a:lstStyle/>
          <a:p>
            <a:r>
              <a:rPr lang="en-US" sz="3200" dirty="0">
                <a:cs typeface="Calibri" panose="020F0502020204030204" pitchFamily="34" charset="0"/>
              </a:rPr>
              <a:t>Current </a:t>
            </a:r>
            <a:r>
              <a:rPr lang="en-US" sz="3200" dirty="0" smtClean="0">
                <a:cs typeface="Calibri" panose="020F0502020204030204" pitchFamily="34" charset="0"/>
              </a:rPr>
              <a:t>PCOS </a:t>
            </a:r>
            <a:r>
              <a:rPr lang="en-US" sz="3200" dirty="0">
                <a:cs typeface="Calibri" panose="020F0502020204030204" pitchFamily="34" charset="0"/>
              </a:rPr>
              <a:t>Technology </a:t>
            </a:r>
            <a:br>
              <a:rPr lang="en-US" sz="3200" dirty="0">
                <a:cs typeface="Calibri" panose="020F0502020204030204" pitchFamily="34" charset="0"/>
              </a:rPr>
            </a:br>
            <a:r>
              <a:rPr lang="en-US" sz="3200" dirty="0">
                <a:cs typeface="Calibri" panose="020F0502020204030204" pitchFamily="34" charset="0"/>
              </a:rPr>
              <a:t>Development </a:t>
            </a:r>
            <a:r>
              <a:rPr lang="en-US" sz="3200" dirty="0" smtClean="0">
                <a:cs typeface="Calibri" panose="020F0502020204030204" pitchFamily="34" charset="0"/>
              </a:rPr>
              <a:t>Portfolio</a:t>
            </a:r>
            <a:endParaRPr lang="en-US" sz="3200" dirty="0">
              <a:cs typeface="Calibri" panose="020F0502020204030204" pitchFamily="34" charset="0"/>
            </a:endParaRPr>
          </a:p>
        </p:txBody>
      </p:sp>
      <p:graphicFrame>
        <p:nvGraphicFramePr>
          <p:cNvPr id="6" name="Object 5"/>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9895502"/>
              </p:ext>
            </p:extLst>
          </p:nvPr>
        </p:nvGraphicFramePr>
        <p:xfrm>
          <a:off x="452438" y="1089025"/>
          <a:ext cx="8194675" cy="5749925"/>
        </p:xfrm>
        <a:graphic>
          <a:graphicData uri="http://schemas.openxmlformats.org/presentationml/2006/ole">
            <p:oleObj spid="_x0000_s133122" name="Worksheet" r:id="rId3" imgW="11722100" imgH="6959600" progId="Excel.Sheet.12">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9914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0"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6" name="Rectangle 8"/>
          <p:cNvSpPr>
            <a:spLocks noChangeArrowheads="1"/>
          </p:cNvSpPr>
          <p:nvPr/>
        </p:nvSpPr>
        <p:spPr bwMode="auto">
          <a:xfrm>
            <a:off x="162560" y="1190321"/>
            <a:ext cx="4450515" cy="1576704"/>
          </a:xfrm>
          <a:prstGeom prst="rect">
            <a:avLst/>
          </a:prstGeom>
          <a:noFill/>
          <a:ln w="9525">
            <a:noFill/>
            <a:miter lim="800000"/>
            <a:headEnd/>
            <a:tailEnd/>
          </a:ln>
        </p:spPr>
        <p:txBody>
          <a:bodyPr/>
          <a:lstStyle/>
          <a:p>
            <a:pPr defTabSz="457200">
              <a:lnSpc>
                <a:spcPct val="90000"/>
              </a:lnSpc>
              <a:spcBef>
                <a:spcPct val="20000"/>
              </a:spcBef>
              <a:buSzPct val="100000"/>
            </a:pPr>
            <a:r>
              <a:rPr lang="en-US" sz="1400" b="1" i="1" u="sng" dirty="0" smtClean="0">
                <a:solidFill>
                  <a:srgbClr val="1F497D">
                    <a:lumMod val="60000"/>
                    <a:lumOff val="40000"/>
                  </a:srgbClr>
                </a:solidFill>
              </a:rPr>
              <a:t>Objectives and Key Challenges:</a:t>
            </a:r>
          </a:p>
          <a:p>
            <a:pPr marL="169863" indent="-169863" defTabSz="457200">
              <a:lnSpc>
                <a:spcPct val="90000"/>
              </a:lnSpc>
              <a:buFontTx/>
              <a:buChar char="•"/>
            </a:pPr>
            <a:r>
              <a:rPr lang="en-US" sz="1100" dirty="0" smtClean="0">
                <a:solidFill>
                  <a:srgbClr val="000000"/>
                </a:solidFill>
                <a:cs typeface="Arial"/>
              </a:rPr>
              <a:t>Replace </a:t>
            </a:r>
            <a:r>
              <a:rPr lang="en-US" sz="1100" dirty="0">
                <a:solidFill>
                  <a:srgbClr val="000000"/>
                </a:solidFill>
                <a:cs typeface="Arial"/>
              </a:rPr>
              <a:t>the heavy (up to 15 kg) spring-loaded bellows design from ST7 with a light-weight pressurized diaphragm tank (≤1 kg)</a:t>
            </a:r>
          </a:p>
          <a:p>
            <a:pPr marL="401638" lvl="1" indent="-169863" defTabSz="457200">
              <a:lnSpc>
                <a:spcPct val="90000"/>
              </a:lnSpc>
              <a:buSzPct val="100000"/>
              <a:buFontTx/>
              <a:buChar char="•"/>
            </a:pPr>
            <a:r>
              <a:rPr lang="en-US" sz="1100" dirty="0" smtClean="0">
                <a:solidFill>
                  <a:srgbClr val="000000"/>
                </a:solidFill>
                <a:cs typeface="Arial"/>
              </a:rPr>
              <a:t>O1: Design </a:t>
            </a:r>
            <a:r>
              <a:rPr lang="en-US" sz="1100" dirty="0">
                <a:solidFill>
                  <a:srgbClr val="000000"/>
                </a:solidFill>
                <a:cs typeface="Arial"/>
              </a:rPr>
              <a:t>tank and feed system with full redundancy</a:t>
            </a:r>
          </a:p>
          <a:p>
            <a:pPr marL="401638" lvl="1" indent="-169863" defTabSz="457200">
              <a:lnSpc>
                <a:spcPct val="90000"/>
              </a:lnSpc>
              <a:buSzPct val="100000"/>
              <a:buFontTx/>
              <a:buChar char="•"/>
            </a:pPr>
            <a:r>
              <a:rPr lang="en-US" sz="1100" dirty="0">
                <a:solidFill>
                  <a:srgbClr val="000000"/>
                </a:solidFill>
                <a:cs typeface="Arial"/>
              </a:rPr>
              <a:t>O</a:t>
            </a:r>
            <a:r>
              <a:rPr lang="en-US" sz="1100" dirty="0" smtClean="0">
                <a:solidFill>
                  <a:srgbClr val="000000"/>
                </a:solidFill>
                <a:cs typeface="Arial"/>
              </a:rPr>
              <a:t>2: Design</a:t>
            </a:r>
            <a:r>
              <a:rPr lang="en-US" sz="1100" dirty="0">
                <a:solidFill>
                  <a:srgbClr val="000000"/>
                </a:solidFill>
                <a:cs typeface="Arial"/>
              </a:rPr>
              <a:t>, fabricate, and test stainless steel diaphragm tank</a:t>
            </a:r>
          </a:p>
          <a:p>
            <a:pPr marL="169863" indent="-169863" defTabSz="457200">
              <a:lnSpc>
                <a:spcPct val="90000"/>
              </a:lnSpc>
              <a:buFontTx/>
              <a:buChar char="•"/>
            </a:pPr>
            <a:r>
              <a:rPr lang="en-US" sz="1100" dirty="0" smtClean="0">
                <a:solidFill>
                  <a:srgbClr val="000000"/>
                </a:solidFill>
                <a:cs typeface="Arial"/>
              </a:rPr>
              <a:t>Use </a:t>
            </a:r>
            <a:r>
              <a:rPr lang="en-US" sz="1100" dirty="0">
                <a:solidFill>
                  <a:srgbClr val="000000"/>
                </a:solidFill>
                <a:cs typeface="Arial"/>
              </a:rPr>
              <a:t>the new Busek Microvalve (Phase II SBIR and Phase IIe) to reduce complexity while providing </a:t>
            </a:r>
            <a:r>
              <a:rPr lang="en-US" sz="1100" dirty="0" smtClean="0">
                <a:solidFill>
                  <a:srgbClr val="000000"/>
                </a:solidFill>
                <a:cs typeface="Arial"/>
              </a:rPr>
              <a:t>redundancy</a:t>
            </a:r>
          </a:p>
          <a:p>
            <a:pPr marL="401638" lvl="1" indent="-169863" defTabSz="457200">
              <a:lnSpc>
                <a:spcPct val="90000"/>
              </a:lnSpc>
              <a:buSzPct val="100000"/>
              <a:buFontTx/>
              <a:buChar char="•"/>
            </a:pPr>
            <a:r>
              <a:rPr lang="en-US" sz="1100" dirty="0" smtClean="0">
                <a:solidFill>
                  <a:srgbClr val="000000"/>
                </a:solidFill>
                <a:cs typeface="Arial"/>
              </a:rPr>
              <a:t>O3: Design</a:t>
            </a:r>
            <a:r>
              <a:rPr lang="en-US" sz="1100" dirty="0">
                <a:solidFill>
                  <a:srgbClr val="000000"/>
                </a:solidFill>
                <a:cs typeface="Arial"/>
              </a:rPr>
              <a:t>, fabricate, and test new Busek Microvalves</a:t>
            </a:r>
          </a:p>
          <a:p>
            <a:pPr marL="401638" lvl="1" indent="-169863" defTabSz="457200">
              <a:lnSpc>
                <a:spcPct val="90000"/>
              </a:lnSpc>
              <a:buSzPct val="100000"/>
              <a:buFontTx/>
              <a:buChar char="•"/>
            </a:pPr>
            <a:r>
              <a:rPr lang="en-US" sz="1100" dirty="0" smtClean="0">
                <a:solidFill>
                  <a:srgbClr val="000000"/>
                </a:solidFill>
                <a:cs typeface="Arial"/>
              </a:rPr>
              <a:t>O4: Integrate </a:t>
            </a:r>
            <a:r>
              <a:rPr lang="en-US" sz="1100" dirty="0">
                <a:solidFill>
                  <a:srgbClr val="000000"/>
                </a:solidFill>
                <a:cs typeface="Arial"/>
              </a:rPr>
              <a:t>and test feed system </a:t>
            </a:r>
            <a:r>
              <a:rPr lang="en-US" sz="1100" dirty="0" smtClean="0">
                <a:solidFill>
                  <a:srgbClr val="000000"/>
                </a:solidFill>
                <a:cs typeface="Arial"/>
              </a:rPr>
              <a:t>components to TRL 5</a:t>
            </a:r>
            <a:endParaRPr lang="en-US" sz="1100" dirty="0">
              <a:solidFill>
                <a:srgbClr val="000000"/>
              </a:solidFill>
              <a:cs typeface="Arial"/>
            </a:endParaRPr>
          </a:p>
          <a:p>
            <a:pPr marL="169863" indent="-169863" defTabSz="457200">
              <a:lnSpc>
                <a:spcPct val="90000"/>
              </a:lnSpc>
              <a:spcBef>
                <a:spcPct val="20000"/>
              </a:spcBef>
              <a:buSzPct val="100000"/>
              <a:buFontTx/>
              <a:buChar char="•"/>
            </a:pPr>
            <a:endParaRPr lang="en-US" sz="1100" dirty="0" smtClean="0">
              <a:solidFill>
                <a:srgbClr val="000000"/>
              </a:solidFill>
            </a:endParaRPr>
          </a:p>
          <a:p>
            <a:pPr marL="169863" indent="-169863" defTabSz="457200">
              <a:lnSpc>
                <a:spcPct val="90000"/>
              </a:lnSpc>
              <a:spcBef>
                <a:spcPct val="20000"/>
              </a:spcBef>
              <a:buSzPct val="100000"/>
              <a:buFontTx/>
              <a:buChar char="•"/>
            </a:pPr>
            <a:endParaRPr lang="en-US" sz="1100" dirty="0">
              <a:solidFill>
                <a:srgbClr val="000000"/>
              </a:solidFill>
            </a:endParaRPr>
          </a:p>
        </p:txBody>
      </p:sp>
      <p:sp>
        <p:nvSpPr>
          <p:cNvPr id="17" name="Text Box 9"/>
          <p:cNvSpPr txBox="1">
            <a:spLocks noChangeArrowheads="1"/>
          </p:cNvSpPr>
          <p:nvPr/>
        </p:nvSpPr>
        <p:spPr bwMode="auto">
          <a:xfrm>
            <a:off x="114300" y="4067175"/>
            <a:ext cx="4389438" cy="276999"/>
          </a:xfrm>
          <a:prstGeom prst="rect">
            <a:avLst/>
          </a:prstGeom>
          <a:noFill/>
          <a:ln w="9525">
            <a:noFill/>
            <a:miter lim="800000"/>
            <a:headEnd/>
            <a:tailEnd/>
          </a:ln>
        </p:spPr>
        <p:txBody>
          <a:bodyPr>
            <a:spAutoFit/>
          </a:bodyPr>
          <a:lstStyle/>
          <a:p>
            <a:pPr marL="117475" indent="-117475" defTabSz="339725">
              <a:buFontTx/>
              <a:buChar char="•"/>
            </a:pPr>
            <a:endParaRPr lang="en-US" sz="1200" dirty="0">
              <a:solidFill>
                <a:prstClr val="black"/>
              </a:solidFill>
            </a:endParaRPr>
          </a:p>
        </p:txBody>
      </p:sp>
      <p:sp>
        <p:nvSpPr>
          <p:cNvPr id="18" name="Text Box 10"/>
          <p:cNvSpPr txBox="1">
            <a:spLocks noChangeArrowheads="1"/>
          </p:cNvSpPr>
          <p:nvPr/>
        </p:nvSpPr>
        <p:spPr bwMode="auto">
          <a:xfrm>
            <a:off x="162559" y="5527040"/>
            <a:ext cx="4464891" cy="724557"/>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Key Collaborators</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smtClean="0">
                <a:solidFill>
                  <a:srgbClr val="000000"/>
                </a:solidFill>
                <a:cs typeface="Arial"/>
              </a:rPr>
              <a:t>Busek Co., Inc. on Microvalve and systems engineering</a:t>
            </a:r>
          </a:p>
          <a:p>
            <a:pPr marL="169863" indent="-169863" defTabSz="457200">
              <a:lnSpc>
                <a:spcPct val="90000"/>
              </a:lnSpc>
              <a:buFontTx/>
              <a:buChar char="•"/>
            </a:pPr>
            <a:r>
              <a:rPr lang="en-US" sz="1100" dirty="0">
                <a:solidFill>
                  <a:srgbClr val="000000"/>
                </a:solidFill>
                <a:cs typeface="Arial"/>
              </a:rPr>
              <a:t>Keystone </a:t>
            </a:r>
            <a:r>
              <a:rPr lang="en-US" sz="1100" dirty="0" smtClean="0">
                <a:solidFill>
                  <a:srgbClr val="000000"/>
                </a:solidFill>
                <a:cs typeface="Arial"/>
              </a:rPr>
              <a:t>Engineering on flight-like tank manufacture and test</a:t>
            </a:r>
          </a:p>
          <a:p>
            <a:pPr marL="169863" indent="-169863" defTabSz="457200">
              <a:lnSpc>
                <a:spcPct val="90000"/>
              </a:lnSpc>
              <a:buFontTx/>
              <a:buChar char="•"/>
            </a:pPr>
            <a:r>
              <a:rPr lang="en-US" sz="1100" dirty="0" smtClean="0">
                <a:solidFill>
                  <a:srgbClr val="000000"/>
                </a:solidFill>
                <a:cs typeface="Arial"/>
              </a:rPr>
              <a:t>JPL electric / chemical propulsion and flight propulsion groups</a:t>
            </a:r>
            <a:endParaRPr lang="en-US" sz="1100" dirty="0">
              <a:solidFill>
                <a:srgbClr val="000000"/>
              </a:solidFill>
              <a:cs typeface="Arial"/>
            </a:endParaRPr>
          </a:p>
        </p:txBody>
      </p:sp>
      <p:sp>
        <p:nvSpPr>
          <p:cNvPr id="19" name="Rectangle 11"/>
          <p:cNvSpPr>
            <a:spLocks noChangeArrowheads="1"/>
          </p:cNvSpPr>
          <p:nvPr/>
        </p:nvSpPr>
        <p:spPr bwMode="auto">
          <a:xfrm>
            <a:off x="4583747" y="5699163"/>
            <a:ext cx="4338638" cy="898451"/>
          </a:xfrm>
          <a:prstGeom prst="rect">
            <a:avLst/>
          </a:prstGeom>
          <a:noFill/>
          <a:ln w="9525">
            <a:noFill/>
            <a:miter lim="800000"/>
            <a:headEnd/>
            <a:tailEnd/>
          </a:ln>
        </p:spPr>
        <p:txBody>
          <a:bodyPr wrap="square">
            <a:spAutoFit/>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rPr>
              <a:t>Application</a:t>
            </a:r>
            <a:r>
              <a:rPr lang="en-US" sz="1400" b="1" u="sng" dirty="0" smtClean="0">
                <a:solidFill>
                  <a:srgbClr val="1F497D">
                    <a:lumMod val="60000"/>
                    <a:lumOff val="40000"/>
                  </a:srgbClr>
                </a:solidFill>
              </a:rPr>
              <a:t>:</a:t>
            </a:r>
            <a:endParaRPr lang="en-US" sz="1400" b="1" u="sng" dirty="0" smtClean="0">
              <a:solidFill>
                <a:srgbClr val="4F81BD"/>
              </a:solidFill>
            </a:endParaRPr>
          </a:p>
          <a:p>
            <a:pPr marL="169863" indent="-169863" defTabSz="457200">
              <a:lnSpc>
                <a:spcPct val="90000"/>
              </a:lnSpc>
              <a:buSzPct val="100000"/>
              <a:buFontTx/>
              <a:buChar char="•"/>
            </a:pPr>
            <a:r>
              <a:rPr lang="en-US" sz="1100" dirty="0" smtClean="0">
                <a:solidFill>
                  <a:srgbClr val="000000"/>
                </a:solidFill>
                <a:cs typeface="Arial"/>
              </a:rPr>
              <a:t>Drag-free gravity wave observatories</a:t>
            </a:r>
          </a:p>
          <a:p>
            <a:pPr marL="169863" indent="-169863" defTabSz="457200">
              <a:lnSpc>
                <a:spcPct val="90000"/>
              </a:lnSpc>
              <a:buSzPct val="100000"/>
              <a:buFontTx/>
              <a:buChar char="•"/>
            </a:pPr>
            <a:r>
              <a:rPr lang="en-US" sz="1100" dirty="0" smtClean="0">
                <a:solidFill>
                  <a:srgbClr val="000000"/>
                </a:solidFill>
                <a:cs typeface="Arial"/>
              </a:rPr>
              <a:t>Remove reaction wheels - precision pointing of exo-planet observatory and next generation space telescopes</a:t>
            </a:r>
          </a:p>
          <a:p>
            <a:pPr marL="169863" indent="-169863" defTabSz="457200">
              <a:lnSpc>
                <a:spcPct val="90000"/>
              </a:lnSpc>
              <a:buSzPct val="100000"/>
              <a:buFontTx/>
              <a:buChar char="•"/>
            </a:pPr>
            <a:r>
              <a:rPr lang="en-US" sz="1100" dirty="0" smtClean="0">
                <a:solidFill>
                  <a:srgbClr val="000000"/>
                </a:solidFill>
                <a:cs typeface="Arial"/>
              </a:rPr>
              <a:t>Small spacecraft main propulsion</a:t>
            </a:r>
          </a:p>
        </p:txBody>
      </p:sp>
      <p:sp>
        <p:nvSpPr>
          <p:cNvPr id="20" name="Rectangle 12"/>
          <p:cNvSpPr>
            <a:spLocks noGrp="1" noChangeArrowheads="1"/>
          </p:cNvSpPr>
          <p:nvPr>
            <p:ph type="title"/>
          </p:nvPr>
        </p:nvSpPr>
        <p:spPr>
          <a:xfrm>
            <a:off x="457200" y="274638"/>
            <a:ext cx="8229600" cy="761682"/>
          </a:xfrm>
        </p:spPr>
        <p:txBody>
          <a:bodyPr>
            <a:normAutofit/>
          </a:bodyPr>
          <a:lstStyle/>
          <a:p>
            <a:r>
              <a:rPr lang="en-US" dirty="0" smtClean="0"/>
              <a:t>Colloid Microthruster Propellant Feed System</a:t>
            </a:r>
            <a:endParaRPr lang="en-US" dirty="0"/>
          </a:p>
        </p:txBody>
      </p:sp>
      <p:sp>
        <p:nvSpPr>
          <p:cNvPr id="21" name="Text Box 13"/>
          <p:cNvSpPr txBox="1">
            <a:spLocks noChangeArrowheads="1"/>
          </p:cNvSpPr>
          <p:nvPr/>
        </p:nvSpPr>
        <p:spPr bwMode="auto">
          <a:xfrm>
            <a:off x="241935" y="3797590"/>
            <a:ext cx="4383087" cy="1660198"/>
          </a:xfrm>
          <a:prstGeom prst="rect">
            <a:avLst/>
          </a:prstGeom>
          <a:noFill/>
          <a:ln w="25400">
            <a:noFill/>
            <a:miter lim="800000"/>
            <a:headEnd/>
            <a:tailEnd/>
          </a:ln>
        </p:spPr>
        <p:txBody>
          <a:bodyPr wrap="square">
            <a:spAutoFit/>
          </a:bodyPr>
          <a:lstStyle/>
          <a:p>
            <a:pPr marL="169863" indent="-169863" defTabSz="457200">
              <a:lnSpc>
                <a:spcPct val="90000"/>
              </a:lnSpc>
            </a:pPr>
            <a:r>
              <a:rPr lang="en-US" sz="1400" b="1" i="1" u="sng" dirty="0" smtClean="0">
                <a:solidFill>
                  <a:srgbClr val="1F497D">
                    <a:lumMod val="60000"/>
                    <a:lumOff val="40000"/>
                  </a:srgbClr>
                </a:solidFill>
              </a:rPr>
              <a:t>Approach</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smtClean="0">
                <a:solidFill>
                  <a:prstClr val="black"/>
                </a:solidFill>
              </a:rPr>
              <a:t>Teaming arrangement between flight tank vendor Keystone, Busek for the Microvalve, and JPL to manage, perform I&amp;T</a:t>
            </a:r>
          </a:p>
          <a:p>
            <a:pPr marL="169863" indent="-169863" defTabSz="457200">
              <a:lnSpc>
                <a:spcPct val="90000"/>
              </a:lnSpc>
              <a:buFontTx/>
              <a:buChar char="•"/>
            </a:pPr>
            <a:r>
              <a:rPr lang="en-US" sz="1100" dirty="0" smtClean="0">
                <a:solidFill>
                  <a:prstClr val="black"/>
                </a:solidFill>
              </a:rPr>
              <a:t>Use standard liquid-fed propulsion flight design guidelines and practices – the new technology is in the assembled pieces working together, not the propulsion engineering approach</a:t>
            </a:r>
          </a:p>
          <a:p>
            <a:pPr marL="169863" indent="-169863" defTabSz="457200">
              <a:lnSpc>
                <a:spcPct val="90000"/>
              </a:lnSpc>
              <a:buFontTx/>
              <a:buChar char="•"/>
            </a:pPr>
            <a:r>
              <a:rPr lang="en-US" sz="1100" dirty="0" smtClean="0">
                <a:solidFill>
                  <a:prstClr val="black"/>
                </a:solidFill>
              </a:rPr>
              <a:t>Four tasks related to each objective, plus a management task, each with a JPL expert lead</a:t>
            </a:r>
          </a:p>
          <a:p>
            <a:pPr marL="169863" indent="-169863" defTabSz="457200">
              <a:lnSpc>
                <a:spcPct val="90000"/>
              </a:lnSpc>
              <a:buFontTx/>
              <a:buChar char="•"/>
            </a:pPr>
            <a:r>
              <a:rPr lang="en-US" sz="1100" dirty="0" smtClean="0">
                <a:solidFill>
                  <a:prstClr val="black"/>
                </a:solidFill>
              </a:rPr>
              <a:t>Hold peer reviews at each meaningful milestone: requirements definition, design, and test</a:t>
            </a:r>
            <a:endParaRPr lang="en-US" sz="1100" dirty="0">
              <a:solidFill>
                <a:prstClr val="black"/>
              </a:solidFill>
            </a:endParaRPr>
          </a:p>
        </p:txBody>
      </p:sp>
      <p:sp>
        <p:nvSpPr>
          <p:cNvPr id="22" name="Line 14"/>
          <p:cNvSpPr>
            <a:spLocks noChangeShapeType="1"/>
          </p:cNvSpPr>
          <p:nvPr/>
        </p:nvSpPr>
        <p:spPr bwMode="auto">
          <a:xfrm>
            <a:off x="4456113" y="4343400"/>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3" name="Line 15"/>
          <p:cNvSpPr>
            <a:spLocks noChangeShapeType="1"/>
          </p:cNvSpPr>
          <p:nvPr/>
        </p:nvSpPr>
        <p:spPr bwMode="auto">
          <a:xfrm>
            <a:off x="4456113" y="5709477"/>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4" name="Line 17"/>
          <p:cNvSpPr>
            <a:spLocks noChangeShapeType="1"/>
          </p:cNvSpPr>
          <p:nvPr/>
        </p:nvSpPr>
        <p:spPr bwMode="auto">
          <a:xfrm>
            <a:off x="8996363" y="4343400"/>
            <a:ext cx="0" cy="29210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5" name="Line 18"/>
          <p:cNvSpPr>
            <a:spLocks noChangeShapeType="1"/>
          </p:cNvSpPr>
          <p:nvPr/>
        </p:nvSpPr>
        <p:spPr bwMode="auto">
          <a:xfrm>
            <a:off x="8083550" y="4343400"/>
            <a:ext cx="912813"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6" name="Line 19"/>
          <p:cNvSpPr>
            <a:spLocks noChangeShapeType="1"/>
          </p:cNvSpPr>
          <p:nvPr/>
        </p:nvSpPr>
        <p:spPr bwMode="auto">
          <a:xfrm>
            <a:off x="445611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7" name="Line 20"/>
          <p:cNvSpPr>
            <a:spLocks noChangeShapeType="1"/>
          </p:cNvSpPr>
          <p:nvPr/>
        </p:nvSpPr>
        <p:spPr bwMode="auto">
          <a:xfrm>
            <a:off x="899636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8" name="Line 21"/>
          <p:cNvSpPr>
            <a:spLocks noChangeShapeType="1"/>
          </p:cNvSpPr>
          <p:nvPr/>
        </p:nvSpPr>
        <p:spPr bwMode="auto">
          <a:xfrm>
            <a:off x="4456113" y="5088010"/>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9" name="Line 22"/>
          <p:cNvSpPr>
            <a:spLocks noChangeShapeType="1"/>
          </p:cNvSpPr>
          <p:nvPr/>
        </p:nvSpPr>
        <p:spPr bwMode="auto">
          <a:xfrm>
            <a:off x="8996363" y="4930775"/>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0" name="Line 23"/>
          <p:cNvSpPr>
            <a:spLocks noChangeShapeType="1"/>
          </p:cNvSpPr>
          <p:nvPr/>
        </p:nvSpPr>
        <p:spPr bwMode="auto">
          <a:xfrm>
            <a:off x="4456113" y="5240273"/>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1" name="Line 24"/>
          <p:cNvSpPr>
            <a:spLocks noChangeShapeType="1"/>
          </p:cNvSpPr>
          <p:nvPr/>
        </p:nvSpPr>
        <p:spPr bwMode="auto">
          <a:xfrm>
            <a:off x="8996363" y="5226804"/>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3" name="Text Box 26"/>
          <p:cNvSpPr txBox="1">
            <a:spLocks noChangeArrowheads="1"/>
          </p:cNvSpPr>
          <p:nvPr/>
        </p:nvSpPr>
        <p:spPr bwMode="auto">
          <a:xfrm>
            <a:off x="2967464" y="740595"/>
            <a:ext cx="3207657" cy="307777"/>
          </a:xfrm>
          <a:prstGeom prst="rect">
            <a:avLst/>
          </a:prstGeom>
          <a:noFill/>
          <a:ln w="25400">
            <a:noFill/>
            <a:miter lim="800000"/>
            <a:headEnd/>
            <a:tailEnd/>
          </a:ln>
        </p:spPr>
        <p:txBody>
          <a:bodyPr wrap="square">
            <a:spAutoFit/>
          </a:bodyPr>
          <a:lstStyle/>
          <a:p>
            <a:pPr algn="ctr" defTabSz="457200"/>
            <a:r>
              <a:rPr lang="en-US" sz="1400" dirty="0">
                <a:solidFill>
                  <a:prstClr val="black"/>
                </a:solidFill>
              </a:rPr>
              <a:t>PI: </a:t>
            </a:r>
            <a:r>
              <a:rPr lang="en-US" sz="1400" dirty="0" smtClean="0">
                <a:solidFill>
                  <a:prstClr val="black"/>
                </a:solidFill>
              </a:rPr>
              <a:t>John Ziemer/JPL</a:t>
            </a:r>
            <a:endParaRPr lang="en-US" sz="1400" b="1" dirty="0">
              <a:solidFill>
                <a:prstClr val="black"/>
              </a:solidFill>
            </a:endParaRPr>
          </a:p>
        </p:txBody>
      </p:sp>
      <p:sp>
        <p:nvSpPr>
          <p:cNvPr id="34" name="Rectangle 27"/>
          <p:cNvSpPr>
            <a:spLocks noChangeArrowheads="1"/>
          </p:cNvSpPr>
          <p:nvPr/>
        </p:nvSpPr>
        <p:spPr bwMode="auto">
          <a:xfrm>
            <a:off x="4583747" y="3802150"/>
            <a:ext cx="4560253" cy="1338571"/>
          </a:xfrm>
          <a:prstGeom prst="rect">
            <a:avLst/>
          </a:prstGeom>
          <a:noFill/>
          <a:ln w="25400">
            <a:noFill/>
            <a:miter lim="800000"/>
            <a:headEnd/>
            <a:tailEnd/>
          </a:ln>
        </p:spPr>
        <p:txBody>
          <a:bodyPr wrap="square">
            <a:spAutoFit/>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rPr>
              <a:t>Recent Accomplishments</a:t>
            </a:r>
            <a:r>
              <a:rPr lang="en-US" sz="1400" b="1" u="sng" dirty="0" smtClean="0">
                <a:solidFill>
                  <a:srgbClr val="1F497D">
                    <a:lumMod val="60000"/>
                    <a:lumOff val="40000"/>
                  </a:srgbClr>
                </a:solidFill>
              </a:rPr>
              <a:t>:</a:t>
            </a:r>
          </a:p>
          <a:p>
            <a:pPr marL="169863" indent="-169863" defTabSz="457200">
              <a:lnSpc>
                <a:spcPct val="90000"/>
              </a:lnSpc>
              <a:spcBef>
                <a:spcPct val="20000"/>
              </a:spcBef>
              <a:buSzPct val="100000"/>
              <a:buFontTx/>
              <a:buChar char="•"/>
            </a:pPr>
            <a:r>
              <a:rPr lang="en-US" sz="1100" dirty="0" smtClean="0">
                <a:solidFill>
                  <a:srgbClr val="000000"/>
                </a:solidFill>
              </a:rPr>
              <a:t>Tank fabrication and TRL 5 tests are complete</a:t>
            </a:r>
          </a:p>
          <a:p>
            <a:pPr marL="169863" indent="-169863" defTabSz="457200">
              <a:lnSpc>
                <a:spcPct val="90000"/>
              </a:lnSpc>
              <a:spcBef>
                <a:spcPct val="20000"/>
              </a:spcBef>
              <a:buSzPct val="100000"/>
              <a:buFontTx/>
              <a:buChar char="•"/>
            </a:pPr>
            <a:r>
              <a:rPr lang="en-US" sz="1100" dirty="0" smtClean="0">
                <a:solidFill>
                  <a:srgbClr val="000000"/>
                </a:solidFill>
              </a:rPr>
              <a:t>Microvalve fabrication and environmental tests are complete</a:t>
            </a:r>
          </a:p>
          <a:p>
            <a:pPr marL="169863" indent="-169863" defTabSz="457200">
              <a:lnSpc>
                <a:spcPct val="90000"/>
              </a:lnSpc>
              <a:spcBef>
                <a:spcPct val="20000"/>
              </a:spcBef>
              <a:buSzPct val="100000"/>
              <a:buFontTx/>
              <a:buChar char="•"/>
            </a:pPr>
            <a:r>
              <a:rPr lang="en-US" sz="1100" dirty="0" smtClean="0">
                <a:solidFill>
                  <a:srgbClr val="000000"/>
                </a:solidFill>
              </a:rPr>
              <a:t>Redundant </a:t>
            </a:r>
            <a:r>
              <a:rPr lang="en-US" sz="1100" dirty="0">
                <a:solidFill>
                  <a:srgbClr val="000000"/>
                </a:solidFill>
              </a:rPr>
              <a:t>M</a:t>
            </a:r>
            <a:r>
              <a:rPr lang="en-US" sz="1100" dirty="0" smtClean="0">
                <a:solidFill>
                  <a:srgbClr val="000000"/>
                </a:solidFill>
              </a:rPr>
              <a:t>icrovalve subassembly including accumulator and volume compensator has been fabricated and tested for TRL 5</a:t>
            </a:r>
          </a:p>
          <a:p>
            <a:pPr marL="169863" indent="-169863" defTabSz="457200">
              <a:lnSpc>
                <a:spcPct val="90000"/>
              </a:lnSpc>
              <a:spcBef>
                <a:spcPct val="20000"/>
              </a:spcBef>
              <a:buSzPct val="100000"/>
              <a:buFontTx/>
              <a:buChar char="•"/>
            </a:pPr>
            <a:r>
              <a:rPr lang="en-US" sz="1100" dirty="0" smtClean="0">
                <a:solidFill>
                  <a:srgbClr val="000000"/>
                </a:solidFill>
              </a:rPr>
              <a:t>Tank and supportive feed system components are all at JPL, ready for integration; data system complete</a:t>
            </a:r>
          </a:p>
        </p:txBody>
      </p:sp>
      <p:sp>
        <p:nvSpPr>
          <p:cNvPr id="37" name="Rectangle 38"/>
          <p:cNvSpPr>
            <a:spLocks noChangeArrowheads="1"/>
          </p:cNvSpPr>
          <p:nvPr/>
        </p:nvSpPr>
        <p:spPr bwMode="auto">
          <a:xfrm>
            <a:off x="240767" y="2714625"/>
            <a:ext cx="3044874" cy="338541"/>
          </a:xfrm>
          <a:prstGeom prst="rect">
            <a:avLst/>
          </a:prstGeom>
          <a:noFill/>
          <a:ln w="9525">
            <a:noFill/>
            <a:miter lim="800000"/>
            <a:headEnd/>
            <a:tailEnd/>
          </a:ln>
        </p:spPr>
        <p:txBody>
          <a:bodyPr/>
          <a:lstStyle/>
          <a:p>
            <a:pPr marL="169863" indent="-169863" defTabSz="457200">
              <a:lnSpc>
                <a:spcPct val="90000"/>
              </a:lnSpc>
              <a:spcBef>
                <a:spcPct val="20000"/>
              </a:spcBef>
              <a:buSzPct val="100000"/>
            </a:pPr>
            <a:endParaRPr lang="en-US" sz="1400" dirty="0">
              <a:solidFill>
                <a:srgbClr val="000000"/>
              </a:solidFill>
            </a:endParaRPr>
          </a:p>
        </p:txBody>
      </p:sp>
      <p:sp>
        <p:nvSpPr>
          <p:cNvPr id="36" name="Text Box 13"/>
          <p:cNvSpPr txBox="1">
            <a:spLocks noChangeArrowheads="1"/>
          </p:cNvSpPr>
          <p:nvPr/>
        </p:nvSpPr>
        <p:spPr bwMode="auto">
          <a:xfrm>
            <a:off x="162560" y="2753360"/>
            <a:ext cx="4638855" cy="898451"/>
          </a:xfrm>
          <a:prstGeom prst="rect">
            <a:avLst/>
          </a:prstGeom>
          <a:noFill/>
          <a:ln w="25400">
            <a:noFill/>
            <a:miter lim="800000"/>
            <a:headEnd/>
            <a:tailEnd/>
          </a:ln>
        </p:spPr>
        <p:txBody>
          <a:bodyPr wrap="square">
            <a:spAutoFit/>
          </a:bodyPr>
          <a:lstStyle/>
          <a:p>
            <a:pPr marL="169863" indent="-169863" defTabSz="457200">
              <a:lnSpc>
                <a:spcPct val="90000"/>
              </a:lnSpc>
            </a:pPr>
            <a:r>
              <a:rPr lang="en-US" sz="1400" b="1" i="1" u="sng" dirty="0" smtClean="0">
                <a:solidFill>
                  <a:srgbClr val="1F497D">
                    <a:lumMod val="60000"/>
                    <a:lumOff val="40000"/>
                  </a:srgbClr>
                </a:solidFill>
              </a:rPr>
              <a:t>Significance of Work</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a:solidFill>
                  <a:srgbClr val="000000"/>
                </a:solidFill>
              </a:rPr>
              <a:t>A</a:t>
            </a:r>
            <a:r>
              <a:rPr lang="en-US" sz="1100" dirty="0" smtClean="0">
                <a:solidFill>
                  <a:srgbClr val="000000"/>
                </a:solidFill>
              </a:rPr>
              <a:t> </a:t>
            </a:r>
            <a:r>
              <a:rPr lang="en-US" sz="1100" dirty="0">
                <a:solidFill>
                  <a:srgbClr val="000000"/>
                </a:solidFill>
              </a:rPr>
              <a:t>new, </a:t>
            </a:r>
            <a:r>
              <a:rPr lang="en-US" sz="1100" dirty="0" smtClean="0">
                <a:solidFill>
                  <a:srgbClr val="000000"/>
                </a:solidFill>
              </a:rPr>
              <a:t>flight-like, fully redundant, higher </a:t>
            </a:r>
            <a:r>
              <a:rPr lang="en-US" sz="1100" dirty="0">
                <a:solidFill>
                  <a:srgbClr val="000000"/>
                </a:solidFill>
              </a:rPr>
              <a:t>capacity colloid thruster feed system </a:t>
            </a:r>
            <a:r>
              <a:rPr lang="en-US" sz="1100" dirty="0" smtClean="0">
                <a:solidFill>
                  <a:srgbClr val="000000"/>
                </a:solidFill>
              </a:rPr>
              <a:t>at </a:t>
            </a:r>
            <a:r>
              <a:rPr lang="en-US" sz="1100" dirty="0">
                <a:solidFill>
                  <a:srgbClr val="000000"/>
                </a:solidFill>
              </a:rPr>
              <a:t>TRL 5 </a:t>
            </a:r>
            <a:r>
              <a:rPr lang="en-US" sz="1100" dirty="0" smtClean="0">
                <a:solidFill>
                  <a:srgbClr val="000000"/>
                </a:solidFill>
              </a:rPr>
              <a:t>can </a:t>
            </a:r>
            <a:r>
              <a:rPr lang="en-US" sz="1100" dirty="0">
                <a:solidFill>
                  <a:srgbClr val="000000"/>
                </a:solidFill>
              </a:rPr>
              <a:t>support any gravity wave observatory </a:t>
            </a:r>
            <a:r>
              <a:rPr lang="en-US" sz="1100" dirty="0" smtClean="0">
                <a:solidFill>
                  <a:srgbClr val="000000"/>
                </a:solidFill>
              </a:rPr>
              <a:t>concept</a:t>
            </a:r>
          </a:p>
          <a:p>
            <a:pPr marL="169863" indent="-169863" defTabSz="457200">
              <a:lnSpc>
                <a:spcPct val="90000"/>
              </a:lnSpc>
              <a:buFontTx/>
              <a:buChar char="•"/>
            </a:pPr>
            <a:r>
              <a:rPr lang="en-US" sz="1100" dirty="0" smtClean="0">
                <a:solidFill>
                  <a:srgbClr val="000000"/>
                </a:solidFill>
              </a:rPr>
              <a:t>A clear </a:t>
            </a:r>
            <a:r>
              <a:rPr lang="en-US" sz="1100" dirty="0">
                <a:solidFill>
                  <a:srgbClr val="000000"/>
                </a:solidFill>
              </a:rPr>
              <a:t>path to TRL 6 once the mission and system are defined</a:t>
            </a:r>
          </a:p>
          <a:p>
            <a:pPr marL="169863" indent="-169863" defTabSz="457200">
              <a:lnSpc>
                <a:spcPct val="90000"/>
              </a:lnSpc>
              <a:buFontTx/>
              <a:buChar char="•"/>
            </a:pPr>
            <a:endParaRPr lang="en-US" sz="1100" dirty="0">
              <a:solidFill>
                <a:prstClr val="black"/>
              </a:solidFill>
              <a:cs typeface="Arial"/>
            </a:endParaRPr>
          </a:p>
        </p:txBody>
      </p:sp>
      <p:sp>
        <p:nvSpPr>
          <p:cNvPr id="40" name="Text Box 25"/>
          <p:cNvSpPr txBox="1">
            <a:spLocks noChangeArrowheads="1"/>
          </p:cNvSpPr>
          <p:nvPr/>
        </p:nvSpPr>
        <p:spPr bwMode="auto">
          <a:xfrm>
            <a:off x="4718724" y="6593300"/>
            <a:ext cx="3268120" cy="261610"/>
          </a:xfrm>
          <a:prstGeom prst="rect">
            <a:avLst/>
          </a:prstGeom>
          <a:noFill/>
          <a:ln w="25400">
            <a:noFill/>
            <a:miter lim="800000"/>
            <a:headEnd/>
            <a:tailEnd/>
          </a:ln>
        </p:spPr>
        <p:txBody>
          <a:bodyPr wrap="none">
            <a:spAutoFit/>
          </a:bodyPr>
          <a:lstStyle/>
          <a:p>
            <a:pPr defTabSz="457200"/>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in</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prstClr val="black"/>
                </a:solidFill>
              </a:rPr>
              <a:t>3-4</a:t>
            </a:r>
            <a:r>
              <a:rPr lang="en-US" sz="1100" b="1" i="1" dirty="0" smtClean="0">
                <a:solidFill>
                  <a:srgbClr val="4F81BD"/>
                </a:solidFill>
              </a:rPr>
              <a:t>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current</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a:solidFill>
                  <a:prstClr val="black"/>
                </a:solidFill>
              </a:rPr>
              <a:t>4</a:t>
            </a:r>
            <a:r>
              <a:rPr lang="en-US" sz="1100" b="1" i="1" dirty="0" smtClean="0">
                <a:solidFill>
                  <a:srgbClr val="1F497D">
                    <a:lumMod val="75000"/>
                  </a:srgbClr>
                </a:solidFill>
              </a:rPr>
              <a:t>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target</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prstClr val="black"/>
                </a:solidFill>
              </a:rPr>
              <a:t>5</a:t>
            </a:r>
            <a:endParaRPr lang="en-US" sz="1100" b="1" i="1" dirty="0">
              <a:solidFill>
                <a:srgbClr val="4F81BD"/>
              </a:solidFill>
            </a:endParaRPr>
          </a:p>
        </p:txBody>
      </p:sp>
      <p:sp>
        <p:nvSpPr>
          <p:cNvPr id="42" name="Text Box 10"/>
          <p:cNvSpPr txBox="1">
            <a:spLocks noChangeArrowheads="1"/>
          </p:cNvSpPr>
          <p:nvPr/>
        </p:nvSpPr>
        <p:spPr bwMode="auto">
          <a:xfrm>
            <a:off x="162560" y="6374746"/>
            <a:ext cx="4349750" cy="418576"/>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Current Funded Period of Performance</a:t>
            </a:r>
            <a:r>
              <a:rPr lang="en-US" sz="1400" b="1" u="sng" dirty="0" smtClean="0">
                <a:solidFill>
                  <a:srgbClr val="1F497D">
                    <a:lumMod val="60000"/>
                    <a:lumOff val="40000"/>
                  </a:srgbClr>
                </a:solidFill>
              </a:rPr>
              <a:t>:</a:t>
            </a:r>
          </a:p>
          <a:p>
            <a:pPr marL="169863" indent="-169863" defTabSz="339725">
              <a:lnSpc>
                <a:spcPct val="80000"/>
              </a:lnSpc>
              <a:buFontTx/>
              <a:buChar char="•"/>
            </a:pPr>
            <a:r>
              <a:rPr lang="en-US" sz="1100" dirty="0" smtClean="0">
                <a:solidFill>
                  <a:prstClr val="black"/>
                </a:solidFill>
              </a:rPr>
              <a:t>Jan 2013 – Jan 2015</a:t>
            </a:r>
            <a:endParaRPr lang="en-US" sz="1100" dirty="0">
              <a:solidFill>
                <a:prstClr val="black"/>
              </a:solidFill>
            </a:endParaRPr>
          </a:p>
        </p:txBody>
      </p:sp>
      <p:pic>
        <p:nvPicPr>
          <p:cNvPr id="43" name="Picture 42" descr="Proposed Config v2.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700743" y="1366370"/>
            <a:ext cx="4283075" cy="2347260"/>
          </a:xfrm>
          <a:prstGeom prst="rect">
            <a:avLst/>
          </a:prstGeom>
        </p:spPr>
      </p:pic>
      <p:pic>
        <p:nvPicPr>
          <p:cNvPr id="6146" name="Picture 2" descr="John Ziemer"/>
          <p:cNvPicPr>
            <a:picLocks noChangeAspect="1" noChangeArrowheads="1"/>
          </p:cNvPicPr>
          <p:nvPr/>
        </p:nvPicPr>
        <p:blipFill>
          <a:blip r:embed="rId4" cstate="print"/>
          <a:srcRect/>
          <a:stretch>
            <a:fillRect/>
          </a:stretch>
        </p:blipFill>
        <p:spPr bwMode="auto">
          <a:xfrm>
            <a:off x="6129655" y="689290"/>
            <a:ext cx="647065" cy="647067"/>
          </a:xfrm>
          <a:prstGeom prst="rect">
            <a:avLst/>
          </a:prstGeom>
          <a:noFill/>
        </p:spPr>
      </p:pic>
      <p:sp>
        <p:nvSpPr>
          <p:cNvPr id="32" name="Rectangle 27"/>
          <p:cNvSpPr>
            <a:spLocks noChangeArrowheads="1"/>
          </p:cNvSpPr>
          <p:nvPr/>
        </p:nvSpPr>
        <p:spPr bwMode="auto">
          <a:xfrm>
            <a:off x="4583747" y="5135912"/>
            <a:ext cx="4349750" cy="627608"/>
          </a:xfrm>
          <a:prstGeom prst="rect">
            <a:avLst/>
          </a:prstGeom>
          <a:noFill/>
          <a:ln w="25400">
            <a:noFill/>
            <a:miter lim="800000"/>
            <a:headEnd/>
            <a:tailEnd/>
          </a:ln>
        </p:spPr>
        <p:txBody>
          <a:bodyPr wrap="square">
            <a:spAutoFit/>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rPr>
              <a:t>Next Milestones</a:t>
            </a:r>
            <a:r>
              <a:rPr lang="en-US" sz="1400" b="1" u="sng" dirty="0" smtClean="0">
                <a:solidFill>
                  <a:srgbClr val="1F497D">
                    <a:lumMod val="60000"/>
                    <a:lumOff val="40000"/>
                  </a:srgbClr>
                </a:solidFill>
              </a:rPr>
              <a:t>:</a:t>
            </a:r>
          </a:p>
          <a:p>
            <a:pPr marL="169863" indent="-169863" defTabSz="457200">
              <a:lnSpc>
                <a:spcPct val="90000"/>
              </a:lnSpc>
              <a:spcBef>
                <a:spcPct val="20000"/>
              </a:spcBef>
              <a:buSzPct val="100000"/>
              <a:buFontTx/>
              <a:buChar char="•"/>
            </a:pPr>
            <a:r>
              <a:rPr lang="en-US" sz="1100" dirty="0" smtClean="0">
                <a:solidFill>
                  <a:srgbClr val="000000"/>
                </a:solidFill>
              </a:rPr>
              <a:t>Receive Busek Microvalve subassembly and test full feed system assembly to TRL 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6974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Other PCOS and PCOS-related technology activities </a:t>
            </a:r>
            <a:endParaRPr lang="en-US" dirty="0"/>
          </a:p>
        </p:txBody>
      </p:sp>
      <p:sp>
        <p:nvSpPr>
          <p:cNvPr id="10" name="Subtitle 9"/>
          <p:cNvSpPr>
            <a:spLocks noGrp="1"/>
          </p:cNvSpPr>
          <p:nvPr>
            <p:ph type="subTitle" idx="1"/>
          </p:nvPr>
        </p:nvSpPr>
        <p:spPr/>
        <p:txBody>
          <a:bodyPr/>
          <a:lstStyle/>
          <a:p>
            <a:r>
              <a:rPr lang="en-US" dirty="0" smtClean="0"/>
              <a:t>LISA Pathfinder, IR arrays for dark energy, and</a:t>
            </a:r>
            <a:r>
              <a:rPr lang="en-US" dirty="0" smtClean="0"/>
              <a:t> </a:t>
            </a:r>
            <a:r>
              <a:rPr lang="en-US" dirty="0" smtClean="0"/>
              <a:t>some</a:t>
            </a:r>
            <a:r>
              <a:rPr lang="en-US" dirty="0" smtClean="0"/>
              <a:t> “PCOS APRA highlights”</a:t>
            </a:r>
            <a:endParaRPr lang="en-US" dirty="0"/>
          </a:p>
        </p:txBody>
      </p:sp>
      <p:sp>
        <p:nvSpPr>
          <p:cNvPr id="3" name="Slide Number Placeholder 2"/>
          <p:cNvSpPr>
            <a:spLocks noGrp="1"/>
          </p:cNvSpPr>
          <p:nvPr>
            <p:ph type="sldNum" sz="quarter" idx="11"/>
          </p:nvPr>
        </p:nvSpPr>
        <p:spPr/>
        <p:txBody>
          <a:bodyPr/>
          <a:lstStyle/>
          <a:p>
            <a:fld id="{CF44B1A8-DBC3-448F-AF01-0EEFC4BCEA5B}" type="slidenum">
              <a:rPr lang="en-US" smtClean="0"/>
              <a:pPr/>
              <a:t>14</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LISA Pathfinder</a:t>
            </a:r>
            <a:endParaRPr lang="en-US" dirty="0"/>
          </a:p>
        </p:txBody>
      </p:sp>
      <p:sp>
        <p:nvSpPr>
          <p:cNvPr id="57" name="Shape 57"/>
          <p:cNvSpPr>
            <a:spLocks noGrp="1"/>
          </p:cNvSpPr>
          <p:nvPr>
            <p:ph type="body" idx="1"/>
          </p:nvPr>
        </p:nvSpPr>
        <p:spPr>
          <a:prstGeom prst="rect">
            <a:avLst/>
          </a:prstGeom>
        </p:spPr>
        <p:txBody>
          <a:bodyPr/>
          <a:lstStyle/>
          <a:p>
            <a:pPr marL="0" indent="0">
              <a:buNone/>
              <a:defRPr sz="1800"/>
            </a:pPr>
            <a:r>
              <a:rPr sz="1700" dirty="0">
                <a:latin typeface="Helvetica"/>
                <a:ea typeface="Helvetica"/>
                <a:cs typeface="Helvetica"/>
                <a:sym typeface="Helvetica"/>
              </a:rPr>
              <a:t>Goal:</a:t>
            </a:r>
            <a:r>
              <a:rPr sz="1700" dirty="0"/>
              <a:t> Demonstrate measurement concept an key technologies for a future space-based gravitational-wave observatory.</a:t>
            </a:r>
          </a:p>
        </p:txBody>
      </p:sp>
      <p:sp>
        <p:nvSpPr>
          <p:cNvPr id="49" name="Shape 49"/>
          <p:cNvSpPr>
            <a:spLocks noGrp="1"/>
          </p:cNvSpPr>
          <p:nvPr>
            <p:ph type="sldNum" sz="quarter" idx="4294967295"/>
          </p:nvPr>
        </p:nvSpPr>
        <p:spPr>
          <a:xfrm>
            <a:off x="9004300" y="6621463"/>
            <a:ext cx="139700" cy="196850"/>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pPr lvl="0">
              <a:defRPr sz="1800">
                <a:solidFill>
                  <a:srgbClr val="000000"/>
                </a:solidFill>
              </a:defRPr>
            </a:pPr>
            <a:fld id="{86CB4B4D-7CA3-9044-876B-883B54F8677D}" type="slidenum">
              <a:rPr sz="800">
                <a:solidFill>
                  <a:srgbClr val="53585F"/>
                </a:solidFill>
              </a:rPr>
              <a:pPr lvl="0">
                <a:defRPr sz="1800">
                  <a:solidFill>
                    <a:srgbClr val="000000"/>
                  </a:solidFill>
                </a:defRPr>
              </a:pPr>
              <a:t>15</a:t>
            </a:fld>
            <a:endParaRPr sz="800" dirty="0">
              <a:solidFill>
                <a:srgbClr val="53585F"/>
              </a:solidFill>
            </a:endParaRPr>
          </a:p>
        </p:txBody>
      </p:sp>
      <p:pic>
        <p:nvPicPr>
          <p:cNvPr id="51" name="pasted-image.pdf"/>
          <p:cNvPicPr/>
          <p:nvPr/>
        </p:nvPicPr>
        <p:blipFill>
          <a:blip r:embed="rId2">
            <a:extLst/>
          </a:blip>
          <a:stretch>
            <a:fillRect/>
          </a:stretch>
        </p:blipFill>
        <p:spPr>
          <a:xfrm>
            <a:off x="427099" y="2917771"/>
            <a:ext cx="2462141" cy="1702722"/>
          </a:xfrm>
          <a:prstGeom prst="rect">
            <a:avLst/>
          </a:prstGeom>
          <a:ln w="12700">
            <a:miter lim="400000"/>
          </a:ln>
        </p:spPr>
      </p:pic>
      <p:sp>
        <p:nvSpPr>
          <p:cNvPr id="52" name="Shape 52"/>
          <p:cNvSpPr/>
          <p:nvPr/>
        </p:nvSpPr>
        <p:spPr>
          <a:xfrm>
            <a:off x="558610" y="2661231"/>
            <a:ext cx="2521520" cy="34913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35717" tIns="35717" rIns="35717" bIns="35717" anchor="ctr">
            <a:spAutoFit/>
          </a:bodyPr>
          <a:lstStyle>
            <a:lvl1pPr algn="l">
              <a:spcBef>
                <a:spcPts val="4200"/>
              </a:spcBef>
              <a:defRPr sz="1800" b="1">
                <a:solidFill>
                  <a:srgbClr val="007CD3"/>
                </a:solidFill>
                <a:latin typeface="Helvetica"/>
                <a:ea typeface="Helvetica"/>
                <a:cs typeface="Helvetica"/>
                <a:sym typeface="Helvetica"/>
              </a:defRPr>
            </a:lvl1pPr>
          </a:lstStyle>
          <a:p>
            <a:pPr lvl="0">
              <a:defRPr b="0">
                <a:solidFill>
                  <a:srgbClr val="000000"/>
                </a:solidFill>
              </a:defRPr>
            </a:pPr>
            <a:r>
              <a:rPr b="1">
                <a:solidFill>
                  <a:srgbClr val="007CD3"/>
                </a:solidFill>
              </a:rPr>
              <a:t>Textbook GW detector</a:t>
            </a:r>
          </a:p>
        </p:txBody>
      </p:sp>
      <p:pic>
        <p:nvPicPr>
          <p:cNvPr id="53" name="pasted-image.png"/>
          <p:cNvPicPr/>
          <p:nvPr/>
        </p:nvPicPr>
        <p:blipFill>
          <a:blip r:embed="rId3">
            <a:extLst/>
          </a:blip>
          <a:stretch>
            <a:fillRect/>
          </a:stretch>
        </p:blipFill>
        <p:spPr>
          <a:xfrm>
            <a:off x="3879248" y="3167181"/>
            <a:ext cx="1645621" cy="1394282"/>
          </a:xfrm>
          <a:prstGeom prst="rect">
            <a:avLst/>
          </a:prstGeom>
          <a:ln w="12700">
            <a:miter lim="400000"/>
          </a:ln>
        </p:spPr>
      </p:pic>
      <p:sp>
        <p:nvSpPr>
          <p:cNvPr id="54" name="Shape 54"/>
          <p:cNvSpPr/>
          <p:nvPr/>
        </p:nvSpPr>
        <p:spPr>
          <a:xfrm>
            <a:off x="3498060" y="2661231"/>
            <a:ext cx="2508696" cy="34913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35717" tIns="35717" rIns="35717" bIns="35717" anchor="ctr">
            <a:spAutoFit/>
          </a:bodyPr>
          <a:lstStyle>
            <a:lvl1pPr algn="l">
              <a:spcBef>
                <a:spcPts val="4200"/>
              </a:spcBef>
              <a:defRPr sz="1800" b="1">
                <a:solidFill>
                  <a:srgbClr val="007CD3"/>
                </a:solidFill>
                <a:latin typeface="Helvetica"/>
                <a:ea typeface="Helvetica"/>
                <a:cs typeface="Helvetica"/>
                <a:sym typeface="Helvetica"/>
              </a:defRPr>
            </a:lvl1pPr>
          </a:lstStyle>
          <a:p>
            <a:pPr lvl="0">
              <a:defRPr b="0">
                <a:solidFill>
                  <a:srgbClr val="000000"/>
                </a:solidFill>
              </a:defRPr>
            </a:pPr>
            <a:r>
              <a:rPr b="1">
                <a:solidFill>
                  <a:srgbClr val="007CD3"/>
                </a:solidFill>
              </a:rPr>
              <a:t>LISA Mission Concept</a:t>
            </a:r>
          </a:p>
        </p:txBody>
      </p:sp>
      <p:pic>
        <p:nvPicPr>
          <p:cNvPr id="55" name="pasted-image.pdf"/>
          <p:cNvPicPr/>
          <p:nvPr/>
        </p:nvPicPr>
        <p:blipFill>
          <a:blip r:embed="rId4">
            <a:extLst/>
          </a:blip>
          <a:stretch>
            <a:fillRect/>
          </a:stretch>
        </p:blipFill>
        <p:spPr>
          <a:xfrm>
            <a:off x="6675613" y="2917771"/>
            <a:ext cx="1708909" cy="1702722"/>
          </a:xfrm>
          <a:prstGeom prst="rect">
            <a:avLst/>
          </a:prstGeom>
          <a:ln w="12700">
            <a:miter lim="400000"/>
          </a:ln>
        </p:spPr>
      </p:pic>
      <p:sp>
        <p:nvSpPr>
          <p:cNvPr id="56" name="Shape 56"/>
          <p:cNvSpPr/>
          <p:nvPr/>
        </p:nvSpPr>
        <p:spPr>
          <a:xfrm>
            <a:off x="6245544" y="2661231"/>
            <a:ext cx="2931889" cy="34913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35717" tIns="35717" rIns="35717" bIns="35717" anchor="ctr">
            <a:spAutoFit/>
          </a:bodyPr>
          <a:lstStyle>
            <a:lvl1pPr algn="l">
              <a:spcBef>
                <a:spcPts val="4200"/>
              </a:spcBef>
              <a:defRPr sz="1800" b="1">
                <a:solidFill>
                  <a:srgbClr val="007CD3"/>
                </a:solidFill>
                <a:latin typeface="Helvetica"/>
                <a:ea typeface="Helvetica"/>
                <a:cs typeface="Helvetica"/>
                <a:sym typeface="Helvetica"/>
              </a:defRPr>
            </a:lvl1pPr>
          </a:lstStyle>
          <a:p>
            <a:pPr lvl="0">
              <a:defRPr b="0">
                <a:solidFill>
                  <a:srgbClr val="000000"/>
                </a:solidFill>
              </a:defRPr>
            </a:pPr>
            <a:r>
              <a:rPr b="1">
                <a:solidFill>
                  <a:srgbClr val="007CD3"/>
                </a:solidFill>
              </a:rPr>
              <a:t>Technology Demonstrator</a:t>
            </a:r>
          </a:p>
        </p:txBody>
      </p:sp>
      <p:sp>
        <p:nvSpPr>
          <p:cNvPr id="58" name="Shape 58"/>
          <p:cNvSpPr/>
          <p:nvPr/>
        </p:nvSpPr>
        <p:spPr>
          <a:xfrm>
            <a:off x="584639" y="4787554"/>
            <a:ext cx="8556308" cy="1535839"/>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0" tIns="0" rIns="0" bIns="0">
            <a:normAutofit/>
          </a:bodyPr>
          <a:lstStyle/>
          <a:p>
            <a:pPr defTabSz="386106">
              <a:spcBef>
                <a:spcPts val="1969"/>
              </a:spcBef>
              <a:defRPr sz="1800"/>
            </a:pPr>
            <a:r>
              <a:rPr sz="1600" b="1" dirty="0">
                <a:latin typeface="Helvetica"/>
                <a:ea typeface="Helvetica"/>
                <a:cs typeface="Helvetica"/>
                <a:sym typeface="Helvetica"/>
              </a:rPr>
              <a:t>Measurement Concept:</a:t>
            </a:r>
            <a:r>
              <a:rPr sz="1600" dirty="0"/>
              <a:t> </a:t>
            </a:r>
          </a:p>
          <a:p>
            <a:pPr marL="195851" indent="-195851" defTabSz="386106">
              <a:spcBef>
                <a:spcPts val="1266"/>
              </a:spcBef>
              <a:buSzPct val="75000"/>
              <a:buChar char="•"/>
              <a:defRPr sz="1800"/>
            </a:pPr>
            <a:r>
              <a:rPr sz="1600" dirty="0"/>
              <a:t>Interferometric ranging between two free-falling test masses. </a:t>
            </a:r>
          </a:p>
          <a:p>
            <a:pPr marL="195851" indent="-195851" defTabSz="386106">
              <a:spcBef>
                <a:spcPts val="1266"/>
              </a:spcBef>
              <a:buSzPct val="75000"/>
              <a:buChar char="•"/>
              <a:defRPr sz="1800"/>
            </a:pPr>
            <a:r>
              <a:rPr sz="1600" dirty="0"/>
              <a:t>Replicates single “arm” of a LISA constellation in one spacecraft.</a:t>
            </a:r>
          </a:p>
          <a:p>
            <a:pPr marL="195851" indent="-195851" defTabSz="386106">
              <a:spcBef>
                <a:spcPts val="1266"/>
              </a:spcBef>
              <a:buSzPct val="75000"/>
              <a:buChar char="•"/>
              <a:defRPr sz="1800"/>
            </a:pPr>
            <a:r>
              <a:rPr sz="1600" dirty="0"/>
              <a:t>Not sensitive to gravitational waves but very similar instrument noise</a:t>
            </a:r>
          </a:p>
        </p:txBody>
      </p:sp>
      <p:pic>
        <p:nvPicPr>
          <p:cNvPr id="13" name="ESA_Science_black.png"/>
          <p:cNvPicPr/>
          <p:nvPr/>
        </p:nvPicPr>
        <p:blipFill>
          <a:blip r:embed="rId5">
            <a:extLst/>
          </a:blip>
          <a:stretch>
            <a:fillRect/>
          </a:stretch>
        </p:blipFill>
        <p:spPr>
          <a:xfrm>
            <a:off x="4717033" y="279910"/>
            <a:ext cx="2154650" cy="53766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lvl1pPr>
              <a:defRPr sz="5200"/>
            </a:lvl1pPr>
          </a:lstStyle>
          <a:p>
            <a:pPr lvl="0">
              <a:defRPr sz="1800">
                <a:solidFill>
                  <a:srgbClr val="000000"/>
                </a:solidFill>
              </a:defRPr>
            </a:pPr>
            <a:r>
              <a:rPr sz="3700" dirty="0">
                <a:solidFill>
                  <a:srgbClr val="0365C0"/>
                </a:solidFill>
              </a:rPr>
              <a:t>Key Components</a:t>
            </a:r>
          </a:p>
        </p:txBody>
      </p:sp>
      <p:sp>
        <p:nvSpPr>
          <p:cNvPr id="61" name="Shape 61"/>
          <p:cNvSpPr>
            <a:spLocks noGrp="1"/>
          </p:cNvSpPr>
          <p:nvPr>
            <p:ph type="body" idx="1"/>
          </p:nvPr>
        </p:nvSpPr>
        <p:spPr>
          <a:xfrm>
            <a:off x="258961" y="1473398"/>
            <a:ext cx="5277376" cy="4998603"/>
          </a:xfrm>
          <a:prstGeom prst="rect">
            <a:avLst/>
          </a:prstGeom>
        </p:spPr>
        <p:txBody>
          <a:bodyPr/>
          <a:lstStyle/>
          <a:p>
            <a:pPr marL="300026" indent="-300026" defTabSz="394320">
              <a:spcBef>
                <a:spcPts val="1969"/>
              </a:spcBef>
              <a:defRPr sz="1800"/>
            </a:pPr>
            <a:r>
              <a:rPr sz="2000" dirty="0"/>
              <a:t>Spacecraft</a:t>
            </a:r>
          </a:p>
          <a:p>
            <a:pPr marL="600053" lvl="1" indent="-300026" defTabSz="394320">
              <a:spcBef>
                <a:spcPts val="633"/>
              </a:spcBef>
              <a:defRPr sz="1800"/>
            </a:pPr>
            <a:r>
              <a:rPr sz="1600" dirty="0">
                <a:solidFill>
                  <a:srgbClr val="0365C0"/>
                </a:solidFill>
              </a:rPr>
              <a:t>Provided by ESA</a:t>
            </a:r>
          </a:p>
          <a:p>
            <a:pPr marL="600053" lvl="1" indent="-300026" defTabSz="394320">
              <a:spcBef>
                <a:spcPts val="633"/>
              </a:spcBef>
              <a:defRPr sz="1800"/>
            </a:pPr>
            <a:r>
              <a:rPr sz="1600" dirty="0">
                <a:solidFill>
                  <a:srgbClr val="0365C0"/>
                </a:solidFill>
              </a:rPr>
              <a:t>Industrial Prime Contractor: Airbus Defense &amp; Space </a:t>
            </a:r>
            <a:endParaRPr sz="1600" dirty="0" smtClean="0">
              <a:solidFill>
                <a:srgbClr val="0365C0"/>
              </a:solidFill>
            </a:endParaRPr>
          </a:p>
          <a:p>
            <a:pPr marL="600053" lvl="1" indent="-300026" defTabSz="394320">
              <a:spcBef>
                <a:spcPts val="633"/>
              </a:spcBef>
              <a:defRPr sz="1800"/>
            </a:pPr>
            <a:r>
              <a:rPr lang="en-US" sz="1600" dirty="0" smtClean="0">
                <a:solidFill>
                  <a:srgbClr val="0365C0"/>
                </a:solidFill>
              </a:rPr>
              <a:t>Spacecraft </a:t>
            </a:r>
            <a:r>
              <a:rPr sz="1600" dirty="0" smtClean="0">
                <a:solidFill>
                  <a:srgbClr val="0365C0"/>
                </a:solidFill>
              </a:rPr>
              <a:t>also </a:t>
            </a:r>
            <a:r>
              <a:rPr sz="1600" dirty="0">
                <a:solidFill>
                  <a:srgbClr val="0365C0"/>
                </a:solidFill>
              </a:rPr>
              <a:t>includes the drag free control software and micro-Newton thrusters</a:t>
            </a:r>
          </a:p>
          <a:p>
            <a:pPr marL="300026" indent="-300026" defTabSz="394320">
              <a:spcBef>
                <a:spcPts val="1969"/>
              </a:spcBef>
              <a:defRPr sz="1800"/>
            </a:pPr>
            <a:r>
              <a:rPr sz="2000" dirty="0"/>
              <a:t>Payloads</a:t>
            </a:r>
          </a:p>
          <a:p>
            <a:pPr marL="600053" lvl="1" indent="-300026" defTabSz="394320">
              <a:spcBef>
                <a:spcPts val="633"/>
              </a:spcBef>
              <a:defRPr sz="1800"/>
            </a:pPr>
            <a:r>
              <a:rPr sz="1600" dirty="0">
                <a:solidFill>
                  <a:srgbClr val="0365C0"/>
                </a:solidFill>
              </a:rPr>
              <a:t>The LISA Technology Package (LTP)</a:t>
            </a:r>
          </a:p>
          <a:p>
            <a:pPr marL="900080" lvl="2" indent="-300026" defTabSz="394320">
              <a:spcBef>
                <a:spcPts val="633"/>
              </a:spcBef>
              <a:defRPr sz="1800"/>
            </a:pPr>
            <a:r>
              <a:rPr sz="1300" dirty="0">
                <a:solidFill>
                  <a:srgbClr val="53585F"/>
                </a:solidFill>
              </a:rPr>
              <a:t>Provided by European member states and ESA</a:t>
            </a:r>
          </a:p>
          <a:p>
            <a:pPr marL="900080" lvl="2" indent="-300026" defTabSz="394320">
              <a:spcBef>
                <a:spcPts val="633"/>
              </a:spcBef>
              <a:defRPr sz="1800"/>
            </a:pPr>
            <a:r>
              <a:rPr sz="1300" dirty="0">
                <a:solidFill>
                  <a:srgbClr val="53585F"/>
                </a:solidFill>
              </a:rPr>
              <a:t>inertial sensors, interferometric readout, payload computer and diagnostic subsystem</a:t>
            </a:r>
          </a:p>
          <a:p>
            <a:pPr marL="600053" lvl="1" indent="-300026" defTabSz="394320">
              <a:spcBef>
                <a:spcPts val="633"/>
              </a:spcBef>
              <a:defRPr sz="1800"/>
            </a:pPr>
            <a:r>
              <a:rPr sz="1600" dirty="0">
                <a:solidFill>
                  <a:srgbClr val="0365C0"/>
                </a:solidFill>
              </a:rPr>
              <a:t>The Disturbance Reduction System (DRS)</a:t>
            </a:r>
          </a:p>
          <a:p>
            <a:pPr marL="900080" lvl="2" indent="-300026" defTabSz="394320">
              <a:spcBef>
                <a:spcPts val="633"/>
              </a:spcBef>
              <a:defRPr sz="1800"/>
            </a:pPr>
            <a:r>
              <a:rPr sz="1300" dirty="0">
                <a:solidFill>
                  <a:srgbClr val="53585F"/>
                </a:solidFill>
              </a:rPr>
              <a:t>Provided by NASA (JPL lead, GSFC participation)</a:t>
            </a:r>
          </a:p>
          <a:p>
            <a:pPr marL="900080" lvl="2" indent="-300026" defTabSz="394320">
              <a:spcBef>
                <a:spcPts val="633"/>
              </a:spcBef>
              <a:defRPr sz="1800"/>
            </a:pPr>
            <a:r>
              <a:rPr sz="1300" dirty="0">
                <a:solidFill>
                  <a:srgbClr val="53585F"/>
                </a:solidFill>
              </a:rPr>
              <a:t>processor running drag-free control software and micro-Newton thrusters</a:t>
            </a:r>
          </a:p>
          <a:p>
            <a:pPr marL="900080" lvl="2" indent="-300026" defTabSz="394320">
              <a:spcBef>
                <a:spcPts val="633"/>
              </a:spcBef>
              <a:defRPr sz="1800"/>
            </a:pPr>
            <a:r>
              <a:rPr sz="1300" dirty="0">
                <a:solidFill>
                  <a:srgbClr val="53585F"/>
                </a:solidFill>
              </a:rPr>
              <a:t>Utilizes LTP sensors/actuators</a:t>
            </a:r>
          </a:p>
        </p:txBody>
      </p:sp>
      <p:sp>
        <p:nvSpPr>
          <p:cNvPr id="62" name="Shape 62"/>
          <p:cNvSpPr>
            <a:spLocks noGrp="1"/>
          </p:cNvSpPr>
          <p:nvPr>
            <p:ph type="sldNum" sz="quarter" idx="4294967295"/>
          </p:nvPr>
        </p:nvSpPr>
        <p:spPr>
          <a:xfrm>
            <a:off x="8899898" y="6621363"/>
            <a:ext cx="139947" cy="196453"/>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pPr lvl="0">
              <a:defRPr sz="1800">
                <a:solidFill>
                  <a:srgbClr val="000000"/>
                </a:solidFill>
              </a:defRPr>
            </a:pPr>
            <a:fld id="{86CB4B4D-7CA3-9044-876B-883B54F8677D}" type="slidenum">
              <a:rPr sz="800">
                <a:solidFill>
                  <a:srgbClr val="53585F"/>
                </a:solidFill>
              </a:rPr>
              <a:pPr lvl="0">
                <a:defRPr sz="1800">
                  <a:solidFill>
                    <a:srgbClr val="000000"/>
                  </a:solidFill>
                </a:defRPr>
              </a:pPr>
              <a:t>16</a:t>
            </a:fld>
            <a:endParaRPr sz="800" dirty="0">
              <a:solidFill>
                <a:srgbClr val="53585F"/>
              </a:solidFill>
            </a:endParaRPr>
          </a:p>
        </p:txBody>
      </p:sp>
      <p:sp>
        <p:nvSpPr>
          <p:cNvPr id="63" name="Shape 63"/>
          <p:cNvSpPr/>
          <p:nvPr/>
        </p:nvSpPr>
        <p:spPr>
          <a:xfrm>
            <a:off x="8264922" y="3192661"/>
            <a:ext cx="435967" cy="276999"/>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none" lIns="0" tIns="0" rIns="0" bIns="0">
            <a:spAutoFit/>
          </a:bodyPr>
          <a:lstStyle>
            <a:lvl1pPr marL="57799" marR="57799" algn="l" defTabSz="1295400">
              <a:buClr>
                <a:srgbClr val="000000"/>
              </a:buClr>
              <a:buFont typeface="Arial"/>
              <a:defRPr sz="1800" b="1">
                <a:solidFill>
                  <a:srgbClr val="164F86"/>
                </a:solidFill>
                <a:uFill>
                  <a:solidFill/>
                </a:uFill>
                <a:latin typeface="Helvetica"/>
                <a:ea typeface="Helvetica"/>
                <a:cs typeface="Helvetica"/>
                <a:sym typeface="Helvetica"/>
              </a:defRPr>
            </a:lvl1pPr>
          </a:lstStyle>
          <a:p>
            <a:pPr lvl="0">
              <a:defRPr b="0">
                <a:solidFill>
                  <a:srgbClr val="000000"/>
                </a:solidFill>
                <a:uFillTx/>
              </a:defRPr>
            </a:pPr>
            <a:r>
              <a:rPr b="1">
                <a:solidFill>
                  <a:srgbClr val="164F86"/>
                </a:solidFill>
                <a:uFill>
                  <a:solidFill/>
                </a:uFill>
              </a:rPr>
              <a:t>LPF</a:t>
            </a:r>
          </a:p>
        </p:txBody>
      </p:sp>
      <p:pic>
        <p:nvPicPr>
          <p:cNvPr id="64" name="LPF v9 no background_230 passes.png"/>
          <p:cNvPicPr/>
          <p:nvPr/>
        </p:nvPicPr>
        <p:blipFill>
          <a:blip r:embed="rId2">
            <a:extLst/>
          </a:blip>
          <a:stretch>
            <a:fillRect/>
          </a:stretch>
        </p:blipFill>
        <p:spPr>
          <a:xfrm>
            <a:off x="6272332" y="1238198"/>
            <a:ext cx="2372128" cy="2105727"/>
          </a:xfrm>
          <a:prstGeom prst="rect">
            <a:avLst/>
          </a:prstGeom>
          <a:ln w="12700">
            <a:round/>
          </a:ln>
        </p:spPr>
      </p:pic>
      <p:sp>
        <p:nvSpPr>
          <p:cNvPr id="65" name="Shape 65"/>
          <p:cNvSpPr/>
          <p:nvPr/>
        </p:nvSpPr>
        <p:spPr>
          <a:xfrm>
            <a:off x="7451304" y="3828678"/>
            <a:ext cx="1692695" cy="553998"/>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0" tIns="0" rIns="0" bIns="0">
            <a:spAutoFit/>
          </a:bodyPr>
          <a:lstStyle>
            <a:lvl1pPr marL="57799" marR="57799" algn="l" defTabSz="1295400">
              <a:buClr>
                <a:srgbClr val="000000"/>
              </a:buClr>
              <a:buFont typeface="Arial"/>
              <a:defRPr sz="1800" b="1">
                <a:solidFill>
                  <a:srgbClr val="164F86"/>
                </a:solidFill>
                <a:uFill>
                  <a:solidFill/>
                </a:uFill>
                <a:latin typeface="Helvetica"/>
                <a:ea typeface="Helvetica"/>
                <a:cs typeface="Helvetica"/>
                <a:sym typeface="Helvetica"/>
              </a:defRPr>
            </a:lvl1pPr>
          </a:lstStyle>
          <a:p>
            <a:pPr lvl="0">
              <a:defRPr b="0">
                <a:solidFill>
                  <a:srgbClr val="000000"/>
                </a:solidFill>
                <a:uFillTx/>
              </a:defRPr>
            </a:pPr>
            <a:r>
              <a:rPr b="1" dirty="0">
                <a:solidFill>
                  <a:srgbClr val="164F86"/>
                </a:solidFill>
                <a:uFill>
                  <a:solidFill/>
                </a:uFill>
              </a:rPr>
              <a:t>LTP Core Assembly</a:t>
            </a:r>
          </a:p>
        </p:txBody>
      </p:sp>
      <p:pic>
        <p:nvPicPr>
          <p:cNvPr id="66" name="PayloadE copy.png"/>
          <p:cNvPicPr/>
          <p:nvPr/>
        </p:nvPicPr>
        <p:blipFill>
          <a:blip r:embed="rId3">
            <a:extLst/>
          </a:blip>
          <a:stretch>
            <a:fillRect/>
          </a:stretch>
        </p:blipFill>
        <p:spPr>
          <a:xfrm rot="21154733" flipH="1">
            <a:off x="4915569" y="3312319"/>
            <a:ext cx="2494789" cy="1698613"/>
          </a:xfrm>
          <a:prstGeom prst="rect">
            <a:avLst/>
          </a:prstGeom>
          <a:ln w="12700">
            <a:miter lim="400000"/>
          </a:ln>
          <a:effectLst>
            <a:outerShdw blurRad="127000" dist="76200" dir="2880000" rotWithShape="0">
              <a:srgbClr val="414141">
                <a:alpha val="75000"/>
              </a:srgbClr>
            </a:outerShdw>
          </a:effectLst>
        </p:spPr>
      </p:pic>
      <p:pic>
        <p:nvPicPr>
          <p:cNvPr id="67" name="pasted-image.pdf"/>
          <p:cNvPicPr/>
          <p:nvPr/>
        </p:nvPicPr>
        <p:blipFill>
          <a:blip r:embed="rId4">
            <a:extLst/>
          </a:blip>
          <a:stretch>
            <a:fillRect/>
          </a:stretch>
        </p:blipFill>
        <p:spPr>
          <a:xfrm>
            <a:off x="5455829" y="5393890"/>
            <a:ext cx="2635057" cy="1167800"/>
          </a:xfrm>
          <a:prstGeom prst="rect">
            <a:avLst/>
          </a:prstGeom>
          <a:ln w="25400">
            <a:miter lim="400000"/>
          </a:ln>
          <a:effectLst>
            <a:outerShdw blurRad="254000" dist="127000" dir="5400000" rotWithShape="0">
              <a:srgbClr val="000000">
                <a:alpha val="70000"/>
              </a:srgbClr>
            </a:outerShdw>
          </a:effectLst>
        </p:spPr>
      </p:pic>
      <p:sp>
        <p:nvSpPr>
          <p:cNvPr id="68" name="Shape 68"/>
          <p:cNvSpPr/>
          <p:nvPr/>
        </p:nvSpPr>
        <p:spPr>
          <a:xfrm>
            <a:off x="8180190" y="6127748"/>
            <a:ext cx="928688" cy="553998"/>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lIns="0" tIns="0" rIns="0" bIns="0">
            <a:spAutoFit/>
          </a:bodyPr>
          <a:lstStyle>
            <a:lvl1pPr marL="57799" marR="57799" algn="l" defTabSz="1295400">
              <a:buClr>
                <a:srgbClr val="000000"/>
              </a:buClr>
              <a:buFont typeface="Arial"/>
              <a:defRPr sz="1800" b="1">
                <a:solidFill>
                  <a:srgbClr val="164F86"/>
                </a:solidFill>
                <a:uFill>
                  <a:solidFill/>
                </a:uFill>
                <a:latin typeface="Helvetica"/>
                <a:ea typeface="Helvetica"/>
                <a:cs typeface="Helvetica"/>
                <a:sym typeface="Helvetica"/>
              </a:defRPr>
            </a:lvl1pPr>
          </a:lstStyle>
          <a:p>
            <a:pPr lvl="0">
              <a:defRPr b="0">
                <a:solidFill>
                  <a:srgbClr val="000000"/>
                </a:solidFill>
                <a:uFillTx/>
              </a:defRPr>
            </a:pPr>
            <a:r>
              <a:rPr b="1">
                <a:solidFill>
                  <a:srgbClr val="164F86"/>
                </a:solidFill>
                <a:uFill>
                  <a:solidFill/>
                </a:uFill>
              </a:rPr>
              <a:t>ST7-DRS</a:t>
            </a:r>
          </a:p>
        </p:txBody>
      </p:sp>
      <p:pic>
        <p:nvPicPr>
          <p:cNvPr id="11" name="ESA_Science_black.png"/>
          <p:cNvPicPr/>
          <p:nvPr/>
        </p:nvPicPr>
        <p:blipFill>
          <a:blip r:embed="rId5">
            <a:extLst/>
          </a:blip>
          <a:stretch>
            <a:fillRect/>
          </a:stretch>
        </p:blipFill>
        <p:spPr>
          <a:xfrm>
            <a:off x="4717033" y="279910"/>
            <a:ext cx="2154650" cy="53766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 name="Shape 70"/>
          <p:cNvSpPr>
            <a:spLocks noGrp="1"/>
          </p:cNvSpPr>
          <p:nvPr>
            <p:ph type="title"/>
          </p:nvPr>
        </p:nvSpPr>
        <p:spPr>
          <a:prstGeom prst="rect">
            <a:avLst/>
          </a:prstGeom>
        </p:spPr>
        <p:txBody>
          <a:bodyPr>
            <a:normAutofit fontScale="90000"/>
          </a:bodyPr>
          <a:lstStyle>
            <a:lvl1pPr>
              <a:defRPr sz="5200"/>
            </a:lvl1pPr>
          </a:lstStyle>
          <a:p>
            <a:pPr lvl="0">
              <a:defRPr sz="1800">
                <a:solidFill>
                  <a:srgbClr val="000000"/>
                </a:solidFill>
              </a:defRPr>
            </a:pPr>
            <a:r>
              <a:rPr lang="en-US" sz="3700" dirty="0" smtClean="0">
                <a:solidFill>
                  <a:srgbClr val="0365C0"/>
                </a:solidFill>
              </a:rPr>
              <a:t>LISA Pathfinder</a:t>
            </a:r>
            <a:br>
              <a:rPr lang="en-US" sz="3700" dirty="0" smtClean="0">
                <a:solidFill>
                  <a:srgbClr val="0365C0"/>
                </a:solidFill>
              </a:rPr>
            </a:br>
            <a:r>
              <a:rPr sz="3700" dirty="0" smtClean="0">
                <a:solidFill>
                  <a:srgbClr val="0365C0"/>
                </a:solidFill>
              </a:rPr>
              <a:t>Current </a:t>
            </a:r>
            <a:r>
              <a:rPr sz="3700" dirty="0">
                <a:solidFill>
                  <a:srgbClr val="0365C0"/>
                </a:solidFill>
              </a:rPr>
              <a:t>Status</a:t>
            </a:r>
          </a:p>
        </p:txBody>
      </p:sp>
      <p:sp>
        <p:nvSpPr>
          <p:cNvPr id="71" name="Shape 71"/>
          <p:cNvSpPr>
            <a:spLocks noGrp="1"/>
          </p:cNvSpPr>
          <p:nvPr>
            <p:ph type="body" idx="1"/>
          </p:nvPr>
        </p:nvSpPr>
        <p:spPr>
          <a:xfrm>
            <a:off x="303610" y="1250295"/>
            <a:ext cx="4697566" cy="5607705"/>
          </a:xfrm>
          <a:prstGeom prst="rect">
            <a:avLst/>
          </a:prstGeom>
        </p:spPr>
        <p:txBody>
          <a:bodyPr>
            <a:normAutofit lnSpcReduction="10000"/>
          </a:bodyPr>
          <a:lstStyle/>
          <a:p>
            <a:pPr marL="275024" indent="-275024" defTabSz="361460">
              <a:spcBef>
                <a:spcPts val="1828"/>
              </a:spcBef>
              <a:defRPr sz="1800"/>
            </a:pPr>
            <a:r>
              <a:rPr sz="1900" dirty="0"/>
              <a:t>Spacecraft/Payload</a:t>
            </a:r>
          </a:p>
          <a:p>
            <a:pPr marL="550048" lvl="1" indent="-275024" defTabSz="361460">
              <a:spcBef>
                <a:spcPts val="562"/>
              </a:spcBef>
              <a:defRPr sz="1800"/>
            </a:pPr>
            <a:r>
              <a:rPr sz="1500" dirty="0">
                <a:solidFill>
                  <a:srgbClr val="0365C0"/>
                </a:solidFill>
              </a:rPr>
              <a:t>ST7 delivered and accepted in 2011</a:t>
            </a:r>
          </a:p>
          <a:p>
            <a:pPr marL="550048" lvl="1" indent="-275024" defTabSz="361460">
              <a:spcBef>
                <a:spcPts val="562"/>
              </a:spcBef>
              <a:defRPr sz="1800"/>
            </a:pPr>
            <a:r>
              <a:rPr sz="1500" dirty="0">
                <a:solidFill>
                  <a:srgbClr val="0365C0"/>
                </a:solidFill>
              </a:rPr>
              <a:t>LTP delivered and accepted in June 2015</a:t>
            </a:r>
          </a:p>
          <a:p>
            <a:pPr marL="550048" lvl="1" indent="-275024" defTabSz="361460">
              <a:spcBef>
                <a:spcPts val="562"/>
              </a:spcBef>
              <a:defRPr sz="1800"/>
            </a:pPr>
            <a:r>
              <a:rPr sz="1500" dirty="0">
                <a:solidFill>
                  <a:srgbClr val="0365C0"/>
                </a:solidFill>
              </a:rPr>
              <a:t>Both payloads integrated with spacecraft in June 2015</a:t>
            </a:r>
          </a:p>
          <a:p>
            <a:pPr marL="550048" lvl="1" indent="-275024" defTabSz="361460">
              <a:spcBef>
                <a:spcPts val="562"/>
              </a:spcBef>
              <a:defRPr sz="1800"/>
            </a:pPr>
            <a:r>
              <a:rPr sz="1500" dirty="0">
                <a:solidFill>
                  <a:srgbClr val="0365C0"/>
                </a:solidFill>
              </a:rPr>
              <a:t>Final SC testing underway</a:t>
            </a:r>
          </a:p>
          <a:p>
            <a:pPr marL="550048" lvl="1" indent="-275024" defTabSz="361460">
              <a:spcBef>
                <a:spcPts val="562"/>
              </a:spcBef>
              <a:defRPr sz="1800"/>
            </a:pPr>
            <a:r>
              <a:rPr sz="1500" dirty="0">
                <a:solidFill>
                  <a:srgbClr val="0365C0"/>
                </a:solidFill>
              </a:rPr>
              <a:t>Shipment Readiness: Sept. 2015 </a:t>
            </a:r>
          </a:p>
          <a:p>
            <a:pPr marL="275024" indent="-275024" defTabSz="361460">
              <a:spcBef>
                <a:spcPts val="1828"/>
              </a:spcBef>
              <a:defRPr sz="1800"/>
            </a:pPr>
            <a:r>
              <a:rPr sz="1900" dirty="0"/>
              <a:t>Operations</a:t>
            </a:r>
          </a:p>
          <a:p>
            <a:pPr marL="550048" lvl="1" indent="-275024" defTabSz="361460">
              <a:spcBef>
                <a:spcPts val="562"/>
              </a:spcBef>
              <a:defRPr sz="1800"/>
            </a:pPr>
            <a:r>
              <a:rPr sz="1500" dirty="0">
                <a:solidFill>
                  <a:srgbClr val="0365C0"/>
                </a:solidFill>
              </a:rPr>
              <a:t>Infrastructure complete and tested</a:t>
            </a:r>
          </a:p>
          <a:p>
            <a:pPr marL="550048" lvl="1" indent="-275024" defTabSz="361460">
              <a:spcBef>
                <a:spcPts val="562"/>
              </a:spcBef>
              <a:defRPr sz="1800"/>
            </a:pPr>
            <a:r>
              <a:rPr sz="1500" dirty="0">
                <a:solidFill>
                  <a:srgbClr val="0365C0"/>
                </a:solidFill>
              </a:rPr>
              <a:t>Data analysis infrastructure nearing completion</a:t>
            </a:r>
          </a:p>
          <a:p>
            <a:pPr marL="275024" indent="-275024" defTabSz="361460">
              <a:spcBef>
                <a:spcPts val="1828"/>
              </a:spcBef>
              <a:defRPr sz="1800"/>
            </a:pPr>
            <a:r>
              <a:rPr sz="1900" dirty="0"/>
              <a:t>Launcher (VEGA)</a:t>
            </a:r>
          </a:p>
          <a:p>
            <a:pPr marL="550048" lvl="1" indent="-275024" defTabSz="361460">
              <a:spcBef>
                <a:spcPts val="562"/>
              </a:spcBef>
              <a:defRPr sz="1800"/>
            </a:pPr>
            <a:r>
              <a:rPr sz="1500" dirty="0">
                <a:solidFill>
                  <a:srgbClr val="0365C0"/>
                </a:solidFill>
              </a:rPr>
              <a:t>5 successful launches so far, LPF will be number 6</a:t>
            </a:r>
          </a:p>
          <a:p>
            <a:pPr marL="550048" lvl="1" indent="-275024" defTabSz="361460">
              <a:spcBef>
                <a:spcPts val="562"/>
              </a:spcBef>
              <a:defRPr sz="1800"/>
            </a:pPr>
            <a:r>
              <a:rPr sz="1500" dirty="0">
                <a:solidFill>
                  <a:srgbClr val="0365C0"/>
                </a:solidFill>
              </a:rPr>
              <a:t>LPF’s eastward trajectory requires modification of launch profile.</a:t>
            </a:r>
          </a:p>
          <a:p>
            <a:pPr marL="550048" lvl="1" indent="-275024" defTabSz="361460">
              <a:spcBef>
                <a:spcPts val="562"/>
              </a:spcBef>
              <a:defRPr sz="1800"/>
            </a:pPr>
            <a:r>
              <a:rPr sz="1500" dirty="0">
                <a:solidFill>
                  <a:srgbClr val="0365C0"/>
                </a:solidFill>
              </a:rPr>
              <a:t>Launcher readiness currently driving launch date estimated as November 2015.</a:t>
            </a:r>
          </a:p>
        </p:txBody>
      </p:sp>
      <p:sp>
        <p:nvSpPr>
          <p:cNvPr id="72" name="Shape 72"/>
          <p:cNvSpPr>
            <a:spLocks noGrp="1"/>
          </p:cNvSpPr>
          <p:nvPr>
            <p:ph type="sldNum" sz="quarter" idx="4294967295"/>
          </p:nvPr>
        </p:nvSpPr>
        <p:spPr>
          <a:xfrm>
            <a:off x="8899898" y="6621363"/>
            <a:ext cx="139947" cy="196453"/>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pPr lvl="0">
              <a:defRPr sz="1800">
                <a:solidFill>
                  <a:srgbClr val="000000"/>
                </a:solidFill>
              </a:defRPr>
            </a:pPr>
            <a:fld id="{86CB4B4D-7CA3-9044-876B-883B54F8677D}" type="slidenum">
              <a:rPr sz="800">
                <a:solidFill>
                  <a:srgbClr val="53585F"/>
                </a:solidFill>
              </a:rPr>
              <a:pPr lvl="0">
                <a:defRPr sz="1800">
                  <a:solidFill>
                    <a:srgbClr val="000000"/>
                  </a:solidFill>
                </a:defRPr>
              </a:pPr>
              <a:t>17</a:t>
            </a:fld>
            <a:endParaRPr sz="800" dirty="0">
              <a:solidFill>
                <a:srgbClr val="53585F"/>
              </a:solidFill>
            </a:endParaRPr>
          </a:p>
        </p:txBody>
      </p:sp>
      <p:pic>
        <p:nvPicPr>
          <p:cNvPr id="73" name="pasted-image.png"/>
          <p:cNvPicPr/>
          <p:nvPr/>
        </p:nvPicPr>
        <p:blipFill>
          <a:blip r:embed="rId2">
            <a:extLst/>
          </a:blip>
          <a:stretch>
            <a:fillRect/>
          </a:stretch>
        </p:blipFill>
        <p:spPr>
          <a:xfrm>
            <a:off x="6337300" y="5168900"/>
            <a:ext cx="2806700" cy="1689100"/>
          </a:xfrm>
          <a:prstGeom prst="rect">
            <a:avLst/>
          </a:prstGeom>
          <a:ln w="12700">
            <a:miter lim="400000"/>
          </a:ln>
        </p:spPr>
      </p:pic>
      <p:sp>
        <p:nvSpPr>
          <p:cNvPr id="76" name="Shape 76"/>
          <p:cNvSpPr/>
          <p:nvPr/>
        </p:nvSpPr>
        <p:spPr>
          <a:xfrm>
            <a:off x="4689582" y="1232579"/>
            <a:ext cx="1611208" cy="150810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0" tIns="0" rIns="0" bIns="0">
            <a:spAutoFit/>
          </a:bodyPr>
          <a:lstStyle>
            <a:lvl1pPr marL="57799" marR="57799" algn="l" defTabSz="1295400">
              <a:buClr>
                <a:srgbClr val="000000"/>
              </a:buClr>
              <a:buFont typeface="Arial"/>
              <a:defRPr sz="1000">
                <a:uFill>
                  <a:solidFill/>
                </a:uFill>
                <a:latin typeface="Helvetica"/>
                <a:ea typeface="Helvetica"/>
                <a:cs typeface="Helvetica"/>
                <a:sym typeface="Helvetica"/>
              </a:defRPr>
            </a:lvl1pPr>
          </a:lstStyle>
          <a:p>
            <a:pPr lvl="0">
              <a:defRPr sz="1800">
                <a:uFillTx/>
              </a:defRPr>
            </a:pPr>
            <a:r>
              <a:rPr sz="1400" dirty="0"/>
              <a:t>LTP integration showing optical bench and gravitational reference sensor. (ESA, Airbus, CGS, U. Glasgow)</a:t>
            </a:r>
          </a:p>
        </p:txBody>
      </p:sp>
      <p:sp>
        <p:nvSpPr>
          <p:cNvPr id="77" name="Shape 77"/>
          <p:cNvSpPr/>
          <p:nvPr/>
        </p:nvSpPr>
        <p:spPr>
          <a:xfrm>
            <a:off x="4649771" y="3566783"/>
            <a:ext cx="1354134" cy="861774"/>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0" tIns="0" rIns="0" bIns="0">
            <a:spAutoFit/>
          </a:bodyPr>
          <a:lstStyle>
            <a:lvl1pPr marL="57799" marR="57799" algn="l" defTabSz="1295400">
              <a:buClr>
                <a:srgbClr val="000000"/>
              </a:buClr>
              <a:buFont typeface="Arial"/>
              <a:defRPr sz="1000">
                <a:uFill>
                  <a:solidFill/>
                </a:uFill>
                <a:latin typeface="Helvetica"/>
                <a:ea typeface="Helvetica"/>
                <a:cs typeface="Helvetica"/>
                <a:sym typeface="Helvetica"/>
              </a:defRPr>
            </a:lvl1pPr>
          </a:lstStyle>
          <a:p>
            <a:pPr lvl="0">
              <a:defRPr sz="1800">
                <a:uFillTx/>
              </a:defRPr>
            </a:pPr>
            <a:r>
              <a:rPr sz="1400" dirty="0"/>
              <a:t>LTP being lowered into LPF spacecraft (ESA, Airbus)</a:t>
            </a:r>
          </a:p>
        </p:txBody>
      </p:sp>
      <p:sp>
        <p:nvSpPr>
          <p:cNvPr id="78" name="Shape 78"/>
          <p:cNvSpPr/>
          <p:nvPr/>
        </p:nvSpPr>
        <p:spPr>
          <a:xfrm>
            <a:off x="4811515" y="5886772"/>
            <a:ext cx="1525786" cy="64633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0" tIns="0" rIns="0" bIns="0">
            <a:spAutoFit/>
          </a:bodyPr>
          <a:lstStyle>
            <a:lvl1pPr marL="57799" marR="57799" algn="l" defTabSz="1295400">
              <a:buClr>
                <a:srgbClr val="000000"/>
              </a:buClr>
              <a:buFont typeface="Arial"/>
              <a:defRPr sz="1000">
                <a:uFill>
                  <a:solidFill/>
                </a:uFill>
                <a:latin typeface="Helvetica"/>
                <a:ea typeface="Helvetica"/>
                <a:cs typeface="Helvetica"/>
                <a:sym typeface="Helvetica"/>
              </a:defRPr>
            </a:lvl1pPr>
          </a:lstStyle>
          <a:p>
            <a:pPr lvl="0">
              <a:defRPr sz="1800">
                <a:uFillTx/>
              </a:defRPr>
            </a:pPr>
            <a:r>
              <a:rPr sz="1400" dirty="0"/>
              <a:t>VEGA launch of Sentinel 2A on June 22nd, 2015</a:t>
            </a:r>
          </a:p>
        </p:txBody>
      </p:sp>
      <p:pic>
        <p:nvPicPr>
          <p:cNvPr id="11" name="ESA_Science_black.png"/>
          <p:cNvPicPr/>
          <p:nvPr/>
        </p:nvPicPr>
        <p:blipFill>
          <a:blip r:embed="rId3">
            <a:extLst/>
          </a:blip>
          <a:stretch>
            <a:fillRect/>
          </a:stretch>
        </p:blipFill>
        <p:spPr>
          <a:xfrm>
            <a:off x="4717033" y="279910"/>
            <a:ext cx="2154650" cy="537662"/>
          </a:xfrm>
          <a:prstGeom prst="rect">
            <a:avLst/>
          </a:prstGeom>
          <a:ln w="12700">
            <a:miter lim="400000"/>
          </a:ln>
        </p:spPr>
      </p:pic>
      <p:pic>
        <p:nvPicPr>
          <p:cNvPr id="12" name="Picture 11" descr="ltp1.jpeg"/>
          <p:cNvPicPr>
            <a:picLocks noChangeAspect="1"/>
          </p:cNvPicPr>
          <p:nvPr/>
        </p:nvPicPr>
        <p:blipFill>
          <a:blip r:embed="rId4"/>
          <a:stretch>
            <a:fillRect/>
          </a:stretch>
        </p:blipFill>
        <p:spPr>
          <a:xfrm>
            <a:off x="6139302" y="1105200"/>
            <a:ext cx="2932533" cy="1649550"/>
          </a:xfrm>
          <a:prstGeom prst="rect">
            <a:avLst/>
          </a:prstGeom>
        </p:spPr>
      </p:pic>
      <p:pic>
        <p:nvPicPr>
          <p:cNvPr id="14" name="Picture 13" descr="P1020573 with logo.jpg"/>
          <p:cNvPicPr>
            <a:picLocks noChangeAspect="1"/>
          </p:cNvPicPr>
          <p:nvPr/>
        </p:nvPicPr>
        <p:blipFill>
          <a:blip r:embed="rId5"/>
          <a:stretch>
            <a:fillRect/>
          </a:stretch>
        </p:blipFill>
        <p:spPr>
          <a:xfrm>
            <a:off x="5992869" y="2783247"/>
            <a:ext cx="3151132" cy="2363349"/>
          </a:xfrm>
          <a:prstGeom prst="rect">
            <a:avLst/>
          </a:prstGeom>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 name="Shape 70"/>
          <p:cNvSpPr>
            <a:spLocks noGrp="1"/>
          </p:cNvSpPr>
          <p:nvPr>
            <p:ph type="title"/>
          </p:nvPr>
        </p:nvSpPr>
        <p:spPr>
          <a:prstGeom prst="rect">
            <a:avLst/>
          </a:prstGeom>
        </p:spPr>
        <p:txBody>
          <a:bodyPr>
            <a:normAutofit fontScale="90000"/>
          </a:bodyPr>
          <a:lstStyle>
            <a:lvl1pPr>
              <a:defRPr sz="5200"/>
            </a:lvl1pPr>
          </a:lstStyle>
          <a:p>
            <a:pPr lvl="0">
              <a:defRPr sz="1800">
                <a:solidFill>
                  <a:srgbClr val="000000"/>
                </a:solidFill>
              </a:defRPr>
            </a:pPr>
            <a:r>
              <a:rPr lang="en-US" sz="3700" dirty="0" smtClean="0">
                <a:solidFill>
                  <a:srgbClr val="0365C0"/>
                </a:solidFill>
              </a:rPr>
              <a:t>LISA Pathfinder</a:t>
            </a:r>
            <a:br>
              <a:rPr lang="en-US" sz="3700" dirty="0" smtClean="0">
                <a:solidFill>
                  <a:srgbClr val="0365C0"/>
                </a:solidFill>
              </a:rPr>
            </a:br>
            <a:r>
              <a:rPr sz="3700" dirty="0" smtClean="0">
                <a:solidFill>
                  <a:srgbClr val="0365C0"/>
                </a:solidFill>
              </a:rPr>
              <a:t>Current </a:t>
            </a:r>
            <a:r>
              <a:rPr sz="3700" dirty="0">
                <a:solidFill>
                  <a:srgbClr val="0365C0"/>
                </a:solidFill>
              </a:rPr>
              <a:t>Status</a:t>
            </a:r>
          </a:p>
        </p:txBody>
      </p:sp>
      <p:sp>
        <p:nvSpPr>
          <p:cNvPr id="71" name="Shape 71"/>
          <p:cNvSpPr>
            <a:spLocks noGrp="1"/>
          </p:cNvSpPr>
          <p:nvPr>
            <p:ph type="body" idx="1"/>
          </p:nvPr>
        </p:nvSpPr>
        <p:spPr>
          <a:xfrm>
            <a:off x="303610" y="1250295"/>
            <a:ext cx="4697566" cy="5607705"/>
          </a:xfrm>
          <a:prstGeom prst="rect">
            <a:avLst/>
          </a:prstGeom>
        </p:spPr>
        <p:txBody>
          <a:bodyPr>
            <a:normAutofit lnSpcReduction="10000"/>
          </a:bodyPr>
          <a:lstStyle/>
          <a:p>
            <a:pPr marL="275024" indent="-275024" defTabSz="361460">
              <a:spcBef>
                <a:spcPts val="1828"/>
              </a:spcBef>
              <a:defRPr sz="1800"/>
            </a:pPr>
            <a:r>
              <a:rPr sz="1900" dirty="0"/>
              <a:t>Spacecraft/Payload</a:t>
            </a:r>
          </a:p>
          <a:p>
            <a:pPr marL="550048" lvl="1" indent="-275024" defTabSz="361460">
              <a:spcBef>
                <a:spcPts val="562"/>
              </a:spcBef>
              <a:defRPr sz="1800"/>
            </a:pPr>
            <a:r>
              <a:rPr sz="1500" dirty="0">
                <a:solidFill>
                  <a:srgbClr val="0365C0"/>
                </a:solidFill>
              </a:rPr>
              <a:t>ST7 delivered and accepted in 2011</a:t>
            </a:r>
          </a:p>
          <a:p>
            <a:pPr marL="550048" lvl="1" indent="-275024" defTabSz="361460">
              <a:spcBef>
                <a:spcPts val="562"/>
              </a:spcBef>
              <a:defRPr sz="1800"/>
            </a:pPr>
            <a:r>
              <a:rPr sz="1500" dirty="0">
                <a:solidFill>
                  <a:srgbClr val="0365C0"/>
                </a:solidFill>
              </a:rPr>
              <a:t>LTP delivered and accepted in June 2015</a:t>
            </a:r>
          </a:p>
          <a:p>
            <a:pPr marL="550048" lvl="1" indent="-275024" defTabSz="361460">
              <a:spcBef>
                <a:spcPts val="562"/>
              </a:spcBef>
              <a:defRPr sz="1800"/>
            </a:pPr>
            <a:r>
              <a:rPr sz="1500" dirty="0">
                <a:solidFill>
                  <a:srgbClr val="0365C0"/>
                </a:solidFill>
              </a:rPr>
              <a:t>Both payloads integrated with spacecraft in June 2015</a:t>
            </a:r>
          </a:p>
          <a:p>
            <a:pPr marL="550048" lvl="1" indent="-275024" defTabSz="361460">
              <a:spcBef>
                <a:spcPts val="562"/>
              </a:spcBef>
              <a:defRPr sz="1800"/>
            </a:pPr>
            <a:r>
              <a:rPr sz="1500" dirty="0">
                <a:solidFill>
                  <a:srgbClr val="0365C0"/>
                </a:solidFill>
              </a:rPr>
              <a:t>Final SC testing underway</a:t>
            </a:r>
          </a:p>
          <a:p>
            <a:pPr marL="550048" lvl="1" indent="-275024" defTabSz="361460">
              <a:spcBef>
                <a:spcPts val="562"/>
              </a:spcBef>
              <a:defRPr sz="1800"/>
            </a:pPr>
            <a:r>
              <a:rPr sz="1500" dirty="0">
                <a:solidFill>
                  <a:srgbClr val="0365C0"/>
                </a:solidFill>
              </a:rPr>
              <a:t>Shipment Readiness: Sept. 2015 </a:t>
            </a:r>
          </a:p>
          <a:p>
            <a:pPr marL="275024" indent="-275024" defTabSz="361460">
              <a:spcBef>
                <a:spcPts val="1828"/>
              </a:spcBef>
              <a:defRPr sz="1800"/>
            </a:pPr>
            <a:r>
              <a:rPr sz="1900" dirty="0"/>
              <a:t>Operations</a:t>
            </a:r>
          </a:p>
          <a:p>
            <a:pPr marL="550048" lvl="1" indent="-275024" defTabSz="361460">
              <a:spcBef>
                <a:spcPts val="562"/>
              </a:spcBef>
              <a:defRPr sz="1800"/>
            </a:pPr>
            <a:r>
              <a:rPr sz="1500" dirty="0">
                <a:solidFill>
                  <a:srgbClr val="0365C0"/>
                </a:solidFill>
              </a:rPr>
              <a:t>Infrastructure complete and tested</a:t>
            </a:r>
          </a:p>
          <a:p>
            <a:pPr marL="550048" lvl="1" indent="-275024" defTabSz="361460">
              <a:spcBef>
                <a:spcPts val="562"/>
              </a:spcBef>
              <a:defRPr sz="1800"/>
            </a:pPr>
            <a:r>
              <a:rPr sz="1500" dirty="0">
                <a:solidFill>
                  <a:srgbClr val="0365C0"/>
                </a:solidFill>
              </a:rPr>
              <a:t>Data analysis infrastructure nearing completion</a:t>
            </a:r>
          </a:p>
          <a:p>
            <a:pPr marL="275024" indent="-275024" defTabSz="361460">
              <a:spcBef>
                <a:spcPts val="1828"/>
              </a:spcBef>
              <a:defRPr sz="1800"/>
            </a:pPr>
            <a:r>
              <a:rPr sz="1900" dirty="0"/>
              <a:t>Launcher (VEGA)</a:t>
            </a:r>
          </a:p>
          <a:p>
            <a:pPr marL="550048" lvl="1" indent="-275024" defTabSz="361460">
              <a:spcBef>
                <a:spcPts val="562"/>
              </a:spcBef>
              <a:defRPr sz="1800"/>
            </a:pPr>
            <a:r>
              <a:rPr sz="1500" dirty="0">
                <a:solidFill>
                  <a:srgbClr val="0365C0"/>
                </a:solidFill>
              </a:rPr>
              <a:t>5 successful launches so far, LPF will be number 6</a:t>
            </a:r>
          </a:p>
          <a:p>
            <a:pPr marL="550048" lvl="1" indent="-275024" defTabSz="361460">
              <a:spcBef>
                <a:spcPts val="562"/>
              </a:spcBef>
              <a:defRPr sz="1800"/>
            </a:pPr>
            <a:r>
              <a:rPr sz="1500" dirty="0">
                <a:solidFill>
                  <a:srgbClr val="0365C0"/>
                </a:solidFill>
              </a:rPr>
              <a:t>LPF’s eastward trajectory requires modification of launch profile.</a:t>
            </a:r>
          </a:p>
          <a:p>
            <a:pPr marL="550048" lvl="1" indent="-275024" defTabSz="361460">
              <a:spcBef>
                <a:spcPts val="562"/>
              </a:spcBef>
              <a:defRPr sz="1800"/>
            </a:pPr>
            <a:r>
              <a:rPr sz="1500" dirty="0">
                <a:solidFill>
                  <a:srgbClr val="0365C0"/>
                </a:solidFill>
              </a:rPr>
              <a:t>Launcher readiness currently driving launch date estimated as November 2015.</a:t>
            </a:r>
          </a:p>
        </p:txBody>
      </p:sp>
      <p:sp>
        <p:nvSpPr>
          <p:cNvPr id="72" name="Shape 72"/>
          <p:cNvSpPr>
            <a:spLocks noGrp="1"/>
          </p:cNvSpPr>
          <p:nvPr>
            <p:ph type="sldNum" sz="quarter" idx="4294967295"/>
          </p:nvPr>
        </p:nvSpPr>
        <p:spPr>
          <a:xfrm>
            <a:off x="8899898" y="6621363"/>
            <a:ext cx="139947" cy="196453"/>
          </a:xfrm>
          <a:prstGeom prst="rect">
            <a:avLst/>
          </a:prstGeom>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pPr lvl="0">
              <a:defRPr sz="1800">
                <a:solidFill>
                  <a:srgbClr val="000000"/>
                </a:solidFill>
              </a:defRPr>
            </a:pPr>
            <a:fld id="{86CB4B4D-7CA3-9044-876B-883B54F8677D}" type="slidenum">
              <a:rPr sz="800">
                <a:solidFill>
                  <a:srgbClr val="53585F"/>
                </a:solidFill>
              </a:rPr>
              <a:pPr lvl="0">
                <a:defRPr sz="1800">
                  <a:solidFill>
                    <a:srgbClr val="000000"/>
                  </a:solidFill>
                </a:defRPr>
              </a:pPr>
              <a:t>18</a:t>
            </a:fld>
            <a:endParaRPr sz="800" dirty="0">
              <a:solidFill>
                <a:srgbClr val="53585F"/>
              </a:solidFill>
            </a:endParaRPr>
          </a:p>
        </p:txBody>
      </p:sp>
      <p:pic>
        <p:nvPicPr>
          <p:cNvPr id="73" name="pasted-image.png"/>
          <p:cNvPicPr/>
          <p:nvPr/>
        </p:nvPicPr>
        <p:blipFill>
          <a:blip r:embed="rId2">
            <a:extLst/>
          </a:blip>
          <a:stretch>
            <a:fillRect/>
          </a:stretch>
        </p:blipFill>
        <p:spPr>
          <a:xfrm>
            <a:off x="6337300" y="5168900"/>
            <a:ext cx="2806700" cy="1689100"/>
          </a:xfrm>
          <a:prstGeom prst="rect">
            <a:avLst/>
          </a:prstGeom>
          <a:ln w="12700">
            <a:miter lim="400000"/>
          </a:ln>
        </p:spPr>
      </p:pic>
      <p:pic>
        <p:nvPicPr>
          <p:cNvPr id="75" name="P1020573 with logo.jpg"/>
          <p:cNvPicPr/>
          <p:nvPr/>
        </p:nvPicPr>
        <p:blipFill>
          <a:blip r:embed="rId3">
            <a:extLst/>
          </a:blip>
          <a:stretch>
            <a:fillRect/>
          </a:stretch>
        </p:blipFill>
        <p:spPr>
          <a:xfrm>
            <a:off x="6129968" y="2759664"/>
            <a:ext cx="3014033" cy="2336306"/>
          </a:xfrm>
          <a:prstGeom prst="rect">
            <a:avLst/>
          </a:prstGeom>
          <a:ln w="25400">
            <a:miter lim="400000"/>
          </a:ln>
        </p:spPr>
      </p:pic>
      <p:sp>
        <p:nvSpPr>
          <p:cNvPr id="76" name="Shape 76"/>
          <p:cNvSpPr/>
          <p:nvPr/>
        </p:nvSpPr>
        <p:spPr>
          <a:xfrm>
            <a:off x="4689582" y="1232579"/>
            <a:ext cx="1611208" cy="1508105"/>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0" tIns="0" rIns="0" bIns="0">
            <a:spAutoFit/>
          </a:bodyPr>
          <a:lstStyle>
            <a:lvl1pPr marL="57799" marR="57799" algn="l" defTabSz="1295400">
              <a:buClr>
                <a:srgbClr val="000000"/>
              </a:buClr>
              <a:buFont typeface="Arial"/>
              <a:defRPr sz="1000">
                <a:uFill>
                  <a:solidFill/>
                </a:uFill>
                <a:latin typeface="Helvetica"/>
                <a:ea typeface="Helvetica"/>
                <a:cs typeface="Helvetica"/>
                <a:sym typeface="Helvetica"/>
              </a:defRPr>
            </a:lvl1pPr>
          </a:lstStyle>
          <a:p>
            <a:pPr lvl="0">
              <a:defRPr sz="1800">
                <a:uFillTx/>
              </a:defRPr>
            </a:pPr>
            <a:r>
              <a:rPr sz="1400" dirty="0"/>
              <a:t>LTP integration showing optical bench and gravitational reference sensor. (ESA, Airbus, CGS, U. Glasgow)</a:t>
            </a:r>
          </a:p>
        </p:txBody>
      </p:sp>
      <p:sp>
        <p:nvSpPr>
          <p:cNvPr id="77" name="Shape 77"/>
          <p:cNvSpPr/>
          <p:nvPr/>
        </p:nvSpPr>
        <p:spPr>
          <a:xfrm>
            <a:off x="4484831" y="3566783"/>
            <a:ext cx="1665486" cy="64633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0" tIns="0" rIns="0" bIns="0">
            <a:spAutoFit/>
          </a:bodyPr>
          <a:lstStyle>
            <a:lvl1pPr marL="57799" marR="57799" algn="l" defTabSz="1295400">
              <a:buClr>
                <a:srgbClr val="000000"/>
              </a:buClr>
              <a:buFont typeface="Arial"/>
              <a:defRPr sz="1000">
                <a:uFill>
                  <a:solidFill/>
                </a:uFill>
                <a:latin typeface="Helvetica"/>
                <a:ea typeface="Helvetica"/>
                <a:cs typeface="Helvetica"/>
                <a:sym typeface="Helvetica"/>
              </a:defRPr>
            </a:lvl1pPr>
          </a:lstStyle>
          <a:p>
            <a:pPr lvl="0">
              <a:defRPr sz="1800">
                <a:uFillTx/>
              </a:defRPr>
            </a:pPr>
            <a:r>
              <a:rPr sz="1400" dirty="0"/>
              <a:t>LTP being lowered into LPF spacecraft (ESA, Airbus)</a:t>
            </a:r>
          </a:p>
        </p:txBody>
      </p:sp>
      <p:sp>
        <p:nvSpPr>
          <p:cNvPr id="78" name="Shape 78"/>
          <p:cNvSpPr/>
          <p:nvPr/>
        </p:nvSpPr>
        <p:spPr>
          <a:xfrm>
            <a:off x="4811515" y="5886772"/>
            <a:ext cx="1525786" cy="646331"/>
          </a:xfrm>
          <a:prstGeom prst="rect">
            <a:avLst/>
          </a:prstGeom>
          <a:ln w="12700">
            <a:miter lim="400000"/>
          </a:ln>
          <a:extLst>
            <a:ext uri="{C572A759-6A51-4108-AA02-DFA0A04FC94B}">
              <ma14:wrappingTextBox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wrap="square" lIns="0" tIns="0" rIns="0" bIns="0">
            <a:spAutoFit/>
          </a:bodyPr>
          <a:lstStyle>
            <a:lvl1pPr marL="57799" marR="57799" algn="l" defTabSz="1295400">
              <a:buClr>
                <a:srgbClr val="000000"/>
              </a:buClr>
              <a:buFont typeface="Arial"/>
              <a:defRPr sz="1000">
                <a:uFill>
                  <a:solidFill/>
                </a:uFill>
                <a:latin typeface="Helvetica"/>
                <a:ea typeface="Helvetica"/>
                <a:cs typeface="Helvetica"/>
                <a:sym typeface="Helvetica"/>
              </a:defRPr>
            </a:lvl1pPr>
          </a:lstStyle>
          <a:p>
            <a:pPr lvl="0">
              <a:defRPr sz="1800">
                <a:uFillTx/>
              </a:defRPr>
            </a:pPr>
            <a:r>
              <a:rPr sz="1400" dirty="0"/>
              <a:t>VEGA launch of Sentinel 2A on June 22nd, 2015</a:t>
            </a:r>
          </a:p>
        </p:txBody>
      </p:sp>
      <p:pic>
        <p:nvPicPr>
          <p:cNvPr id="11" name="ESA_Science_black.png"/>
          <p:cNvPicPr/>
          <p:nvPr/>
        </p:nvPicPr>
        <p:blipFill>
          <a:blip r:embed="rId4">
            <a:extLst/>
          </a:blip>
          <a:stretch>
            <a:fillRect/>
          </a:stretch>
        </p:blipFill>
        <p:spPr>
          <a:xfrm>
            <a:off x="4717033" y="279910"/>
            <a:ext cx="2154650" cy="537662"/>
          </a:xfrm>
          <a:prstGeom prst="rect">
            <a:avLst/>
          </a:prstGeom>
          <a:ln w="12700">
            <a:miter lim="400000"/>
          </a:ln>
        </p:spPr>
      </p:pic>
      <p:pic>
        <p:nvPicPr>
          <p:cNvPr id="12" name="Picture 11" descr="ltp1.jpeg"/>
          <p:cNvPicPr>
            <a:picLocks noChangeAspect="1"/>
          </p:cNvPicPr>
          <p:nvPr/>
        </p:nvPicPr>
        <p:blipFill>
          <a:blip r:embed="rId5"/>
          <a:stretch>
            <a:fillRect/>
          </a:stretch>
        </p:blipFill>
        <p:spPr>
          <a:xfrm>
            <a:off x="6139302" y="1105200"/>
            <a:ext cx="2932533" cy="1649550"/>
          </a:xfrm>
          <a:prstGeom prst="rect">
            <a:avLst/>
          </a:prstGeom>
        </p:spPr>
      </p:pic>
      <p:pic>
        <p:nvPicPr>
          <p:cNvPr id="14" name="Picture 13" descr="P1020573 with logo.jpg"/>
          <p:cNvPicPr>
            <a:picLocks noChangeAspect="1"/>
          </p:cNvPicPr>
          <p:nvPr/>
        </p:nvPicPr>
        <p:blipFill>
          <a:blip r:embed="rId6"/>
          <a:stretch>
            <a:fillRect/>
          </a:stretch>
        </p:blipFill>
        <p:spPr>
          <a:xfrm>
            <a:off x="0" y="0"/>
            <a:ext cx="9144000" cy="6858000"/>
          </a:xfrm>
          <a:prstGeom prst="rect">
            <a:avLst/>
          </a:prstGeom>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9670" y="1921859"/>
            <a:ext cx="5860098" cy="3357181"/>
          </a:xfrm>
        </p:spPr>
        <p:txBody>
          <a:bodyPr>
            <a:normAutofit fontScale="92500" lnSpcReduction="20000"/>
          </a:bodyPr>
          <a:lstStyle/>
          <a:p>
            <a:r>
              <a:rPr lang="en-US" dirty="0" smtClean="0"/>
              <a:t>Expand our knowledge of dark energy</a:t>
            </a:r>
          </a:p>
          <a:p>
            <a:r>
              <a:rPr lang="en-US" dirty="0" smtClean="0"/>
              <a:t>Precisely measure the cosmological parameters governing the evolution of the universe and test the inflation hypothesis of the Big Bang </a:t>
            </a:r>
          </a:p>
          <a:p>
            <a:r>
              <a:rPr lang="en-US" dirty="0" smtClean="0"/>
              <a:t>Test the validity of Einstein's General Theory of Relativity and investigate the nature of </a:t>
            </a:r>
            <a:r>
              <a:rPr lang="en-US" dirty="0" err="1" smtClean="0"/>
              <a:t>spacetime</a:t>
            </a:r>
            <a:r>
              <a:rPr lang="en-US" dirty="0" smtClean="0"/>
              <a:t> </a:t>
            </a:r>
          </a:p>
          <a:p>
            <a:r>
              <a:rPr lang="en-US" dirty="0" smtClean="0"/>
              <a:t>Understand the formation and growth of massive black holes and their role in the evolution of galaxies</a:t>
            </a:r>
          </a:p>
        </p:txBody>
      </p:sp>
      <p:pic>
        <p:nvPicPr>
          <p:cNvPr id="6" name="Picture 5"/>
          <p:cNvPicPr>
            <a:picLocks noChangeAspect="1"/>
          </p:cNvPicPr>
          <p:nvPr/>
        </p:nvPicPr>
        <p:blipFill>
          <a:blip r:embed="rId3" cstate="print"/>
          <a:stretch>
            <a:fillRect/>
          </a:stretch>
        </p:blipFill>
        <p:spPr>
          <a:xfrm>
            <a:off x="-13512" y="40530"/>
            <a:ext cx="2796910" cy="1398455"/>
          </a:xfrm>
          <a:prstGeom prst="rect">
            <a:avLst/>
          </a:prstGeom>
        </p:spPr>
      </p:pic>
      <p:pic>
        <p:nvPicPr>
          <p:cNvPr id="7" name="Picture 6"/>
          <p:cNvPicPr>
            <a:picLocks noChangeAspect="1"/>
          </p:cNvPicPr>
          <p:nvPr/>
        </p:nvPicPr>
        <p:blipFill>
          <a:blip r:embed="rId4" cstate="print"/>
          <a:stretch>
            <a:fillRect/>
          </a:stretch>
        </p:blipFill>
        <p:spPr>
          <a:xfrm>
            <a:off x="6553295" y="1725893"/>
            <a:ext cx="2358446" cy="2358446"/>
          </a:xfrm>
          <a:prstGeom prst="rect">
            <a:avLst/>
          </a:prstGeom>
        </p:spPr>
      </p:pic>
      <p:pic>
        <p:nvPicPr>
          <p:cNvPr id="10" name="Picture 9"/>
          <p:cNvPicPr>
            <a:picLocks noChangeAspect="1"/>
          </p:cNvPicPr>
          <p:nvPr/>
        </p:nvPicPr>
        <p:blipFill>
          <a:blip r:embed="rId5" cstate="print"/>
          <a:stretch>
            <a:fillRect/>
          </a:stretch>
        </p:blipFill>
        <p:spPr>
          <a:xfrm>
            <a:off x="20794" y="5300338"/>
            <a:ext cx="2256447" cy="1523102"/>
          </a:xfrm>
          <a:prstGeom prst="rect">
            <a:avLst/>
          </a:prstGeom>
        </p:spPr>
      </p:pic>
      <p:sp>
        <p:nvSpPr>
          <p:cNvPr id="3" name="Title 2"/>
          <p:cNvSpPr>
            <a:spLocks noGrp="1"/>
          </p:cNvSpPr>
          <p:nvPr>
            <p:ph type="title"/>
          </p:nvPr>
        </p:nvSpPr>
        <p:spPr>
          <a:xfrm>
            <a:off x="2820078" y="374126"/>
            <a:ext cx="4102326" cy="1143000"/>
          </a:xfrm>
        </p:spPr>
        <p:txBody>
          <a:bodyPr>
            <a:normAutofit/>
          </a:bodyPr>
          <a:lstStyle/>
          <a:p>
            <a:pPr algn="ctr"/>
            <a:r>
              <a:rPr lang="en-US" sz="2800" dirty="0" smtClean="0"/>
              <a:t>Physics of the Cosmos </a:t>
            </a:r>
            <a:br>
              <a:rPr lang="en-US" sz="2800" dirty="0" smtClean="0"/>
            </a:br>
            <a:r>
              <a:rPr lang="en-US" sz="2800" dirty="0" smtClean="0"/>
              <a:t>Science Objectives</a:t>
            </a:r>
            <a:endParaRPr lang="en-US" sz="2800" dirty="0"/>
          </a:p>
        </p:txBody>
      </p:sp>
      <p:pic>
        <p:nvPicPr>
          <p:cNvPr id="11" name="Picture 10"/>
          <p:cNvPicPr>
            <a:picLocks noChangeAspect="1"/>
          </p:cNvPicPr>
          <p:nvPr/>
        </p:nvPicPr>
        <p:blipFill>
          <a:blip r:embed="rId6" cstate="print"/>
          <a:stretch>
            <a:fillRect/>
          </a:stretch>
        </p:blipFill>
        <p:spPr>
          <a:xfrm>
            <a:off x="6520625" y="4153340"/>
            <a:ext cx="2382684" cy="2697931"/>
          </a:xfrm>
          <a:prstGeom prst="rect">
            <a:avLst/>
          </a:prstGeom>
        </p:spPr>
      </p:pic>
      <p:sp>
        <p:nvSpPr>
          <p:cNvPr id="12" name="TextBox 11"/>
          <p:cNvSpPr txBox="1"/>
          <p:nvPr/>
        </p:nvSpPr>
        <p:spPr>
          <a:xfrm>
            <a:off x="6537204" y="4177447"/>
            <a:ext cx="1324802" cy="400110"/>
          </a:xfrm>
          <a:prstGeom prst="rect">
            <a:avLst/>
          </a:prstGeom>
          <a:noFill/>
        </p:spPr>
        <p:txBody>
          <a:bodyPr wrap="none" rtlCol="0">
            <a:spAutoFit/>
          </a:bodyPr>
          <a:lstStyle/>
          <a:p>
            <a:r>
              <a:rPr lang="en-US" dirty="0" smtClean="0">
                <a:solidFill>
                  <a:schemeClr val="bg1"/>
                </a:solidFill>
              </a:rPr>
              <a:t>W44 SNR</a:t>
            </a:r>
            <a:endParaRPr lang="en-US" dirty="0">
              <a:solidFill>
                <a:schemeClr val="bg1"/>
              </a:solidFill>
            </a:endParaRPr>
          </a:p>
        </p:txBody>
      </p:sp>
      <p:sp>
        <p:nvSpPr>
          <p:cNvPr id="15" name="Content Placeholder 3"/>
          <p:cNvSpPr txBox="1">
            <a:spLocks/>
          </p:cNvSpPr>
          <p:nvPr/>
        </p:nvSpPr>
        <p:spPr>
          <a:xfrm>
            <a:off x="2300049" y="5288685"/>
            <a:ext cx="3939685" cy="1416301"/>
          </a:xfrm>
          <a:prstGeom prst="rect">
            <a:avLst/>
          </a:prstGeom>
        </p:spPr>
        <p:txBody>
          <a:bodyPr/>
          <a:lstStyle/>
          <a:p>
            <a:pPr marL="342900" marR="0" lvl="0" indent="-342900" algn="l" defTabSz="914400" rtl="0" eaLnBrk="0" fontAlgn="base" latinLnBrk="0" hangingPunct="0">
              <a:lnSpc>
                <a:spcPct val="80000"/>
              </a:lnSpc>
              <a:spcBef>
                <a:spcPct val="0"/>
              </a:spcBef>
              <a:spcAft>
                <a:spcPct val="50000"/>
              </a:spcAft>
              <a:buClr>
                <a:srgbClr val="0000FF"/>
              </a:buClr>
              <a:buSzPct val="80000"/>
              <a:buFont typeface="Arial"/>
              <a:buChar char="•"/>
              <a:tabLst/>
              <a:defRPr/>
            </a:pPr>
            <a:r>
              <a:rPr lang="en-US" sz="2200" b="1" kern="0" dirty="0" smtClean="0">
                <a:latin typeface="+mn-lt"/>
                <a:ea typeface="+mn-ea"/>
                <a:cs typeface="ＭＳ Ｐゴシック" pitchFamily="-108" charset="-128"/>
              </a:rPr>
              <a:t>Explore the behavior of matter and energy in its most extreme environments</a:t>
            </a:r>
            <a:endParaRPr kumimoji="0" lang="en-US" sz="2200" b="1" i="0" u="none" strike="noStrike" kern="0" cap="none" spc="0" normalizeH="0" baseline="0" noProof="0" dirty="0" smtClean="0">
              <a:ln>
                <a:noFill/>
              </a:ln>
              <a:solidFill>
                <a:schemeClr val="tx1"/>
              </a:solidFill>
              <a:effectLst/>
              <a:uLnTx/>
              <a:uFillTx/>
              <a:latin typeface="+mn-lt"/>
              <a:ea typeface="+mn-ea"/>
              <a:cs typeface="ＭＳ Ｐゴシック" pitchFamily="-108" charset="-128"/>
            </a:endParaRPr>
          </a:p>
        </p:txBody>
      </p:sp>
      <p:grpSp>
        <p:nvGrpSpPr>
          <p:cNvPr id="16" name="Group 15"/>
          <p:cNvGrpSpPr/>
          <p:nvPr/>
        </p:nvGrpSpPr>
        <p:grpSpPr>
          <a:xfrm>
            <a:off x="6909748" y="32542"/>
            <a:ext cx="2219012" cy="1506970"/>
            <a:chOff x="5827708" y="1712347"/>
            <a:chExt cx="2219012" cy="1506970"/>
          </a:xfrm>
          <a:solidFill>
            <a:schemeClr val="bg1"/>
          </a:solidFill>
        </p:grpSpPr>
        <p:sp>
          <p:nvSpPr>
            <p:cNvPr id="17" name="Oval 16"/>
            <p:cNvSpPr/>
            <p:nvPr/>
          </p:nvSpPr>
          <p:spPr>
            <a:xfrm>
              <a:off x="6019800" y="1794095"/>
              <a:ext cx="2026920" cy="12539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8" name="Picture 1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5827708" y="1712347"/>
              <a:ext cx="2194560" cy="1506970"/>
            </a:xfrm>
            <a:prstGeom prst="rect">
              <a:avLst/>
            </a:prstGeom>
            <a:grpFill/>
          </p:spPr>
        </p:pic>
      </p:grpSp>
      <p:sp>
        <p:nvSpPr>
          <p:cNvPr id="21" name="Slide Number Placeholder 20"/>
          <p:cNvSpPr>
            <a:spLocks noGrp="1"/>
          </p:cNvSpPr>
          <p:nvPr>
            <p:ph type="sldNum" sz="quarter" idx="11"/>
          </p:nvPr>
        </p:nvSpPr>
        <p:spPr>
          <a:xfrm>
            <a:off x="6553200" y="6356350"/>
            <a:ext cx="2133600" cy="365125"/>
          </a:xfrm>
        </p:spPr>
        <p:txBody>
          <a:bodyPr/>
          <a:lstStyle/>
          <a:p>
            <a:fld id="{CF44B1A8-DBC3-448F-AF01-0EEFC4BCEA5B}" type="slidenum">
              <a:rPr lang="en-US" smtClean="0"/>
              <a:pPr/>
              <a:t>1</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xfrm>
            <a:off x="560345" y="109345"/>
            <a:ext cx="8287972" cy="617686"/>
          </a:xfrm>
        </p:spPr>
        <p:txBody>
          <a:bodyPr>
            <a:normAutofit fontScale="90000"/>
          </a:bodyPr>
          <a:lstStyle/>
          <a:p>
            <a:pPr>
              <a:spcBef>
                <a:spcPts val="0"/>
              </a:spcBef>
            </a:pPr>
            <a:r>
              <a:rPr lang="en-US" dirty="0" smtClean="0">
                <a:solidFill>
                  <a:prstClr val="black"/>
                </a:solidFill>
                <a:latin typeface="Arial"/>
                <a:ea typeface="ＭＳ Ｐゴシック" pitchFamily="34" charset="-128"/>
                <a:cs typeface="Arial"/>
              </a:rPr>
              <a:t>Euclid</a:t>
            </a:r>
            <a:br>
              <a:rPr lang="en-US" dirty="0" smtClean="0">
                <a:solidFill>
                  <a:prstClr val="black"/>
                </a:solidFill>
                <a:latin typeface="Arial"/>
                <a:ea typeface="ＭＳ Ｐゴシック" pitchFamily="34" charset="-128"/>
                <a:cs typeface="Arial"/>
              </a:rPr>
            </a:br>
            <a:r>
              <a:rPr lang="en-US" sz="2000" dirty="0" smtClean="0">
                <a:solidFill>
                  <a:prstClr val="black"/>
                </a:solidFill>
                <a:latin typeface="Arial"/>
                <a:ea typeface="ＭＳ Ｐゴシック" pitchFamily="34" charset="-128"/>
                <a:cs typeface="Arial"/>
              </a:rPr>
              <a:t>A visible and near-infrared telescope to explore cosmic evolution</a:t>
            </a:r>
            <a:endParaRPr lang="en-US" sz="2000" dirty="0">
              <a:solidFill>
                <a:prstClr val="black"/>
              </a:solidFill>
              <a:latin typeface="Arial"/>
              <a:ea typeface="ＭＳ Ｐゴシック" pitchFamily="34" charset="-128"/>
              <a:cs typeface="Arial"/>
            </a:endParaRPr>
          </a:p>
        </p:txBody>
      </p:sp>
      <p:sp>
        <p:nvSpPr>
          <p:cNvPr id="2016259" name="Rectangle 3"/>
          <p:cNvSpPr>
            <a:spLocks noGrp="1" noChangeArrowheads="1"/>
          </p:cNvSpPr>
          <p:nvPr>
            <p:ph idx="1"/>
          </p:nvPr>
        </p:nvSpPr>
        <p:spPr bwMode="auto">
          <a:xfrm>
            <a:off x="4515168" y="1196033"/>
            <a:ext cx="4463732" cy="5476269"/>
          </a:xfrm>
          <a:noFill/>
          <a:ln>
            <a:miter lim="800000"/>
            <a:headEnd/>
            <a:tailEnd/>
          </a:ln>
        </p:spPr>
        <p:txBody>
          <a:bodyPr vert="horz" wrap="square" lIns="91440" tIns="45720" rIns="91440" bIns="45720" numCol="1" anchor="t" anchorCtr="0" compatLnSpc="1">
            <a:prstTxWarp prst="textNoShape">
              <a:avLst/>
            </a:prstTxWarp>
            <a:noAutofit/>
          </a:bodyPr>
          <a:lstStyle/>
          <a:p>
            <a:pPr marL="0" indent="0">
              <a:buNone/>
            </a:pPr>
            <a:r>
              <a:rPr lang="en-US" sz="1600" b="1" dirty="0" smtClean="0">
                <a:solidFill>
                  <a:schemeClr val="tx1"/>
                </a:solidFill>
                <a:latin typeface="Arial" panose="020B0604020202020204" pitchFamily="34" charset="0"/>
                <a:cs typeface="Arial" panose="020B0604020202020204" pitchFamily="34" charset="0"/>
              </a:rPr>
              <a:t>CURRENT STATUS:</a:t>
            </a:r>
            <a:endParaRPr lang="en-US" sz="1600" b="1" dirty="0">
              <a:solidFill>
                <a:schemeClr val="tx1"/>
              </a:solidFill>
              <a:latin typeface="Arial" panose="020B0604020202020204" pitchFamily="34" charset="0"/>
              <a:cs typeface="Arial" panose="020B0604020202020204" pitchFamily="34" charset="0"/>
            </a:endParaRPr>
          </a:p>
          <a:p>
            <a:pPr>
              <a:lnSpc>
                <a:spcPct val="90000"/>
              </a:lnSpc>
              <a:spcBef>
                <a:spcPts val="300"/>
              </a:spcBef>
            </a:pPr>
            <a:r>
              <a:rPr lang="en-US" sz="1600" dirty="0" smtClean="0">
                <a:solidFill>
                  <a:schemeClr val="tx1"/>
                </a:solidFill>
                <a:latin typeface="Arial" panose="020B0604020202020204" pitchFamily="34" charset="0"/>
                <a:cs typeface="Arial" panose="020B0604020202020204" pitchFamily="34" charset="0"/>
              </a:rPr>
              <a:t>Currently in</a:t>
            </a:r>
            <a:r>
              <a:rPr lang="en-US" sz="1600" dirty="0" smtClean="0">
                <a:solidFill>
                  <a:schemeClr val="tx1"/>
                </a:solidFill>
              </a:rPr>
              <a:t> </a:t>
            </a:r>
            <a:r>
              <a:rPr lang="en-US" sz="1600" dirty="0">
                <a:solidFill>
                  <a:schemeClr val="tx1"/>
                </a:solidFill>
              </a:rPr>
              <a:t>implementation </a:t>
            </a:r>
            <a:r>
              <a:rPr lang="en-US" sz="1600" dirty="0" smtClean="0">
                <a:solidFill>
                  <a:schemeClr val="tx1"/>
                </a:solidFill>
              </a:rPr>
              <a:t>phase.</a:t>
            </a:r>
            <a:endParaRPr lang="en-US" sz="1600" dirty="0">
              <a:solidFill>
                <a:schemeClr val="tx1"/>
              </a:solidFill>
              <a:latin typeface="Arial" panose="020B0604020202020204" pitchFamily="34" charset="0"/>
              <a:cs typeface="Arial" panose="020B0604020202020204" pitchFamily="34" charset="0"/>
            </a:endParaRPr>
          </a:p>
          <a:p>
            <a:pPr>
              <a:lnSpc>
                <a:spcPct val="90000"/>
              </a:lnSpc>
              <a:spcBef>
                <a:spcPts val="300"/>
              </a:spcBef>
            </a:pPr>
            <a:r>
              <a:rPr lang="en-US" sz="1600" dirty="0" smtClean="0">
                <a:ea typeface="MS PGothic" charset="0"/>
                <a:cs typeface="Arial" panose="020B0604020202020204" pitchFamily="34" charset="0"/>
              </a:rPr>
              <a:t>~</a:t>
            </a:r>
            <a:r>
              <a:rPr lang="en-US" sz="1600" dirty="0">
                <a:ea typeface="MS PGothic" charset="0"/>
                <a:cs typeface="Arial" panose="020B0604020202020204" pitchFamily="34" charset="0"/>
              </a:rPr>
              <a:t>50 U.S. s</a:t>
            </a:r>
            <a:r>
              <a:rPr lang="en-US" sz="1600" dirty="0" smtClean="0">
                <a:ea typeface="MS PGothic" charset="0"/>
                <a:cs typeface="Arial" panose="020B0604020202020204" pitchFamily="34" charset="0"/>
              </a:rPr>
              <a:t>cientists are members of the Euclid Science Team that will analyze the data, and make maps of the sky. </a:t>
            </a:r>
            <a:endParaRPr lang="en-US" sz="1600" dirty="0">
              <a:ea typeface="MS PGothic" charset="0"/>
              <a:cs typeface="Arial" panose="020B0604020202020204" pitchFamily="34" charset="0"/>
            </a:endParaRPr>
          </a:p>
          <a:p>
            <a:pPr>
              <a:lnSpc>
                <a:spcPct val="90000"/>
              </a:lnSpc>
              <a:spcBef>
                <a:spcPts val="300"/>
              </a:spcBef>
            </a:pPr>
            <a:r>
              <a:rPr lang="en-US" sz="1600" dirty="0" smtClean="0">
                <a:latin typeface="Arial" panose="020B0604020202020204" pitchFamily="34" charset="0"/>
                <a:cs typeface="Arial" panose="020B0604020202020204" pitchFamily="34" charset="0"/>
              </a:rPr>
              <a:t>NASA is providing the sensor assembly for the NISP instrument.</a:t>
            </a:r>
          </a:p>
          <a:p>
            <a:pPr lvl="1">
              <a:spcBef>
                <a:spcPts val="300"/>
              </a:spcBef>
            </a:pPr>
            <a:r>
              <a:rPr lang="en-US" sz="1400" dirty="0" smtClean="0">
                <a:latin typeface="Arial" panose="020B0604020202020204" pitchFamily="34" charset="0"/>
                <a:cs typeface="Arial" panose="020B0604020202020204" pitchFamily="34" charset="0"/>
              </a:rPr>
              <a:t>First experimental manufacturing run for the Euclid near-infrared detectors was completed in FY 2014 (ESA) and are currently being evaluated and characterized.</a:t>
            </a:r>
          </a:p>
          <a:p>
            <a:pPr lvl="1">
              <a:spcBef>
                <a:spcPts val="300"/>
              </a:spcBef>
            </a:pPr>
            <a:r>
              <a:rPr lang="en-US" sz="1400" dirty="0" smtClean="0">
                <a:latin typeface="Arial" panose="020B0604020202020204" pitchFamily="34" charset="0"/>
                <a:cs typeface="Arial" panose="020B0604020202020204" pitchFamily="34" charset="0"/>
              </a:rPr>
              <a:t>NASA </a:t>
            </a:r>
            <a:r>
              <a:rPr lang="en-US" sz="1400" dirty="0">
                <a:latin typeface="Arial" panose="020B0604020202020204" pitchFamily="34" charset="0"/>
                <a:cs typeface="Arial" panose="020B0604020202020204" pitchFamily="34" charset="0"/>
              </a:rPr>
              <a:t>has initiated</a:t>
            </a:r>
            <a:r>
              <a:rPr lang="en-US" sz="1400" dirty="0" smtClean="0">
                <a:latin typeface="Arial" panose="020B0604020202020204" pitchFamily="34" charset="0"/>
                <a:cs typeface="Arial" panose="020B0604020202020204" pitchFamily="34" charset="0"/>
              </a:rPr>
              <a:t> purchase of the </a:t>
            </a:r>
            <a:r>
              <a:rPr lang="en-US" sz="1400" dirty="0">
                <a:latin typeface="Arial" panose="020B0604020202020204" pitchFamily="34" charset="0"/>
                <a:cs typeface="Arial" panose="020B0604020202020204" pitchFamily="34" charset="0"/>
              </a:rPr>
              <a:t>flight infrared detectors. First lot is</a:t>
            </a:r>
            <a:r>
              <a:rPr lang="en-US" sz="1400" dirty="0" smtClean="0">
                <a:latin typeface="Arial" panose="020B0604020202020204" pitchFamily="34" charset="0"/>
                <a:cs typeface="Arial" panose="020B0604020202020204" pitchFamily="34" charset="0"/>
              </a:rPr>
              <a:t> complete, second lot underway. </a:t>
            </a:r>
            <a:r>
              <a:rPr lang="en-US" sz="1400" dirty="0" smtClean="0">
                <a:latin typeface="Arial" panose="020B0604020202020204" pitchFamily="34" charset="0"/>
                <a:ea typeface="MS PGothic" charset="0"/>
                <a:cs typeface="Arial" panose="020B0604020202020204" pitchFamily="34" charset="0"/>
              </a:rPr>
              <a:t>NASA will test and characterize the near-IR flight detectors. </a:t>
            </a:r>
          </a:p>
          <a:p>
            <a:pPr lvl="1">
              <a:spcBef>
                <a:spcPts val="300"/>
              </a:spcBef>
            </a:pPr>
            <a:r>
              <a:rPr lang="en-US" sz="1400" dirty="0" smtClean="0">
                <a:latin typeface="Arial" panose="020B0604020202020204" pitchFamily="34" charset="0"/>
                <a:ea typeface="MS PGothic" charset="0"/>
                <a:cs typeface="Arial" panose="020B0604020202020204" pitchFamily="34" charset="0"/>
              </a:rPr>
              <a:t>Final </a:t>
            </a:r>
            <a:r>
              <a:rPr lang="en-US" sz="1400" dirty="0">
                <a:latin typeface="Arial" panose="020B0604020202020204" pitchFamily="34" charset="0"/>
                <a:ea typeface="MS PGothic" charset="0"/>
                <a:cs typeface="Arial" panose="020B0604020202020204" pitchFamily="34" charset="0"/>
              </a:rPr>
              <a:t>proposal for detector contract received </a:t>
            </a:r>
            <a:r>
              <a:rPr lang="en-US" sz="1400" dirty="0" smtClean="0">
                <a:latin typeface="Arial" panose="020B0604020202020204" pitchFamily="34" charset="0"/>
                <a:ea typeface="MS PGothic" charset="0"/>
                <a:cs typeface="Arial" panose="020B0604020202020204" pitchFamily="34" charset="0"/>
              </a:rPr>
              <a:t>from Teledyne in </a:t>
            </a:r>
            <a:r>
              <a:rPr lang="en-US" sz="1400" dirty="0">
                <a:latin typeface="Arial" panose="020B0604020202020204" pitchFamily="34" charset="0"/>
                <a:ea typeface="MS PGothic" charset="0"/>
                <a:cs typeface="Arial" panose="020B0604020202020204" pitchFamily="34" charset="0"/>
              </a:rPr>
              <a:t>February 2015. </a:t>
            </a:r>
            <a:endParaRPr lang="en-US" sz="1400" dirty="0" smtClean="0">
              <a:latin typeface="Arial" panose="020B0604020202020204" pitchFamily="34" charset="0"/>
              <a:ea typeface="MS PGothic" charset="0"/>
              <a:cs typeface="Arial" panose="020B0604020202020204" pitchFamily="34" charset="0"/>
            </a:endParaRPr>
          </a:p>
          <a:p>
            <a:pPr>
              <a:lnSpc>
                <a:spcPct val="90000"/>
              </a:lnSpc>
              <a:spcBef>
                <a:spcPts val="300"/>
              </a:spcBef>
            </a:pPr>
            <a:r>
              <a:rPr lang="en-US" sz="1600" dirty="0">
                <a:latin typeface="Arial" panose="020B0604020202020204" pitchFamily="34" charset="0"/>
                <a:ea typeface="MS PGothic" charset="0"/>
                <a:cs typeface="Arial" panose="020B0604020202020204" pitchFamily="34" charset="0"/>
              </a:rPr>
              <a:t>NASA is funding the ENSCI (Euclid NASA Science Center at IPAC</a:t>
            </a:r>
            <a:r>
              <a:rPr lang="en-US" sz="1600" dirty="0" smtClean="0">
                <a:latin typeface="Arial" panose="020B0604020202020204" pitchFamily="34" charset="0"/>
                <a:ea typeface="MS PGothic" charset="0"/>
                <a:cs typeface="Arial" panose="020B0604020202020204" pitchFamily="34" charset="0"/>
              </a:rPr>
              <a:t>):</a:t>
            </a:r>
          </a:p>
          <a:p>
            <a:pPr lvl="1">
              <a:spcBef>
                <a:spcPts val="300"/>
              </a:spcBef>
            </a:pPr>
            <a:r>
              <a:rPr lang="en-US" sz="1400" dirty="0" smtClean="0">
                <a:latin typeface="Arial" panose="020B0604020202020204" pitchFamily="34" charset="0"/>
                <a:ea typeface="MS PGothic" charset="0"/>
                <a:cs typeface="Arial" panose="020B0604020202020204" pitchFamily="34" charset="0"/>
              </a:rPr>
              <a:t>Support </a:t>
            </a:r>
            <a:r>
              <a:rPr lang="en-US" sz="1400" dirty="0">
                <a:latin typeface="Arial" panose="020B0604020202020204" pitchFamily="34" charset="0"/>
                <a:ea typeface="MS PGothic" charset="0"/>
                <a:cs typeface="Arial" panose="020B0604020202020204" pitchFamily="34" charset="0"/>
              </a:rPr>
              <a:t>all segments of US community on Euclid to enhance science utilization</a:t>
            </a:r>
          </a:p>
          <a:p>
            <a:pPr lvl="1">
              <a:spcBef>
                <a:spcPts val="300"/>
              </a:spcBef>
            </a:pPr>
            <a:r>
              <a:rPr lang="en-US" sz="1400" dirty="0" smtClean="0">
                <a:latin typeface="Arial" panose="020B0604020202020204" pitchFamily="34" charset="0"/>
                <a:ea typeface="MS PGothic" charset="0"/>
                <a:cs typeface="Arial" panose="020B0604020202020204" pitchFamily="34" charset="0"/>
              </a:rPr>
              <a:t>Integrate </a:t>
            </a:r>
            <a:r>
              <a:rPr lang="en-US" sz="1400" dirty="0">
                <a:latin typeface="Arial" panose="020B0604020202020204" pitchFamily="34" charset="0"/>
                <a:ea typeface="MS PGothic" charset="0"/>
                <a:cs typeface="Arial" panose="020B0604020202020204" pitchFamily="34" charset="0"/>
              </a:rPr>
              <a:t>into Euclid Science Ground System provided by the Euclid consortium  to  gain/contribute expertise in pipelines</a:t>
            </a:r>
            <a:endParaRPr lang="en-US" sz="1400" dirty="0">
              <a:latin typeface="Arial" panose="020B0604020202020204" pitchFamily="34" charset="0"/>
              <a:cs typeface="Arial" panose="020B0604020202020204" pitchFamily="34" charset="0"/>
            </a:endParaRPr>
          </a:p>
        </p:txBody>
      </p:sp>
      <p:sp>
        <p:nvSpPr>
          <p:cNvPr id="8" name="Rectangle 6"/>
          <p:cNvSpPr>
            <a:spLocks noChangeArrowheads="1"/>
          </p:cNvSpPr>
          <p:nvPr/>
        </p:nvSpPr>
        <p:spPr bwMode="auto">
          <a:xfrm>
            <a:off x="233569" y="3541536"/>
            <a:ext cx="4328632" cy="2307070"/>
          </a:xfrm>
          <a:prstGeom prst="rect">
            <a:avLst/>
          </a:prstGeom>
          <a:noFill/>
          <a:ln w="12700">
            <a:solidFill>
              <a:srgbClr val="850014"/>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97625" tIns="48812" rIns="97625" bIns="48812"/>
          <a:lstStyle/>
          <a:p>
            <a:pPr marL="177800" indent="-177800" defTabSz="912352" eaLnBrk="0" hangingPunct="0">
              <a:spcBef>
                <a:spcPct val="20000"/>
              </a:spcBef>
              <a:buSzPct val="100000"/>
              <a:buFont typeface="Arial"/>
              <a:buChar char="•"/>
              <a:defRPr/>
            </a:pPr>
            <a:r>
              <a:rPr lang="en-US" sz="1400" b="1" dirty="0">
                <a:solidFill>
                  <a:srgbClr val="000000"/>
                </a:solidFill>
                <a:ea typeface="MS PGothic" charset="0"/>
                <a:cs typeface="Arial" panose="020B0604020202020204" pitchFamily="34" charset="0"/>
              </a:rPr>
              <a:t>ESA Cosmic Vision 2015-2025 Mission</a:t>
            </a:r>
            <a:r>
              <a:rPr lang="en-US" sz="1400">
                <a:solidFill>
                  <a:srgbClr val="000000"/>
                </a:solidFill>
                <a:ea typeface="MS PGothic" charset="0"/>
                <a:cs typeface="Arial" panose="020B0604020202020204" pitchFamily="34" charset="0"/>
              </a:rPr>
              <a:t>, </a:t>
            </a:r>
            <a:r>
              <a:rPr lang="en-US" sz="1400" smtClean="0">
                <a:solidFill>
                  <a:srgbClr val="000000"/>
                </a:solidFill>
                <a:ea typeface="MS PGothic" charset="0"/>
                <a:cs typeface="Arial" panose="020B0604020202020204" pitchFamily="34" charset="0"/>
              </a:rPr>
              <a:t>          </a:t>
            </a:r>
            <a:r>
              <a:rPr lang="en-US" sz="1400" dirty="0" smtClean="0">
                <a:solidFill>
                  <a:srgbClr val="000000"/>
                </a:solidFill>
                <a:ea typeface="MS PGothic" charset="0"/>
                <a:cs typeface="Arial" panose="020B0604020202020204" pitchFamily="34" charset="0"/>
              </a:rPr>
              <a:t>M</a:t>
            </a:r>
            <a:r>
              <a:rPr lang="en-US" sz="1400" dirty="0">
                <a:solidFill>
                  <a:srgbClr val="000000"/>
                </a:solidFill>
                <a:ea typeface="MS PGothic" charset="0"/>
                <a:cs typeface="Arial" panose="020B0604020202020204" pitchFamily="34" charset="0"/>
              </a:rPr>
              <a:t>-</a:t>
            </a:r>
            <a:r>
              <a:rPr lang="en-US" sz="1400" dirty="0" smtClean="0">
                <a:solidFill>
                  <a:srgbClr val="000000"/>
                </a:solidFill>
                <a:ea typeface="MS PGothic" charset="0"/>
                <a:cs typeface="Arial" panose="020B0604020202020204" pitchFamily="34" charset="0"/>
              </a:rPr>
              <a:t>Class with NASA participation. </a:t>
            </a:r>
            <a:endParaRPr lang="en-US" sz="1400" dirty="0">
              <a:solidFill>
                <a:srgbClr val="000000"/>
              </a:solidFill>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dirty="0" smtClean="0">
                <a:solidFill>
                  <a:srgbClr val="000000"/>
                </a:solidFill>
                <a:ea typeface="MS PGothic" charset="0"/>
                <a:cs typeface="Arial" panose="020B0604020202020204" pitchFamily="34" charset="0"/>
              </a:rPr>
              <a:t>1.2-m mirror, visible &amp; near-IR images, spectra</a:t>
            </a:r>
            <a:endParaRPr lang="en-US" sz="1400" dirty="0">
              <a:solidFill>
                <a:srgbClr val="000000"/>
              </a:solidFill>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b="1" dirty="0" smtClean="0">
                <a:solidFill>
                  <a:srgbClr val="000000"/>
                </a:solidFill>
                <a:ea typeface="MS PGothic" charset="0"/>
                <a:cs typeface="Arial" panose="020B0604020202020204" pitchFamily="34" charset="0"/>
              </a:rPr>
              <a:t>Launch </a:t>
            </a:r>
            <a:r>
              <a:rPr lang="en-US" sz="1400" b="1" dirty="0">
                <a:solidFill>
                  <a:srgbClr val="000000"/>
                </a:solidFill>
                <a:ea typeface="MS PGothic" charset="0"/>
                <a:cs typeface="Arial" panose="020B0604020202020204" pitchFamily="34" charset="0"/>
              </a:rPr>
              <a:t>Date</a:t>
            </a:r>
            <a:r>
              <a:rPr lang="en-US" sz="1400" dirty="0">
                <a:solidFill>
                  <a:srgbClr val="000000"/>
                </a:solidFill>
                <a:ea typeface="MS PGothic" charset="0"/>
                <a:cs typeface="Arial" panose="020B0604020202020204" pitchFamily="34" charset="0"/>
              </a:rPr>
              <a:t>: Mar </a:t>
            </a:r>
            <a:r>
              <a:rPr lang="en-US" sz="1400" dirty="0" smtClean="0">
                <a:solidFill>
                  <a:srgbClr val="000000"/>
                </a:solidFill>
                <a:ea typeface="MS PGothic" charset="0"/>
                <a:cs typeface="Arial" panose="020B0604020202020204" pitchFamily="34" charset="0"/>
              </a:rPr>
              <a:t>2020</a:t>
            </a:r>
            <a:endParaRPr lang="en-US" sz="1400" dirty="0">
              <a:solidFill>
                <a:srgbClr val="000000"/>
              </a:solidFill>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r>
              <a:rPr lang="en-US" sz="1400" b="1" dirty="0" smtClean="0">
                <a:solidFill>
                  <a:srgbClr val="000000"/>
                </a:solidFill>
                <a:ea typeface="MS PGothic" charset="0"/>
                <a:cs typeface="Arial" panose="020B0604020202020204" pitchFamily="34" charset="0"/>
              </a:rPr>
              <a:t>Science Objectives</a:t>
            </a:r>
            <a:r>
              <a:rPr lang="en-US" sz="1400" dirty="0" smtClean="0">
                <a:solidFill>
                  <a:srgbClr val="000000"/>
                </a:solidFill>
                <a:ea typeface="MS PGothic" charset="0"/>
                <a:cs typeface="Arial" panose="020B0604020202020204" pitchFamily="34" charset="0"/>
              </a:rPr>
              <a:t>:</a:t>
            </a:r>
          </a:p>
          <a:p>
            <a:pPr marL="282575" indent="-168275" defTabSz="912352" eaLnBrk="0" hangingPunct="0">
              <a:lnSpc>
                <a:spcPct val="90000"/>
              </a:lnSpc>
              <a:buSzPct val="100000"/>
              <a:buFont typeface="Lucida Grande"/>
              <a:buChar char="-"/>
              <a:defRPr/>
            </a:pPr>
            <a:r>
              <a:rPr lang="en-US" sz="1200" dirty="0" smtClean="0">
                <a:solidFill>
                  <a:srgbClr val="000000"/>
                </a:solidFill>
                <a:cs typeface="Arial" panose="020B0604020202020204" pitchFamily="34" charset="0"/>
              </a:rPr>
              <a:t>Euclid will look back 10 </a:t>
            </a:r>
            <a:r>
              <a:rPr lang="en-US" sz="1200" dirty="0">
                <a:solidFill>
                  <a:srgbClr val="000000"/>
                </a:solidFill>
                <a:cs typeface="Arial" panose="020B0604020202020204" pitchFamily="34" charset="0"/>
              </a:rPr>
              <a:t>billion years </a:t>
            </a:r>
            <a:r>
              <a:rPr lang="en-US" sz="1200" dirty="0" smtClean="0">
                <a:solidFill>
                  <a:srgbClr val="000000"/>
                </a:solidFill>
                <a:cs typeface="Arial" panose="020B0604020202020204" pitchFamily="34" charset="0"/>
              </a:rPr>
              <a:t>into cosmic history. </a:t>
            </a:r>
            <a:endParaRPr lang="en-US" sz="1200" dirty="0">
              <a:solidFill>
                <a:srgbClr val="000000"/>
              </a:solidFill>
              <a:cs typeface="Arial" panose="020B0604020202020204" pitchFamily="34" charset="0"/>
            </a:endParaRPr>
          </a:p>
          <a:p>
            <a:pPr marL="282575" indent="-168275" defTabSz="912352" eaLnBrk="0" hangingPunct="0">
              <a:lnSpc>
                <a:spcPct val="90000"/>
              </a:lnSpc>
              <a:buSzPct val="100000"/>
              <a:buFont typeface="Lucida Grande"/>
              <a:buChar char="-"/>
              <a:defRPr/>
            </a:pPr>
            <a:r>
              <a:rPr lang="en-US" sz="1200" dirty="0" smtClean="0">
                <a:solidFill>
                  <a:srgbClr val="000000"/>
                </a:solidFill>
                <a:cs typeface="Arial" panose="020B0604020202020204" pitchFamily="34" charset="0"/>
              </a:rPr>
              <a:t>Probe </a:t>
            </a:r>
            <a:r>
              <a:rPr lang="en-US" sz="1200" dirty="0">
                <a:solidFill>
                  <a:srgbClr val="000000"/>
                </a:solidFill>
                <a:cs typeface="Arial" panose="020B0604020202020204" pitchFamily="34" charset="0"/>
              </a:rPr>
              <a:t>the history of </a:t>
            </a:r>
            <a:r>
              <a:rPr lang="en-US" sz="1200" dirty="0" smtClean="0">
                <a:solidFill>
                  <a:srgbClr val="000000"/>
                </a:solidFill>
                <a:cs typeface="Arial" panose="020B0604020202020204" pitchFamily="34" charset="0"/>
              </a:rPr>
              <a:t>cosmic expansion </a:t>
            </a:r>
            <a:endParaRPr lang="en-US" sz="1200" baseline="30000" dirty="0" smtClean="0">
              <a:solidFill>
                <a:srgbClr val="000000"/>
              </a:solidFill>
              <a:cs typeface="Arial" panose="020B0604020202020204" pitchFamily="34" charset="0"/>
            </a:endParaRPr>
          </a:p>
          <a:p>
            <a:pPr marL="282575" indent="-168275" defTabSz="912352" eaLnBrk="0" hangingPunct="0">
              <a:lnSpc>
                <a:spcPct val="90000"/>
              </a:lnSpc>
              <a:buSzPct val="100000"/>
              <a:buFont typeface="Lucida Grande"/>
              <a:buChar char="-"/>
              <a:defRPr/>
            </a:pPr>
            <a:r>
              <a:rPr lang="en-US" sz="1200" dirty="0" smtClean="0">
                <a:solidFill>
                  <a:srgbClr val="000000"/>
                </a:solidFill>
                <a:cs typeface="Arial" panose="020B0604020202020204" pitchFamily="34" charset="0"/>
              </a:rPr>
              <a:t>Probe dark matter along the line of sight to galaxies via gravitational </a:t>
            </a:r>
            <a:r>
              <a:rPr lang="en-US" sz="1200" dirty="0" err="1" smtClean="0">
                <a:solidFill>
                  <a:srgbClr val="000000"/>
                </a:solidFill>
                <a:cs typeface="Arial" panose="020B0604020202020204" pitchFamily="34" charset="0"/>
              </a:rPr>
              <a:t>lensing</a:t>
            </a:r>
            <a:r>
              <a:rPr lang="en-US" sz="1200" dirty="0" smtClean="0">
                <a:solidFill>
                  <a:srgbClr val="000000"/>
                </a:solidFill>
                <a:cs typeface="Arial" panose="020B0604020202020204" pitchFamily="34" charset="0"/>
              </a:rPr>
              <a:t>, probing large scale structure.</a:t>
            </a:r>
          </a:p>
          <a:p>
            <a:pPr marL="282575" indent="-168275" defTabSz="912352" eaLnBrk="0" hangingPunct="0">
              <a:lnSpc>
                <a:spcPct val="90000"/>
              </a:lnSpc>
              <a:buSzPct val="100000"/>
              <a:buFont typeface="Lucida Grande"/>
              <a:buChar char="-"/>
              <a:defRPr/>
            </a:pPr>
            <a:r>
              <a:rPr lang="en-US" sz="1200" dirty="0" smtClean="0">
                <a:solidFill>
                  <a:srgbClr val="000000"/>
                </a:solidFill>
                <a:cs typeface="Arial" panose="020B0604020202020204" pitchFamily="34" charset="0"/>
              </a:rPr>
              <a:t>Measure galaxy clustering  </a:t>
            </a:r>
            <a:endParaRPr lang="en-US" sz="1400" dirty="0" smtClean="0">
              <a:solidFill>
                <a:srgbClr val="000000"/>
              </a:solidFill>
              <a:ea typeface="MS PGothic" charset="0"/>
              <a:cs typeface="Arial" panose="020B0604020202020204" pitchFamily="34" charset="0"/>
            </a:endParaRPr>
          </a:p>
          <a:p>
            <a:pPr marL="177800" indent="-177800" defTabSz="912352" eaLnBrk="0" hangingPunct="0">
              <a:spcBef>
                <a:spcPct val="20000"/>
              </a:spcBef>
              <a:buSzPct val="100000"/>
              <a:buFont typeface="Arial"/>
              <a:buChar char="•"/>
              <a:defRPr/>
            </a:pPr>
            <a:endParaRPr lang="en-US" sz="1400" dirty="0">
              <a:solidFill>
                <a:srgbClr val="000000"/>
              </a:solidFill>
              <a:ea typeface="MS PGothic" charset="0"/>
              <a:cs typeface="Arial" panose="020B0604020202020204" pitchFamily="34" charset="0"/>
            </a:endParaRPr>
          </a:p>
        </p:txBody>
      </p:sp>
      <p:pic>
        <p:nvPicPr>
          <p:cNvPr id="7" name="Picture 6" descr="euclid_RGB.jpg"/>
          <p:cNvPicPr>
            <a:picLocks noChangeAspect="1"/>
          </p:cNvPicPr>
          <p:nvPr/>
        </p:nvPicPr>
        <p:blipFill>
          <a:blip r:embed="rId3" cstate="print"/>
          <a:srcRect l="18816" t="-1901" r="15657" b="9496"/>
          <a:stretch>
            <a:fillRect/>
          </a:stretch>
        </p:blipFill>
        <p:spPr>
          <a:xfrm>
            <a:off x="517364" y="1207353"/>
            <a:ext cx="3543152" cy="2054068"/>
          </a:xfrm>
          <a:prstGeom prst="rect">
            <a:avLst/>
          </a:prstGeom>
        </p:spPr>
      </p:pic>
      <p:sp>
        <p:nvSpPr>
          <p:cNvPr id="6" name="Rounded Rectangle 5"/>
          <p:cNvSpPr/>
          <p:nvPr/>
        </p:nvSpPr>
        <p:spPr>
          <a:xfrm>
            <a:off x="4508500" y="2397125"/>
            <a:ext cx="4635500" cy="587375"/>
          </a:xfrm>
          <a:prstGeom prst="roundRect">
            <a:avLst/>
          </a:prstGeom>
          <a:noFill/>
          <a:ln w="762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2972115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 arrays for Dark Energy:</a:t>
            </a:r>
            <a:br>
              <a:rPr lang="en-US" dirty="0" smtClean="0"/>
            </a:br>
            <a:r>
              <a:rPr lang="en-US" dirty="0" smtClean="0"/>
              <a:t>H2RGs, H4RGs</a:t>
            </a:r>
            <a:endParaRPr lang="en-US" dirty="0"/>
          </a:p>
        </p:txBody>
      </p:sp>
      <p:sp>
        <p:nvSpPr>
          <p:cNvPr id="3" name="Content Placeholder 2"/>
          <p:cNvSpPr>
            <a:spLocks noGrp="1"/>
          </p:cNvSpPr>
          <p:nvPr>
            <p:ph idx="1"/>
          </p:nvPr>
        </p:nvSpPr>
        <p:spPr/>
        <p:txBody>
          <a:bodyPr>
            <a:normAutofit/>
          </a:bodyPr>
          <a:lstStyle/>
          <a:p>
            <a:pPr lvl="0"/>
            <a:r>
              <a:rPr lang="en-US" dirty="0" smtClean="0"/>
              <a:t>The </a:t>
            </a:r>
            <a:r>
              <a:rPr lang="en-US" u="sng" dirty="0" smtClean="0">
                <a:latin typeface="Helvetica"/>
                <a:ea typeface="Helvetica"/>
                <a:cs typeface="Helvetica"/>
                <a:sym typeface="Helvetica"/>
              </a:rPr>
              <a:t>Teledyne H2RG</a:t>
            </a:r>
            <a:r>
              <a:rPr lang="en-US" dirty="0" smtClean="0"/>
              <a:t> is a 2048x2048 pixel </a:t>
            </a:r>
            <a:r>
              <a:rPr lang="en-US" u="sng" dirty="0" smtClean="0">
                <a:latin typeface="Helvetica"/>
                <a:ea typeface="Helvetica"/>
                <a:cs typeface="Helvetica"/>
                <a:sym typeface="Helvetica"/>
              </a:rPr>
              <a:t>sensor chip assembly (SCA)</a:t>
            </a:r>
            <a:r>
              <a:rPr lang="en-US" dirty="0" smtClean="0"/>
              <a:t>  developed for JWST (PI: Prof. Don Hall, University of –Hawaii-).  The </a:t>
            </a:r>
            <a:r>
              <a:rPr lang="en-US" dirty="0" smtClean="0"/>
              <a:t>H2 = “Hawaii-2” was an existing legacy detector, “R” = reference pixels, and “G” = built in “guide window</a:t>
            </a:r>
            <a:r>
              <a:rPr lang="en-US" dirty="0" smtClean="0"/>
              <a:t>”.  The material is mercury-cadmium-telluride (</a:t>
            </a:r>
            <a:r>
              <a:rPr lang="en-US" dirty="0" err="1" smtClean="0"/>
              <a:t>HgCdTe</a:t>
            </a:r>
            <a:r>
              <a:rPr lang="en-US" dirty="0" smtClean="0"/>
              <a:t>)</a:t>
            </a:r>
          </a:p>
          <a:p>
            <a:pPr lvl="0"/>
            <a:r>
              <a:rPr lang="en-US" dirty="0" smtClean="0"/>
              <a:t>The </a:t>
            </a:r>
            <a:r>
              <a:rPr lang="en-US" u="sng" dirty="0" smtClean="0">
                <a:latin typeface="Helvetica"/>
                <a:ea typeface="Helvetica"/>
                <a:cs typeface="Helvetica"/>
                <a:sym typeface="Helvetica"/>
              </a:rPr>
              <a:t>Teledyne H4RG-10</a:t>
            </a:r>
            <a:r>
              <a:rPr lang="en-US" dirty="0" smtClean="0"/>
              <a:t> is a 4096x4096 pixel SCA that has 10 µ</a:t>
            </a:r>
            <a:r>
              <a:rPr lang="en-US" dirty="0" err="1" smtClean="0"/>
              <a:t>m</a:t>
            </a:r>
            <a:r>
              <a:rPr lang="en-US" dirty="0" smtClean="0"/>
              <a:t> pixels.</a:t>
            </a:r>
            <a:r>
              <a:rPr lang="en-US" dirty="0" smtClean="0"/>
              <a:t>  An optical version exists (TRL-6) and WFIRST is supporting development of an IR version of the H4RG.</a:t>
            </a:r>
          </a:p>
        </p:txBody>
      </p:sp>
      <p:sp>
        <p:nvSpPr>
          <p:cNvPr id="4" name="Slide Number Placeholder 3"/>
          <p:cNvSpPr>
            <a:spLocks noGrp="1"/>
          </p:cNvSpPr>
          <p:nvPr>
            <p:ph type="sldNum" sz="quarter" idx="11"/>
          </p:nvPr>
        </p:nvSpPr>
        <p:spPr/>
        <p:txBody>
          <a:bodyPr/>
          <a:lstStyle/>
          <a:p>
            <a:fld id="{CF44B1A8-DBC3-448F-AF01-0EEFC4BCEA5B}" type="slidenum">
              <a:rPr lang="en-US" smtClean="0"/>
              <a:pPr/>
              <a:t>20</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8" name="Table 68"/>
          <p:cNvGraphicFramePr/>
          <p:nvPr/>
        </p:nvGraphicFramePr>
        <p:xfrm>
          <a:off x="387015" y="650757"/>
          <a:ext cx="8586378" cy="5867727"/>
        </p:xfrm>
        <a:graphic>
          <a:graphicData uri="http://schemas.openxmlformats.org/drawingml/2006/table">
            <a:tbl>
              <a:tblPr bandRow="1"/>
              <a:tblGrid>
                <a:gridCol w="635636"/>
                <a:gridCol w="1714506"/>
                <a:gridCol w="1692231"/>
                <a:gridCol w="2212434"/>
                <a:gridCol w="2331571"/>
              </a:tblGrid>
              <a:tr h="1589096">
                <a:tc>
                  <a:txBody>
                    <a:bodyPr/>
                    <a:lstStyle/>
                    <a:p>
                      <a:pPr lvl="0" defTabSz="914400">
                        <a:defRPr sz="2600"/>
                      </a:pPr>
                      <a:endParaRPr sz="1800"/>
                    </a:p>
                  </a:txBody>
                  <a:tcPr marL="35719" marR="35719" marT="35719" marB="35719" anchor="b" horzOverflow="overflow">
                    <a:lnR w="12700">
                      <a:solidFill>
                        <a:srgbClr val="081B56"/>
                      </a:solidFill>
                      <a:miter lim="400000"/>
                    </a:lnR>
                    <a:lnB w="12700">
                      <a:solidFill>
                        <a:srgbClr val="081B56"/>
                      </a:solidFill>
                      <a:miter lim="400000"/>
                    </a:lnB>
                    <a:noFill/>
                  </a:tcPr>
                </a:tc>
                <a:tc>
                  <a:txBody>
                    <a:bodyPr/>
                    <a:lstStyle/>
                    <a:p>
                      <a:pPr lvl="0" defTabSz="914400"/>
                      <a:r>
                        <a:rPr sz="1800" b="1">
                          <a:latin typeface="Helvetica"/>
                          <a:ea typeface="Helvetica"/>
                          <a:cs typeface="Helvetica"/>
                          <a:sym typeface="Helvetica"/>
                        </a:rPr>
                        <a:t>JWST</a:t>
                      </a:r>
                    </a:p>
                  </a:txBody>
                  <a:tcPr marL="35719" marR="35719" marT="35719" marB="35719" anchor="b" horzOverflow="overflow">
                    <a:lnL w="12700">
                      <a:solidFill>
                        <a:srgbClr val="081B56"/>
                      </a:solidFill>
                      <a:miter lim="400000"/>
                    </a:lnL>
                    <a:lnR w="12700">
                      <a:solidFill>
                        <a:srgbClr val="081B57"/>
                      </a:solidFill>
                      <a:miter lim="400000"/>
                    </a:lnR>
                    <a:lnT w="12700">
                      <a:solidFill>
                        <a:srgbClr val="081B57"/>
                      </a:solidFill>
                      <a:miter lim="400000"/>
                    </a:lnT>
                    <a:lnB w="12700">
                      <a:solidFill>
                        <a:srgbClr val="081B57"/>
                      </a:solidFill>
                      <a:miter lim="400000"/>
                    </a:lnB>
                    <a:solidFill>
                      <a:srgbClr val="DCDEE0"/>
                    </a:solidFill>
                  </a:tcPr>
                </a:tc>
                <a:tc>
                  <a:txBody>
                    <a:bodyPr/>
                    <a:lstStyle/>
                    <a:p>
                      <a:pPr lvl="0" defTabSz="914400"/>
                      <a:r>
                        <a:rPr sz="1800" b="1">
                          <a:latin typeface="Helvetica"/>
                          <a:ea typeface="Helvetica"/>
                          <a:cs typeface="Helvetica"/>
                          <a:sym typeface="Helvetica"/>
                        </a:rPr>
                        <a:t>Euclid</a:t>
                      </a:r>
                    </a:p>
                  </a:txBody>
                  <a:tcPr marL="35719" marR="35719" marT="35719" marB="35719" anchor="b"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solidFill>
                      <a:srgbClr val="DCDEE0"/>
                    </a:solidFill>
                  </a:tcPr>
                </a:tc>
                <a:tc>
                  <a:txBody>
                    <a:bodyPr/>
                    <a:lstStyle/>
                    <a:p>
                      <a:pPr lvl="0" defTabSz="914400"/>
                      <a:r>
                        <a:rPr sz="1800" b="1">
                          <a:latin typeface="Helvetica"/>
                          <a:ea typeface="Helvetica"/>
                          <a:cs typeface="Helvetica"/>
                          <a:sym typeface="Helvetica"/>
                        </a:rPr>
                        <a:t>WFIRST-AFTA</a:t>
                      </a:r>
                      <a:br>
                        <a:rPr sz="1800" b="1">
                          <a:latin typeface="Helvetica"/>
                          <a:ea typeface="Helvetica"/>
                          <a:cs typeface="Helvetica"/>
                          <a:sym typeface="Helvetica"/>
                        </a:rPr>
                      </a:br>
                      <a:r>
                        <a:rPr sz="1500"/>
                        <a:t>(preformulation, 6/2015)</a:t>
                      </a:r>
                    </a:p>
                  </a:txBody>
                  <a:tcPr marL="35719" marR="35719" marT="35719" marB="35719" anchor="b"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solidFill>
                      <a:srgbClr val="DCDEE0"/>
                    </a:solidFill>
                  </a:tcPr>
                </a:tc>
                <a:tc>
                  <a:txBody>
                    <a:bodyPr/>
                    <a:lstStyle/>
                    <a:p>
                      <a:pPr lvl="0" defTabSz="914400"/>
                      <a:r>
                        <a:rPr sz="1400" b="1">
                          <a:latin typeface="Helvetica"/>
                          <a:ea typeface="Helvetica"/>
                          <a:cs typeface="Helvetica"/>
                          <a:sym typeface="Helvetica"/>
                        </a:rPr>
                        <a:t>Ground Based Astronomy (GBA)</a:t>
                      </a:r>
                    </a:p>
                  </a:txBody>
                  <a:tcPr marL="35719" marR="35719" marT="35719" marB="35719" anchor="b"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solidFill>
                      <a:srgbClr val="DCDEE0"/>
                    </a:solidFill>
                  </a:tcPr>
                </a:tc>
              </a:tr>
              <a:tr h="2500313">
                <a:tc>
                  <a:txBody>
                    <a:bodyPr/>
                    <a:lstStyle/>
                    <a:p>
                      <a:pPr lvl="0" defTabSz="914400"/>
                      <a:r>
                        <a:rPr sz="1800" b="1">
                          <a:latin typeface="Helvetica"/>
                          <a:ea typeface="Helvetica"/>
                          <a:cs typeface="Helvetica"/>
                          <a:sym typeface="Helvetica"/>
                        </a:rPr>
                        <a:t>SCA</a:t>
                      </a:r>
                    </a:p>
                  </a:txBody>
                  <a:tcPr marL="35719" marR="35719" marT="35719" marB="35719" anchor="ctr" horzOverflow="overflow">
                    <a:lnL w="12700">
                      <a:solidFill>
                        <a:srgbClr val="081B57"/>
                      </a:solidFill>
                      <a:miter lim="400000"/>
                    </a:lnL>
                    <a:lnR w="12700">
                      <a:solidFill>
                        <a:srgbClr val="081B57"/>
                      </a:solidFill>
                      <a:miter lim="400000"/>
                    </a:lnR>
                    <a:lnT w="12700">
                      <a:solidFill>
                        <a:srgbClr val="081B56"/>
                      </a:solidFill>
                      <a:miter lim="400000"/>
                    </a:lnT>
                    <a:lnB w="12700">
                      <a:solidFill>
                        <a:srgbClr val="081B57"/>
                      </a:solidFill>
                      <a:miter lim="400000"/>
                    </a:lnB>
                    <a:solidFill>
                      <a:srgbClr val="DCDEE0"/>
                    </a:solidFill>
                  </a:tcPr>
                </a:tc>
                <a:tc>
                  <a:txBody>
                    <a:bodyPr/>
                    <a:lstStyle/>
                    <a:p>
                      <a:pPr lvl="0" defTabSz="914400"/>
                      <a:r>
                        <a:rPr sz="1800" b="1">
                          <a:latin typeface="Helvetica"/>
                          <a:ea typeface="Helvetica"/>
                          <a:cs typeface="Helvetica"/>
                          <a:sym typeface="Helvetica"/>
                        </a:rPr>
                        <a:t>H2RG</a:t>
                      </a:r>
                    </a:p>
                    <a:p>
                      <a:pPr marL="228600" lvl="0" indent="-228600" algn="l" defTabSz="914400">
                        <a:buSzPct val="100000"/>
                        <a:buChar char="•"/>
                      </a:pPr>
                      <a:r>
                        <a:rPr sz="1300"/>
                        <a:t>15 Flight SCAs</a:t>
                      </a:r>
                    </a:p>
                    <a:p>
                      <a:pPr marL="457200" lvl="1" indent="-228600" algn="l" defTabSz="914400">
                        <a:buSzPct val="100000"/>
                        <a:buChar char="-"/>
                      </a:pPr>
                      <a:r>
                        <a:rPr sz="1300"/>
                        <a:t>8 with 2.5 µm cutoff HgCdTe</a:t>
                      </a:r>
                    </a:p>
                    <a:p>
                      <a:pPr marL="457200" lvl="1" indent="-228600" algn="l" defTabSz="914400">
                        <a:buSzPct val="100000"/>
                        <a:buChar char="-"/>
                      </a:pPr>
                      <a:r>
                        <a:rPr sz="1300"/>
                        <a:t>7 with 5 µm cutoff HgCdTe</a:t>
                      </a:r>
                    </a:p>
                    <a:p>
                      <a:pPr marL="228600" lvl="0" indent="-228600" algn="l" defTabSz="914400">
                        <a:buSzPct val="100000"/>
                        <a:buChar char="•"/>
                      </a:pPr>
                      <a:r>
                        <a:rPr sz="1300"/>
                        <a:t>T ~ 40 K</a:t>
                      </a:r>
                    </a:p>
                    <a:p>
                      <a:pPr marL="228600" lvl="0" indent="-228600" algn="l" defTabSz="914400">
                        <a:buSzPct val="100000"/>
                        <a:buChar char="•"/>
                      </a:pPr>
                      <a:r>
                        <a:rPr sz="1300"/>
                        <a:t>Moly package, TRL-8</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c>
                  <a:txBody>
                    <a:bodyPr/>
                    <a:lstStyle/>
                    <a:p>
                      <a:pPr lvl="0" defTabSz="914400"/>
                      <a:r>
                        <a:rPr sz="1800" b="1">
                          <a:latin typeface="Helvetica"/>
                          <a:ea typeface="Helvetica"/>
                          <a:cs typeface="Helvetica"/>
                          <a:sym typeface="Helvetica"/>
                        </a:rPr>
                        <a:t>H2RG</a:t>
                      </a:r>
                    </a:p>
                    <a:p>
                      <a:pPr marL="228600" lvl="0" indent="-228600" algn="l" defTabSz="914400">
                        <a:buSzPct val="100000"/>
                        <a:buChar char="•"/>
                      </a:pPr>
                      <a:r>
                        <a:rPr sz="1300"/>
                        <a:t>16 Flight SCAs</a:t>
                      </a:r>
                    </a:p>
                    <a:p>
                      <a:pPr marL="228600" lvl="0" indent="-228600" algn="l" defTabSz="914400">
                        <a:buSzPct val="100000"/>
                        <a:buChar char="•"/>
                      </a:pPr>
                      <a:r>
                        <a:rPr sz="1300"/>
                        <a:t>2.3 µm cutoff HgCdTe</a:t>
                      </a:r>
                    </a:p>
                    <a:p>
                      <a:pPr marL="228600" lvl="0" indent="-228600" algn="l" defTabSz="914400">
                        <a:buSzPct val="100000"/>
                        <a:buChar char="•"/>
                      </a:pPr>
                      <a:r>
                        <a:rPr sz="1300"/>
                        <a:t>T ~ 100 K</a:t>
                      </a:r>
                    </a:p>
                    <a:p>
                      <a:pPr marL="228600" lvl="0" indent="-228600" algn="l" defTabSz="914400">
                        <a:buSzPct val="100000"/>
                        <a:buChar char="•"/>
                      </a:pPr>
                      <a:r>
                        <a:rPr sz="1300"/>
                        <a:t>Moly package, TRL-7</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c>
                  <a:txBody>
                    <a:bodyPr/>
                    <a:lstStyle/>
                    <a:p>
                      <a:pPr lvl="0" defTabSz="914400"/>
                      <a:r>
                        <a:rPr sz="1600" b="1">
                          <a:latin typeface="Helvetica"/>
                          <a:ea typeface="Helvetica"/>
                          <a:cs typeface="Helvetica"/>
                          <a:sym typeface="Helvetica"/>
                        </a:rPr>
                        <a:t>H4RG-10 (and others)</a:t>
                      </a:r>
                    </a:p>
                    <a:p>
                      <a:pPr marL="228600" lvl="0" indent="-228600" algn="l" defTabSz="914400">
                        <a:buSzPct val="100000"/>
                        <a:buChar char="•"/>
                      </a:pPr>
                      <a:r>
                        <a:rPr sz="1300"/>
                        <a:t>18 Flight H4RG-10s for wide field imager</a:t>
                      </a:r>
                    </a:p>
                    <a:p>
                      <a:pPr marL="228600" lvl="0" indent="-228600" algn="l" defTabSz="914400">
                        <a:buSzPct val="100000"/>
                        <a:buChar char="•"/>
                      </a:pPr>
                      <a:r>
                        <a:rPr sz="1300"/>
                        <a:t>Smaller format (legacy) HxRGs for IFU</a:t>
                      </a:r>
                    </a:p>
                    <a:p>
                      <a:pPr marL="228600" lvl="0" indent="-228600" algn="l" defTabSz="914400">
                        <a:buSzPct val="100000"/>
                        <a:buChar char="•"/>
                      </a:pPr>
                      <a:r>
                        <a:rPr sz="1300"/>
                        <a:t>2.5 µm cutoff HgCdTe in H4RG-10s</a:t>
                      </a:r>
                    </a:p>
                    <a:p>
                      <a:pPr marL="228600" lvl="0" indent="-228600" algn="l" defTabSz="914400">
                        <a:buSzPct val="100000"/>
                        <a:buChar char="•"/>
                      </a:pPr>
                      <a:r>
                        <a:rPr sz="1300"/>
                        <a:t>T ~ 100 K</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c>
                  <a:txBody>
                    <a:bodyPr/>
                    <a:lstStyle/>
                    <a:p>
                      <a:pPr lvl="0" defTabSz="914400"/>
                      <a:r>
                        <a:rPr sz="1600" b="1">
                          <a:latin typeface="Helvetica"/>
                          <a:ea typeface="Helvetica"/>
                          <a:cs typeface="Helvetica"/>
                          <a:sym typeface="Helvetica"/>
                        </a:rPr>
                        <a:t>Various</a:t>
                      </a:r>
                      <a:r>
                        <a:rPr sz="1300" b="1">
                          <a:latin typeface="Helvetica"/>
                          <a:ea typeface="Helvetica"/>
                          <a:cs typeface="Helvetica"/>
                          <a:sym typeface="Helvetica"/>
                        </a:rPr>
                        <a:t> </a:t>
                      </a:r>
                      <a:r>
                        <a:rPr sz="900" b="1">
                          <a:latin typeface="Helvetica"/>
                          <a:ea typeface="Helvetica"/>
                          <a:cs typeface="Helvetica"/>
                          <a:sym typeface="Helvetica"/>
                        </a:rPr>
                        <a:t>(this list is incomplete)</a:t>
                      </a:r>
                      <a:endParaRPr sz="1300" b="1">
                        <a:latin typeface="Helvetica"/>
                        <a:ea typeface="Helvetica"/>
                        <a:cs typeface="Helvetica"/>
                        <a:sym typeface="Helvetica"/>
                      </a:endParaRPr>
                    </a:p>
                    <a:p>
                      <a:pPr marL="203200" lvl="0" indent="-203200" algn="l" defTabSz="914400">
                        <a:buSzPct val="100000"/>
                        <a:buChar char="•"/>
                      </a:pPr>
                      <a:r>
                        <a:rPr sz="1100"/>
                        <a:t>Raytheon</a:t>
                      </a:r>
                    </a:p>
                    <a:p>
                      <a:pPr marL="431800" lvl="1" indent="-203200" algn="l" defTabSz="914400">
                        <a:buSzPct val="100000"/>
                        <a:buChar char="-"/>
                      </a:pPr>
                      <a:r>
                        <a:rPr sz="1100"/>
                        <a:t>4Kx4K pixel HgCdTe arrays in development</a:t>
                      </a:r>
                    </a:p>
                    <a:p>
                      <a:pPr marL="431800" lvl="1" indent="-203200" algn="l" defTabSz="914400">
                        <a:buSzPct val="100000"/>
                        <a:buChar char="-"/>
                      </a:pPr>
                      <a:r>
                        <a:rPr sz="1100"/>
                        <a:t>2Kx2K HgCdTe VISTA arrays in use</a:t>
                      </a:r>
                    </a:p>
                    <a:p>
                      <a:pPr marL="203200" lvl="0" indent="-203200" algn="l" defTabSz="914400">
                        <a:buSzPct val="100000"/>
                        <a:buChar char="•"/>
                      </a:pPr>
                      <a:r>
                        <a:rPr sz="1100"/>
                        <a:t>Selex Galileo</a:t>
                      </a:r>
                    </a:p>
                    <a:p>
                      <a:pPr marL="431800" lvl="1" indent="-203200" algn="l" defTabSz="914400">
                        <a:buSzPct val="100000"/>
                        <a:buChar char="-"/>
                      </a:pPr>
                      <a:r>
                        <a:rPr sz="1100"/>
                        <a:t>HgCdTe APD arrays used for wavefront sensing and guiding</a:t>
                      </a:r>
                    </a:p>
                    <a:p>
                      <a:pPr marL="203200" lvl="0" indent="-203200" algn="l" defTabSz="914400">
                        <a:buSzPct val="100000"/>
                        <a:buChar char="•"/>
                      </a:pPr>
                      <a:r>
                        <a:rPr sz="1100"/>
                        <a:t>Teledyne</a:t>
                      </a:r>
                    </a:p>
                    <a:p>
                      <a:pPr marL="431800" lvl="1" indent="-203200" algn="l" defTabSz="914400">
                        <a:buSzPct val="100000"/>
                        <a:buChar char="-"/>
                      </a:pPr>
                      <a:r>
                        <a:rPr sz="1100"/>
                        <a:t>4Kx4K H4RG-15 in development</a:t>
                      </a:r>
                    </a:p>
                    <a:p>
                      <a:pPr marL="431800" lvl="1" indent="-203200" algn="l" defTabSz="914400">
                        <a:buSzPct val="100000"/>
                        <a:buChar char="-"/>
                      </a:pPr>
                      <a:r>
                        <a:rPr sz="1100"/>
                        <a:t>2Kx2K H2RG widely used</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r>
              <a:tr h="1775222">
                <a:tc>
                  <a:txBody>
                    <a:bodyPr/>
                    <a:lstStyle/>
                    <a:p>
                      <a:pPr lvl="0" defTabSz="914400"/>
                      <a:r>
                        <a:rPr sz="1800" b="1">
                          <a:latin typeface="Helvetica"/>
                          <a:ea typeface="Helvetica"/>
                          <a:cs typeface="Helvetica"/>
                          <a:sym typeface="Helvetica"/>
                        </a:rPr>
                        <a:t>SCE</a:t>
                      </a:r>
                    </a:p>
                  </a:txBody>
                  <a:tcPr marL="35719" marR="35719" marT="35719" marB="35719" anchor="ctr"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solidFill>
                      <a:srgbClr val="DCDEE0"/>
                    </a:solidFill>
                  </a:tcPr>
                </a:tc>
                <a:tc>
                  <a:txBody>
                    <a:bodyPr/>
                    <a:lstStyle/>
                    <a:p>
                      <a:pPr lvl="0" defTabSz="914400"/>
                      <a:r>
                        <a:rPr sz="1800" b="1">
                          <a:latin typeface="Helvetica"/>
                          <a:ea typeface="Helvetica"/>
                          <a:cs typeface="Helvetica"/>
                          <a:sym typeface="Helvetica"/>
                        </a:rPr>
                        <a:t>SIDECAR</a:t>
                      </a:r>
                    </a:p>
                    <a:p>
                      <a:pPr marL="228600" lvl="0" indent="-228600" algn="l" defTabSz="914400">
                        <a:buSzPct val="100000"/>
                        <a:buChar char="•"/>
                      </a:pPr>
                      <a:r>
                        <a:rPr sz="1300"/>
                        <a:t>15 flight SIDECARs (1 per SCA)</a:t>
                      </a:r>
                    </a:p>
                    <a:p>
                      <a:pPr marL="228600" lvl="0" indent="-228600" algn="l" defTabSz="914400">
                        <a:buSzPct val="100000"/>
                        <a:buChar char="•"/>
                      </a:pPr>
                      <a:r>
                        <a:rPr sz="1300"/>
                        <a:t>T ~ 40 K</a:t>
                      </a:r>
                    </a:p>
                    <a:p>
                      <a:pPr marL="228600" lvl="0" indent="-228600" algn="l" defTabSz="914400">
                        <a:buSzPct val="100000"/>
                        <a:buChar char="•"/>
                      </a:pPr>
                      <a:r>
                        <a:rPr sz="1300"/>
                        <a:t>TRL-8</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c>
                  <a:txBody>
                    <a:bodyPr/>
                    <a:lstStyle/>
                    <a:p>
                      <a:pPr lvl="0" defTabSz="914400"/>
                      <a:r>
                        <a:rPr sz="1800" b="1">
                          <a:latin typeface="Helvetica"/>
                          <a:ea typeface="Helvetica"/>
                          <a:cs typeface="Helvetica"/>
                          <a:sym typeface="Helvetica"/>
                        </a:rPr>
                        <a:t>SIDECAR</a:t>
                      </a:r>
                    </a:p>
                    <a:p>
                      <a:pPr marL="228600" lvl="0" indent="-228600" algn="l" defTabSz="914400">
                        <a:buSzPct val="100000"/>
                        <a:buChar char="•"/>
                      </a:pPr>
                      <a:r>
                        <a:rPr sz="1300"/>
                        <a:t>16 flight SIDECARs</a:t>
                      </a:r>
                    </a:p>
                    <a:p>
                      <a:pPr marL="228600" lvl="0" indent="-228600" algn="l" defTabSz="914400">
                        <a:buSzPct val="100000"/>
                        <a:buChar char="•"/>
                      </a:pPr>
                      <a:r>
                        <a:rPr sz="1300"/>
                        <a:t>T ~ 125 K</a:t>
                      </a:r>
                    </a:p>
                    <a:p>
                      <a:pPr marL="228600" lvl="0" indent="-228600" algn="l" defTabSz="914400">
                        <a:buSzPct val="100000"/>
                        <a:buChar char="•"/>
                      </a:pPr>
                      <a:r>
                        <a:rPr sz="1300"/>
                        <a:t>TRL-6/7</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c>
                  <a:txBody>
                    <a:bodyPr/>
                    <a:lstStyle/>
                    <a:p>
                      <a:pPr lvl="0" defTabSz="914400"/>
                      <a:r>
                        <a:rPr sz="1800" b="1">
                          <a:latin typeface="Helvetica"/>
                          <a:ea typeface="Helvetica"/>
                          <a:cs typeface="Helvetica"/>
                          <a:sym typeface="Helvetica"/>
                        </a:rPr>
                        <a:t>SIDECAR</a:t>
                      </a:r>
                    </a:p>
                    <a:p>
                      <a:pPr marL="228600" lvl="0" indent="-228600" algn="l" defTabSz="914400">
                        <a:buSzPct val="100000"/>
                        <a:buChar char="•"/>
                      </a:pPr>
                      <a:r>
                        <a:rPr sz="1300"/>
                        <a:t>One SIDECAR per flight SCA</a:t>
                      </a:r>
                    </a:p>
                    <a:p>
                      <a:pPr marL="228600" lvl="0" indent="-228600" algn="l" defTabSz="914400">
                        <a:buSzPct val="100000"/>
                        <a:buChar char="•"/>
                      </a:pPr>
                      <a:r>
                        <a:rPr sz="1300"/>
                        <a:t>T ~ 175 K</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c>
                  <a:txBody>
                    <a:bodyPr/>
                    <a:lstStyle/>
                    <a:p>
                      <a:pPr lvl="0" defTabSz="914400"/>
                      <a:r>
                        <a:rPr sz="1600" b="1">
                          <a:latin typeface="Helvetica"/>
                          <a:ea typeface="Helvetica"/>
                          <a:cs typeface="Helvetica"/>
                          <a:sym typeface="Helvetica"/>
                        </a:rPr>
                        <a:t>Various</a:t>
                      </a:r>
                    </a:p>
                    <a:p>
                      <a:pPr marL="259080" lvl="0" indent="-259080" algn="l" defTabSz="914400">
                        <a:buSzPct val="100000"/>
                        <a:buChar char="•"/>
                      </a:pPr>
                      <a:r>
                        <a:rPr sz="1200"/>
                        <a:t>Custom, observatory-specific controllers often used</a:t>
                      </a:r>
                    </a:p>
                    <a:p>
                      <a:pPr marL="259080" lvl="0" indent="-259080" algn="l" defTabSz="914400">
                        <a:buSzPct val="100000"/>
                        <a:buChar char="•"/>
                      </a:pPr>
                      <a:r>
                        <a:rPr sz="1200"/>
                        <a:t>Commercial “Leach” controllers popular</a:t>
                      </a:r>
                    </a:p>
                    <a:p>
                      <a:pPr marL="259080" lvl="0" indent="-259080" algn="l" defTabSz="914400">
                        <a:buSzPct val="100000"/>
                        <a:buChar char="•"/>
                      </a:pPr>
                      <a:r>
                        <a:rPr sz="1200"/>
                        <a:t>SIDECAR sometimes used, but GBA does not face the same packaging and power constraints as space</a:t>
                      </a:r>
                    </a:p>
                  </a:txBody>
                  <a:tcPr marL="35719" marR="35719" marT="35719" marB="35719" horzOverflow="overflow">
                    <a:lnL w="12700">
                      <a:solidFill>
                        <a:srgbClr val="081B57"/>
                      </a:solidFill>
                      <a:miter lim="400000"/>
                    </a:lnL>
                    <a:lnR w="12700">
                      <a:solidFill>
                        <a:srgbClr val="081B57"/>
                      </a:solidFill>
                      <a:miter lim="400000"/>
                    </a:lnR>
                    <a:lnT w="12700">
                      <a:solidFill>
                        <a:srgbClr val="081B57"/>
                      </a:solidFill>
                      <a:miter lim="400000"/>
                    </a:lnT>
                    <a:lnB w="12700">
                      <a:solidFill>
                        <a:srgbClr val="081B57"/>
                      </a:solidFill>
                      <a:miter lim="400000"/>
                    </a:lnB>
                    <a:noFill/>
                  </a:tcPr>
                </a:tc>
              </a:tr>
            </a:tbl>
          </a:graphicData>
        </a:graphic>
      </p:graphicFrame>
      <p:sp>
        <p:nvSpPr>
          <p:cNvPr id="69" name="Shape 69"/>
          <p:cNvSpPr>
            <a:spLocks noGrp="1"/>
          </p:cNvSpPr>
          <p:nvPr>
            <p:ph type="title"/>
          </p:nvPr>
        </p:nvSpPr>
        <p:spPr>
          <a:xfrm>
            <a:off x="201875" y="80368"/>
            <a:ext cx="8303668" cy="503102"/>
          </a:xfrm>
          <a:prstGeom prst="rect">
            <a:avLst/>
          </a:prstGeom>
        </p:spPr>
        <p:txBody>
          <a:bodyPr>
            <a:normAutofit fontScale="90000"/>
          </a:bodyPr>
          <a:lstStyle>
            <a:lvl1pPr defTabSz="262889">
              <a:defRPr sz="3600"/>
            </a:lvl1pPr>
          </a:lstStyle>
          <a:p>
            <a:pPr lvl="0">
              <a:defRPr sz="1800"/>
            </a:pPr>
            <a:r>
              <a:rPr sz="2500" dirty="0"/>
              <a:t>Today’s Near-IR Focal Plane Technology for Astrophysics</a:t>
            </a:r>
          </a:p>
        </p:txBody>
      </p:sp>
      <p:pic>
        <p:nvPicPr>
          <p:cNvPr id="70" name="jwst_2015_clear.png"/>
          <p:cNvPicPr/>
          <p:nvPr/>
        </p:nvPicPr>
        <p:blipFill>
          <a:blip r:embed="rId3">
            <a:extLst/>
          </a:blip>
          <a:stretch>
            <a:fillRect/>
          </a:stretch>
        </p:blipFill>
        <p:spPr>
          <a:xfrm>
            <a:off x="1037370" y="672946"/>
            <a:ext cx="1403268" cy="1079708"/>
          </a:xfrm>
          <a:prstGeom prst="rect">
            <a:avLst/>
          </a:prstGeom>
          <a:ln w="12700">
            <a:miter lim="400000"/>
          </a:ln>
        </p:spPr>
      </p:pic>
      <p:pic>
        <p:nvPicPr>
          <p:cNvPr id="71" name="Euclid.png"/>
          <p:cNvPicPr/>
          <p:nvPr/>
        </p:nvPicPr>
        <p:blipFill>
          <a:blip r:embed="rId4">
            <a:extLst/>
          </a:blip>
          <a:stretch>
            <a:fillRect/>
          </a:stretch>
        </p:blipFill>
        <p:spPr>
          <a:xfrm>
            <a:off x="2745650" y="692051"/>
            <a:ext cx="901415" cy="1217982"/>
          </a:xfrm>
          <a:prstGeom prst="rect">
            <a:avLst/>
          </a:prstGeom>
          <a:ln w="12700">
            <a:miter lim="400000"/>
          </a:ln>
        </p:spPr>
      </p:pic>
      <p:pic>
        <p:nvPicPr>
          <p:cNvPr id="72" name="Mauna_Kea.png"/>
          <p:cNvPicPr/>
          <p:nvPr/>
        </p:nvPicPr>
        <p:blipFill>
          <a:blip r:embed="rId5">
            <a:extLst/>
          </a:blip>
          <a:srcRect t="14217" b="18497"/>
          <a:stretch>
            <a:fillRect/>
          </a:stretch>
        </p:blipFill>
        <p:spPr>
          <a:xfrm>
            <a:off x="6780665" y="737326"/>
            <a:ext cx="2053083" cy="813448"/>
          </a:xfrm>
          <a:prstGeom prst="rect">
            <a:avLst/>
          </a:prstGeom>
          <a:ln w="12700">
            <a:miter lim="400000"/>
          </a:ln>
        </p:spPr>
      </p:pic>
      <p:pic>
        <p:nvPicPr>
          <p:cNvPr id="73" name="pasted-image.png"/>
          <p:cNvPicPr/>
          <p:nvPr/>
        </p:nvPicPr>
        <p:blipFill>
          <a:blip r:embed="rId6">
            <a:extLst/>
          </a:blip>
          <a:stretch>
            <a:fillRect/>
          </a:stretch>
        </p:blipFill>
        <p:spPr>
          <a:xfrm>
            <a:off x="3683000" y="727769"/>
            <a:ext cx="698500" cy="351731"/>
          </a:xfrm>
          <a:prstGeom prst="rect">
            <a:avLst/>
          </a:prstGeom>
          <a:ln w="12700">
            <a:miter lim="400000"/>
          </a:ln>
        </p:spPr>
      </p:pic>
      <p:pic>
        <p:nvPicPr>
          <p:cNvPr id="74" name="pasted-image.pdf"/>
          <p:cNvPicPr/>
          <p:nvPr/>
        </p:nvPicPr>
        <p:blipFill>
          <a:blip r:embed="rId7">
            <a:extLst/>
          </a:blip>
          <a:stretch>
            <a:fillRect/>
          </a:stretch>
        </p:blipFill>
        <p:spPr>
          <a:xfrm>
            <a:off x="4589421" y="837754"/>
            <a:ext cx="1678782" cy="750094"/>
          </a:xfrm>
          <a:prstGeom prst="rect">
            <a:avLst/>
          </a:prstGeom>
          <a:ln w="12700">
            <a:miter lim="400000"/>
          </a:ln>
        </p:spPr>
      </p:pic>
      <p:sp>
        <p:nvSpPr>
          <p:cNvPr id="9" name="TextBox 8"/>
          <p:cNvSpPr txBox="1"/>
          <p:nvPr/>
        </p:nvSpPr>
        <p:spPr>
          <a:xfrm>
            <a:off x="266520" y="6466000"/>
            <a:ext cx="6785030" cy="400110"/>
          </a:xfrm>
          <a:prstGeom prst="rect">
            <a:avLst/>
          </a:prstGeom>
          <a:noFill/>
        </p:spPr>
        <p:txBody>
          <a:bodyPr wrap="none" rtlCol="0">
            <a:spAutoFit/>
          </a:bodyPr>
          <a:lstStyle/>
          <a:p>
            <a:r>
              <a:rPr lang="en-US" dirty="0" smtClean="0"/>
              <a:t>Credit:  Bernie Rauscher, Ed Cheng, Neil </a:t>
            </a:r>
            <a:r>
              <a:rPr lang="en-US" dirty="0" err="1" smtClean="0"/>
              <a:t>Gehrels</a:t>
            </a:r>
            <a:r>
              <a:rPr lang="en-US" dirty="0" smtClean="0"/>
              <a:t>, Bob Hill</a:t>
            </a:r>
            <a:endParaRPr lang="en-US" dirty="0"/>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ASTROPHYSICS RESEARCH AND ANALYSIS PROGRAM  (APRA) </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t>
            </a:r>
            <a:r>
              <a:rPr lang="en-US" sz="3294" dirty="0" smtClean="0"/>
              <a:t>Five broad categories: </a:t>
            </a:r>
          </a:p>
          <a:p>
            <a:pPr marL="857250" lvl="1" indent="-457200">
              <a:buFont typeface="+mj-lt"/>
              <a:buAutoNum type="arabicPeriod"/>
            </a:pPr>
            <a:r>
              <a:rPr lang="en-US" sz="2824" dirty="0" smtClean="0"/>
              <a:t>Suborbital/Suborbital-class Investigations</a:t>
            </a:r>
            <a:r>
              <a:rPr lang="en-US" sz="2824" dirty="0" smtClean="0"/>
              <a:t> ($5-6M per </a:t>
            </a:r>
            <a:r>
              <a:rPr lang="en-US" sz="2824" dirty="0" smtClean="0"/>
              <a:t>year)</a:t>
            </a:r>
            <a:endParaRPr lang="en-US" sz="2824" dirty="0" smtClean="0"/>
          </a:p>
          <a:p>
            <a:pPr marL="857250" lvl="1" indent="-457200">
              <a:buFont typeface="+mj-lt"/>
              <a:buAutoNum type="arabicPeriod"/>
            </a:pPr>
            <a:r>
              <a:rPr lang="en-US" sz="2824" dirty="0" smtClean="0"/>
              <a:t>Detector Development</a:t>
            </a:r>
            <a:r>
              <a:rPr lang="en-US" sz="2824" dirty="0" smtClean="0"/>
              <a:t> ($1-3M per year)</a:t>
            </a:r>
          </a:p>
          <a:p>
            <a:pPr marL="857250" lvl="1" indent="-457200">
              <a:buFont typeface="+mj-lt"/>
              <a:buAutoNum type="arabicPeriod"/>
            </a:pPr>
            <a:r>
              <a:rPr lang="en-US" sz="2824" dirty="0" smtClean="0"/>
              <a:t>Supporting Technology</a:t>
            </a:r>
            <a:r>
              <a:rPr lang="en-US" sz="2824" dirty="0" smtClean="0"/>
              <a:t> ($2-4M per year)</a:t>
            </a:r>
          </a:p>
          <a:p>
            <a:pPr marL="857250" lvl="1" indent="-457200">
              <a:buFont typeface="+mj-lt"/>
              <a:buAutoNum type="arabicPeriod"/>
            </a:pPr>
            <a:r>
              <a:rPr lang="en-US" sz="2824" dirty="0" smtClean="0"/>
              <a:t>Laboratory Astrophysics</a:t>
            </a:r>
            <a:r>
              <a:rPr lang="en-US" sz="2824" dirty="0" smtClean="0"/>
              <a:t> ($0.6-2M per year)</a:t>
            </a:r>
          </a:p>
          <a:p>
            <a:pPr marL="857250" lvl="1" indent="-457200">
              <a:buFont typeface="+mj-lt"/>
              <a:buAutoNum type="arabicPeriod"/>
            </a:pPr>
            <a:r>
              <a:rPr lang="en-US" sz="2824" dirty="0" smtClean="0"/>
              <a:t>Ground-Based </a:t>
            </a:r>
            <a:r>
              <a:rPr lang="en-US" sz="2824" dirty="0" smtClean="0"/>
              <a:t>Observations ($30-60K some years). </a:t>
            </a:r>
            <a:endParaRPr lang="en-US" sz="2824" dirty="0" smtClean="0"/>
          </a:p>
          <a:p>
            <a:r>
              <a:rPr lang="en-US" dirty="0" smtClean="0"/>
              <a:t>Covers technology development from TRL1</a:t>
            </a:r>
            <a:r>
              <a:rPr lang="en-US" dirty="0" smtClean="0">
                <a:sym typeface="Wingdings"/>
              </a:rPr>
              <a:t> </a:t>
            </a:r>
            <a:r>
              <a:rPr lang="en-US" dirty="0" smtClean="0">
                <a:sym typeface="Wingdings"/>
              </a:rPr>
              <a:t>TRL9</a:t>
            </a:r>
          </a:p>
          <a:p>
            <a:pPr>
              <a:buNone/>
            </a:pPr>
            <a:endParaRPr lang="en-US" dirty="0" smtClean="0">
              <a:sym typeface="Wingdings"/>
            </a:endParaRPr>
          </a:p>
          <a:p>
            <a:r>
              <a:rPr lang="en-US" dirty="0" smtClean="0"/>
              <a:t>Note also that ROSES also has a solicitation for XRP – </a:t>
            </a:r>
            <a:r>
              <a:rPr lang="en-US" dirty="0" err="1" smtClean="0"/>
              <a:t>Exoplanet</a:t>
            </a:r>
            <a:r>
              <a:rPr lang="en-US" dirty="0" smtClean="0"/>
              <a:t> Research Program – proposals outside of APRA</a:t>
            </a:r>
            <a:r>
              <a:rPr lang="en-US" dirty="0" smtClean="0"/>
              <a:t>.</a:t>
            </a:r>
            <a:endParaRPr lang="en-US" dirty="0" smtClean="0">
              <a:sym typeface="Wingdings"/>
            </a:endParaRPr>
          </a:p>
          <a:p>
            <a:endParaRPr lang="en-US" dirty="0" smtClean="0">
              <a:sym typeface="Wingdings"/>
            </a:endParaRPr>
          </a:p>
          <a:p>
            <a:endParaRPr lang="en-US" dirty="0" smtClean="0">
              <a:sym typeface="Wingdings"/>
            </a:endParaRPr>
          </a:p>
        </p:txBody>
      </p:sp>
      <p:sp>
        <p:nvSpPr>
          <p:cNvPr id="4" name="Slide Number Placeholder 3"/>
          <p:cNvSpPr>
            <a:spLocks noGrp="1"/>
          </p:cNvSpPr>
          <p:nvPr>
            <p:ph type="sldNum" sz="quarter" idx="11"/>
          </p:nvPr>
        </p:nvSpPr>
        <p:spPr/>
        <p:txBody>
          <a:bodyPr/>
          <a:lstStyle/>
          <a:p>
            <a:fld id="{CF44B1A8-DBC3-448F-AF01-0EEFC4BCEA5B}" type="slidenum">
              <a:rPr lang="en-US" smtClean="0"/>
              <a:pPr/>
              <a:t>22</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CMB Polarization from Space,  </a:t>
            </a:r>
            <a:br>
              <a:rPr lang="en-US" dirty="0" smtClean="0"/>
            </a:br>
            <a:r>
              <a:rPr lang="en-US" dirty="0" smtClean="0"/>
              <a:t>Balloons</a:t>
            </a:r>
            <a:endParaRPr lang="en-US" dirty="0"/>
          </a:p>
        </p:txBody>
      </p:sp>
      <p:sp>
        <p:nvSpPr>
          <p:cNvPr id="3" name="Content Placeholder 2"/>
          <p:cNvSpPr>
            <a:spLocks noGrp="1"/>
          </p:cNvSpPr>
          <p:nvPr>
            <p:ph idx="1"/>
          </p:nvPr>
        </p:nvSpPr>
        <p:spPr>
          <a:xfrm>
            <a:off x="54048" y="1212115"/>
            <a:ext cx="6243108" cy="5144235"/>
          </a:xfrm>
        </p:spPr>
        <p:txBody>
          <a:bodyPr>
            <a:normAutofit fontScale="92500" lnSpcReduction="10000"/>
          </a:bodyPr>
          <a:lstStyle/>
          <a:p>
            <a:r>
              <a:rPr lang="en-US" dirty="0" smtClean="0"/>
              <a:t>Note:  APRA balloon experiments are “outside PCOS” programmatically. </a:t>
            </a:r>
          </a:p>
          <a:p>
            <a:r>
              <a:rPr lang="en-US" dirty="0" smtClean="0"/>
              <a:t>Currently NASA supports three balloon-borne experiments that probe the polarization properties of the CMB covering 90-600 GHz with Transition-Edge (TES) </a:t>
            </a:r>
            <a:r>
              <a:rPr lang="en-US" dirty="0" err="1" smtClean="0"/>
              <a:t>bolometers</a:t>
            </a:r>
            <a:r>
              <a:rPr lang="en-US" dirty="0" smtClean="0"/>
              <a:t> with different </a:t>
            </a:r>
            <a:r>
              <a:rPr lang="en-US" dirty="0" err="1" smtClean="0"/>
              <a:t>polarimetric</a:t>
            </a:r>
            <a:r>
              <a:rPr lang="en-US" dirty="0" smtClean="0"/>
              <a:t> approaches : </a:t>
            </a:r>
            <a:endParaRPr lang="en-US" dirty="0" smtClean="0"/>
          </a:p>
          <a:p>
            <a:pPr lvl="1"/>
            <a:r>
              <a:rPr lang="en-US" sz="2000" u="sng" dirty="0" smtClean="0"/>
              <a:t>EBEX2012:  (2012-2015): </a:t>
            </a:r>
            <a:r>
              <a:rPr lang="en-US" sz="2000" dirty="0" smtClean="0"/>
              <a:t>Flight in Jan 2013,       E </a:t>
            </a:r>
            <a:r>
              <a:rPr lang="en-US" sz="2000" dirty="0" smtClean="0"/>
              <a:t>and B experiment (EBEX; P.I. </a:t>
            </a:r>
            <a:r>
              <a:rPr lang="en-US" sz="2000" dirty="0" err="1" smtClean="0"/>
              <a:t>Hanany</a:t>
            </a:r>
            <a:r>
              <a:rPr lang="en-US" sz="2000" dirty="0" smtClean="0"/>
              <a:t>),  intermediate ell, analysis </a:t>
            </a:r>
            <a:r>
              <a:rPr lang="en-US" sz="2000" dirty="0" smtClean="0"/>
              <a:t>underway and paper anticipated by end of 2015 </a:t>
            </a:r>
          </a:p>
          <a:p>
            <a:pPr lvl="1"/>
            <a:r>
              <a:rPr lang="en-US" sz="2000" u="sng" dirty="0" smtClean="0"/>
              <a:t>SPIDER: (2012-2016)</a:t>
            </a:r>
            <a:r>
              <a:rPr lang="en-US" sz="2000" dirty="0" smtClean="0"/>
              <a:t>:</a:t>
            </a:r>
            <a:r>
              <a:rPr lang="en-US" sz="2000" dirty="0" smtClean="0"/>
              <a:t> Recent flight in 2014 </a:t>
            </a:r>
            <a:r>
              <a:rPr lang="en-US" sz="2000" dirty="0" smtClean="0"/>
              <a:t>Dec-Jan: Suborbital </a:t>
            </a:r>
            <a:r>
              <a:rPr lang="en-US" sz="2000" dirty="0" err="1" smtClean="0"/>
              <a:t>Polarimeter</a:t>
            </a:r>
            <a:r>
              <a:rPr lang="en-US" sz="2000" dirty="0" smtClean="0"/>
              <a:t> for Inflation Dust and the Epoch of </a:t>
            </a:r>
            <a:r>
              <a:rPr lang="en-US" sz="2000" dirty="0" err="1" smtClean="0"/>
              <a:t>Reionization</a:t>
            </a:r>
            <a:r>
              <a:rPr lang="en-US" sz="2000" dirty="0" smtClean="0"/>
              <a:t> </a:t>
            </a:r>
            <a:r>
              <a:rPr lang="en-US" sz="2000" dirty="0" smtClean="0"/>
              <a:t>(P.I</a:t>
            </a:r>
            <a:r>
              <a:rPr lang="en-US" sz="2000" dirty="0" smtClean="0"/>
              <a:t>. Bill Jones) </a:t>
            </a:r>
            <a:endParaRPr lang="en-US" sz="2000" dirty="0" smtClean="0"/>
          </a:p>
          <a:p>
            <a:pPr lvl="1"/>
            <a:r>
              <a:rPr lang="en-US" sz="2000" u="sng" dirty="0" smtClean="0"/>
              <a:t>PIPER Phase 3 (2015-2019)</a:t>
            </a:r>
            <a:r>
              <a:rPr lang="en-US" sz="2000" u="sng" dirty="0" smtClean="0"/>
              <a:t>: </a:t>
            </a:r>
            <a:r>
              <a:rPr lang="en-US" sz="2000" dirty="0" smtClean="0"/>
              <a:t>Primordial </a:t>
            </a:r>
            <a:r>
              <a:rPr lang="en-US" sz="2000" dirty="0" smtClean="0"/>
              <a:t>Inflation Polarization </a:t>
            </a:r>
            <a:r>
              <a:rPr lang="en-US" sz="2000" dirty="0" smtClean="0"/>
              <a:t>Explorer Phase 3 (P.I</a:t>
            </a:r>
            <a:r>
              <a:rPr lang="en-US" sz="2000" dirty="0" smtClean="0"/>
              <a:t>. Al </a:t>
            </a:r>
            <a:r>
              <a:rPr lang="en-US" sz="2000" dirty="0" err="1" smtClean="0"/>
              <a:t>Kogut</a:t>
            </a:r>
            <a:r>
              <a:rPr lang="en-US" sz="2000" dirty="0" smtClean="0"/>
              <a:t>)</a:t>
            </a:r>
          </a:p>
        </p:txBody>
      </p:sp>
      <p:pic>
        <p:nvPicPr>
          <p:cNvPr id="6" name="Picture 5" descr="image005.jpg"/>
          <p:cNvPicPr>
            <a:picLocks noChangeAspect="1"/>
          </p:cNvPicPr>
          <p:nvPr/>
        </p:nvPicPr>
        <p:blipFill>
          <a:blip r:embed="rId3" cstate="print"/>
          <a:srcRect l="3651" t="7104" r="9909"/>
          <a:stretch>
            <a:fillRect/>
          </a:stretch>
        </p:blipFill>
        <p:spPr>
          <a:xfrm>
            <a:off x="6845890" y="3159313"/>
            <a:ext cx="2211998" cy="1782691"/>
          </a:xfrm>
          <a:prstGeom prst="rect">
            <a:avLst/>
          </a:prstGeom>
        </p:spPr>
      </p:pic>
      <p:pic>
        <p:nvPicPr>
          <p:cNvPr id="7" name="Picture 6" descr="image003.jpg"/>
          <p:cNvPicPr>
            <a:picLocks noChangeAspect="1"/>
          </p:cNvPicPr>
          <p:nvPr/>
        </p:nvPicPr>
        <p:blipFill>
          <a:blip r:embed="rId4" cstate="print"/>
          <a:stretch>
            <a:fillRect/>
          </a:stretch>
        </p:blipFill>
        <p:spPr>
          <a:xfrm>
            <a:off x="6415330" y="4819990"/>
            <a:ext cx="2728669" cy="2038010"/>
          </a:xfrm>
          <a:prstGeom prst="rect">
            <a:avLst/>
          </a:prstGeom>
        </p:spPr>
      </p:pic>
      <p:pic>
        <p:nvPicPr>
          <p:cNvPr id="8" name="Picture 7" descr="image001.jpg"/>
          <p:cNvPicPr>
            <a:picLocks noChangeAspect="1"/>
          </p:cNvPicPr>
          <p:nvPr/>
        </p:nvPicPr>
        <p:blipFill>
          <a:blip r:embed="rId5" cstate="print"/>
          <a:stretch>
            <a:fillRect/>
          </a:stretch>
        </p:blipFill>
        <p:spPr>
          <a:xfrm>
            <a:off x="6716723" y="1335458"/>
            <a:ext cx="2427277" cy="1820458"/>
          </a:xfrm>
          <a:prstGeom prst="rect">
            <a:avLst/>
          </a:prstGeom>
        </p:spPr>
      </p:pic>
      <p:sp>
        <p:nvSpPr>
          <p:cNvPr id="9" name="TextBox 8"/>
          <p:cNvSpPr txBox="1"/>
          <p:nvPr/>
        </p:nvSpPr>
        <p:spPr>
          <a:xfrm>
            <a:off x="6867419" y="2496753"/>
            <a:ext cx="868948" cy="400110"/>
          </a:xfrm>
          <a:prstGeom prst="rect">
            <a:avLst/>
          </a:prstGeom>
          <a:noFill/>
        </p:spPr>
        <p:txBody>
          <a:bodyPr wrap="none" rtlCol="0">
            <a:spAutoFit/>
          </a:bodyPr>
          <a:lstStyle/>
          <a:p>
            <a:r>
              <a:rPr lang="en-US" dirty="0" smtClean="0">
                <a:solidFill>
                  <a:schemeClr val="bg1"/>
                </a:solidFill>
              </a:rPr>
              <a:t>EBEX</a:t>
            </a:r>
            <a:endParaRPr lang="en-US" dirty="0">
              <a:solidFill>
                <a:schemeClr val="bg1"/>
              </a:solidFill>
            </a:endParaRPr>
          </a:p>
        </p:txBody>
      </p:sp>
      <p:sp>
        <p:nvSpPr>
          <p:cNvPr id="12" name="Slide Number Placeholder 11"/>
          <p:cNvSpPr>
            <a:spLocks noGrp="1"/>
          </p:cNvSpPr>
          <p:nvPr>
            <p:ph type="sldNum" sz="quarter" idx="11"/>
          </p:nvPr>
        </p:nvSpPr>
        <p:spPr>
          <a:xfrm>
            <a:off x="6553200" y="6356350"/>
            <a:ext cx="2133600" cy="365125"/>
          </a:xfrm>
        </p:spPr>
        <p:txBody>
          <a:bodyPr/>
          <a:lstStyle/>
          <a:p>
            <a:fld id="{CF44B1A8-DBC3-448F-AF01-0EEFC4BCEA5B}" type="slidenum">
              <a:rPr lang="en-US" smtClean="0"/>
              <a:pPr/>
              <a:t>23</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recent suborbital APRA selections (APRA-2013)</a:t>
            </a:r>
            <a:endParaRPr lang="en-US" dirty="0"/>
          </a:p>
        </p:txBody>
      </p:sp>
      <p:sp>
        <p:nvSpPr>
          <p:cNvPr id="3" name="Content Placeholder 2"/>
          <p:cNvSpPr>
            <a:spLocks noGrp="1"/>
          </p:cNvSpPr>
          <p:nvPr>
            <p:ph idx="1"/>
          </p:nvPr>
        </p:nvSpPr>
        <p:spPr>
          <a:xfrm>
            <a:off x="457200" y="1212115"/>
            <a:ext cx="8229600" cy="5420486"/>
          </a:xfrm>
        </p:spPr>
        <p:txBody>
          <a:bodyPr>
            <a:normAutofit fontScale="92500"/>
          </a:bodyPr>
          <a:lstStyle/>
          <a:p>
            <a:r>
              <a:rPr lang="en-US" b="0" dirty="0" smtClean="0"/>
              <a:t>There were</a:t>
            </a:r>
            <a:r>
              <a:rPr lang="en-US" b="0" dirty="0" smtClean="0"/>
              <a:t> 8 </a:t>
            </a:r>
            <a:r>
              <a:rPr lang="en-US" b="0" dirty="0" smtClean="0"/>
              <a:t>payloads selected last year, 5 of these are </a:t>
            </a:r>
            <a:r>
              <a:rPr lang="en-US" b="0" dirty="0" smtClean="0"/>
              <a:t>PCOS-related**:</a:t>
            </a:r>
            <a:endParaRPr lang="en-US" b="0" dirty="0" smtClean="0"/>
          </a:p>
          <a:p>
            <a:endParaRPr lang="en-US" b="0" dirty="0" smtClean="0"/>
          </a:p>
          <a:p>
            <a:r>
              <a:rPr lang="en-US" b="0" dirty="0" smtClean="0"/>
              <a:t>SuperTIGER-2: A Very-Large-Area, High-Resolution Trans-Iron Cosmic Ray Investigation</a:t>
            </a:r>
            <a:r>
              <a:rPr lang="en-US" dirty="0" smtClean="0"/>
              <a:t> (Walter </a:t>
            </a:r>
            <a:r>
              <a:rPr lang="en-US" dirty="0" err="1" smtClean="0"/>
              <a:t>Binns</a:t>
            </a:r>
            <a:r>
              <a:rPr lang="en-US" dirty="0" smtClean="0"/>
              <a:t>)</a:t>
            </a:r>
          </a:p>
          <a:p>
            <a:r>
              <a:rPr lang="en-US" b="0" dirty="0" smtClean="0"/>
              <a:t>A Balloon-Borne, Advanced </a:t>
            </a:r>
            <a:r>
              <a:rPr lang="en-US" b="0" dirty="0" err="1" smtClean="0"/>
              <a:t>Scintillator</a:t>
            </a:r>
            <a:r>
              <a:rPr lang="en-US" b="0" dirty="0" smtClean="0"/>
              <a:t> Compton Telescope with Silicon Photomultiplier Readout</a:t>
            </a:r>
            <a:r>
              <a:rPr lang="en-US" dirty="0" smtClean="0"/>
              <a:t> (Peter </a:t>
            </a:r>
            <a:r>
              <a:rPr lang="en-US" dirty="0" err="1" smtClean="0"/>
              <a:t>Bloser</a:t>
            </a:r>
            <a:r>
              <a:rPr lang="en-US" dirty="0" smtClean="0"/>
              <a:t>)</a:t>
            </a:r>
          </a:p>
          <a:p>
            <a:r>
              <a:rPr lang="en-US" b="0" dirty="0" smtClean="0"/>
              <a:t>Diffuse X-rays from the Local galaxy (DXL) </a:t>
            </a:r>
            <a:r>
              <a:rPr lang="en-US" dirty="0" smtClean="0"/>
              <a:t>(</a:t>
            </a:r>
            <a:r>
              <a:rPr lang="en-US" dirty="0" err="1" smtClean="0"/>
              <a:t>Massimilliano</a:t>
            </a:r>
            <a:r>
              <a:rPr lang="en-US" dirty="0" smtClean="0"/>
              <a:t> </a:t>
            </a:r>
            <a:r>
              <a:rPr lang="en-US" dirty="0" err="1" smtClean="0"/>
              <a:t>Galeazzi</a:t>
            </a:r>
            <a:r>
              <a:rPr lang="en-US" dirty="0" smtClean="0"/>
              <a:t>)</a:t>
            </a:r>
            <a:endParaRPr lang="en-US" b="0" dirty="0" smtClean="0"/>
          </a:p>
          <a:p>
            <a:r>
              <a:rPr lang="en-US" b="0" dirty="0" smtClean="0"/>
              <a:t>Primordial Inflation Polarization Explorer (Phase 3) </a:t>
            </a:r>
            <a:r>
              <a:rPr lang="en-US" dirty="0" smtClean="0"/>
              <a:t>(Al </a:t>
            </a:r>
            <a:r>
              <a:rPr lang="en-US" dirty="0" err="1" smtClean="0"/>
              <a:t>Kogut</a:t>
            </a:r>
            <a:r>
              <a:rPr lang="en-US" dirty="0" smtClean="0"/>
              <a:t>)</a:t>
            </a:r>
            <a:endParaRPr lang="en-US" b="0" dirty="0" smtClean="0"/>
          </a:p>
          <a:p>
            <a:r>
              <a:rPr lang="en-US" b="0" dirty="0" smtClean="0"/>
              <a:t>Ultra-high Energy Particle Astrophysics with ANITA-4</a:t>
            </a:r>
            <a:r>
              <a:rPr lang="en-US" dirty="0" smtClean="0"/>
              <a:t>  (Peter Gorham</a:t>
            </a:r>
            <a:r>
              <a:rPr lang="en-US" dirty="0" smtClean="0"/>
              <a:t>)</a:t>
            </a:r>
          </a:p>
          <a:p>
            <a:pPr>
              <a:buNone/>
            </a:pPr>
            <a:endParaRPr lang="en-US" dirty="0" smtClean="0"/>
          </a:p>
          <a:p>
            <a:pPr>
              <a:buNone/>
            </a:pPr>
            <a:r>
              <a:rPr lang="en-US" dirty="0" smtClean="0"/>
              <a:t>*** = PCOS science, APRA does not sort by program!</a:t>
            </a:r>
            <a:endParaRPr lang="en-US" dirty="0"/>
          </a:p>
        </p:txBody>
      </p:sp>
      <p:sp>
        <p:nvSpPr>
          <p:cNvPr id="4" name="Slide Number Placeholder 3"/>
          <p:cNvSpPr>
            <a:spLocks noGrp="1"/>
          </p:cNvSpPr>
          <p:nvPr>
            <p:ph type="sldNum" sz="quarter" idx="11"/>
          </p:nvPr>
        </p:nvSpPr>
        <p:spPr/>
        <p:txBody>
          <a:bodyPr/>
          <a:lstStyle/>
          <a:p>
            <a:fld id="{CF44B1A8-DBC3-448F-AF01-0EEFC4BCEA5B}" type="slidenum">
              <a:rPr lang="en-US" smtClean="0"/>
              <a:pPr/>
              <a:t>24</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ANITA (Antarctic Impulsive Transient Antenna) Long-Duration Balloon Payload </a:t>
            </a:r>
            <a:endParaRPr lang="en-US" dirty="0"/>
          </a:p>
        </p:txBody>
      </p:sp>
      <p:sp>
        <p:nvSpPr>
          <p:cNvPr id="3" name="Content Placeholder 2"/>
          <p:cNvSpPr>
            <a:spLocks noGrp="1"/>
          </p:cNvSpPr>
          <p:nvPr>
            <p:ph idx="1"/>
          </p:nvPr>
        </p:nvSpPr>
        <p:spPr>
          <a:xfrm>
            <a:off x="457199" y="1212114"/>
            <a:ext cx="4559301" cy="5645885"/>
          </a:xfrm>
        </p:spPr>
        <p:txBody>
          <a:bodyPr>
            <a:normAutofit fontScale="70000" lnSpcReduction="20000"/>
          </a:bodyPr>
          <a:lstStyle/>
          <a:p>
            <a:r>
              <a:rPr lang="en-US" dirty="0" smtClean="0"/>
              <a:t>Most sensitive neutrino observatory in the world at 1-100 </a:t>
            </a:r>
            <a:r>
              <a:rPr lang="en-US" dirty="0" err="1" smtClean="0"/>
              <a:t>EeV</a:t>
            </a:r>
            <a:r>
              <a:rPr lang="en-US" dirty="0" smtClean="0"/>
              <a:t> energies (1 </a:t>
            </a:r>
            <a:r>
              <a:rPr lang="en-US" dirty="0" err="1" smtClean="0"/>
              <a:t>EeV</a:t>
            </a:r>
            <a:r>
              <a:rPr lang="en-US" dirty="0" smtClean="0"/>
              <a:t> = 1e9 </a:t>
            </a:r>
            <a:r>
              <a:rPr lang="en-US" dirty="0" err="1" smtClean="0"/>
              <a:t>GeV</a:t>
            </a:r>
            <a:r>
              <a:rPr lang="en-US" dirty="0" smtClean="0"/>
              <a:t> = 1000 </a:t>
            </a:r>
            <a:r>
              <a:rPr lang="en-US" dirty="0" err="1" smtClean="0"/>
              <a:t>PeV</a:t>
            </a:r>
            <a:r>
              <a:rPr lang="en-US" dirty="0" smtClean="0"/>
              <a:t>) </a:t>
            </a:r>
          </a:p>
          <a:p>
            <a:r>
              <a:rPr lang="en-US" dirty="0" smtClean="0"/>
              <a:t>Complements the “low energy” </a:t>
            </a:r>
            <a:r>
              <a:rPr lang="en-US" dirty="0" err="1" smtClean="0"/>
              <a:t>IceCube</a:t>
            </a:r>
            <a:r>
              <a:rPr lang="en-US" dirty="0" smtClean="0"/>
              <a:t> experiment</a:t>
            </a:r>
          </a:p>
          <a:p>
            <a:r>
              <a:rPr lang="en-US" dirty="0" smtClean="0"/>
              <a:t>Detects </a:t>
            </a:r>
            <a:r>
              <a:rPr lang="en-US" dirty="0" err="1" smtClean="0"/>
              <a:t>UHECRs</a:t>
            </a:r>
            <a:r>
              <a:rPr lang="en-US" dirty="0" smtClean="0"/>
              <a:t> via radio synchrotron from air showers</a:t>
            </a:r>
          </a:p>
          <a:p>
            <a:r>
              <a:rPr lang="en-US" dirty="0" smtClean="0"/>
              <a:t>Detects UHE neutrinos by recording broadband radio pulses from particle showers produced by neutrino interactions in Antarctic ice</a:t>
            </a:r>
          </a:p>
          <a:p>
            <a:r>
              <a:rPr lang="en-US" dirty="0" smtClean="0"/>
              <a:t>P.I., Gorham, University of Hawaii at </a:t>
            </a:r>
            <a:r>
              <a:rPr lang="en-US" dirty="0" err="1" smtClean="0"/>
              <a:t>Manoa</a:t>
            </a:r>
            <a:endParaRPr lang="en-US" dirty="0" smtClean="0"/>
          </a:p>
          <a:p>
            <a:r>
              <a:rPr lang="en-US" dirty="0" smtClean="0"/>
              <a:t>Co-Is:</a:t>
            </a:r>
          </a:p>
          <a:p>
            <a:pPr lvl="1"/>
            <a:r>
              <a:rPr lang="en-US" sz="2286" dirty="0" smtClean="0">
                <a:cs typeface=""/>
              </a:rPr>
              <a:t>James Beatty/Ohio State University</a:t>
            </a:r>
          </a:p>
          <a:p>
            <a:pPr lvl="1"/>
            <a:r>
              <a:rPr lang="en-US" sz="2286" dirty="0" smtClean="0">
                <a:cs typeface=""/>
              </a:rPr>
              <a:t>Dave </a:t>
            </a:r>
            <a:r>
              <a:rPr lang="en-US" sz="2286" dirty="0" err="1" smtClean="0">
                <a:cs typeface=""/>
              </a:rPr>
              <a:t>Besson</a:t>
            </a:r>
            <a:r>
              <a:rPr lang="en-US" sz="2286" dirty="0" smtClean="0">
                <a:cs typeface=""/>
              </a:rPr>
              <a:t>/University of Kansas </a:t>
            </a:r>
          </a:p>
          <a:p>
            <a:pPr lvl="1"/>
            <a:r>
              <a:rPr lang="en-US" sz="2286" dirty="0" smtClean="0">
                <a:cs typeface=""/>
              </a:rPr>
              <a:t>Walter </a:t>
            </a:r>
            <a:r>
              <a:rPr lang="en-US" sz="2286" dirty="0" err="1" smtClean="0">
                <a:cs typeface=""/>
              </a:rPr>
              <a:t>Binns</a:t>
            </a:r>
            <a:r>
              <a:rPr lang="en-US" sz="2286" dirty="0" smtClean="0">
                <a:cs typeface=""/>
              </a:rPr>
              <a:t>/Washington University in St. Louis </a:t>
            </a:r>
          </a:p>
          <a:p>
            <a:pPr lvl="1"/>
            <a:r>
              <a:rPr lang="en-US" sz="2286" dirty="0" smtClean="0">
                <a:cs typeface=""/>
              </a:rPr>
              <a:t>John Clem/University of Delaware</a:t>
            </a:r>
          </a:p>
          <a:p>
            <a:pPr lvl="1"/>
            <a:r>
              <a:rPr lang="en-US" sz="2286" dirty="0" smtClean="0">
                <a:solidFill>
                  <a:srgbClr val="000000"/>
                </a:solidFill>
                <a:cs typeface=""/>
              </a:rPr>
              <a:t>Andrew Romero-Wolf/Jet Propulsion Laboratory </a:t>
            </a:r>
            <a:r>
              <a:rPr lang="en-US" b="1" dirty="0" smtClean="0"/>
              <a:t> </a:t>
            </a:r>
            <a:endParaRPr lang="en-US" dirty="0" smtClean="0"/>
          </a:p>
        </p:txBody>
      </p:sp>
      <p:sp>
        <p:nvSpPr>
          <p:cNvPr id="4" name="Slide Number Placeholder 3"/>
          <p:cNvSpPr>
            <a:spLocks noGrp="1"/>
          </p:cNvSpPr>
          <p:nvPr>
            <p:ph type="sldNum" sz="quarter" idx="11"/>
          </p:nvPr>
        </p:nvSpPr>
        <p:spPr/>
        <p:txBody>
          <a:bodyPr/>
          <a:lstStyle/>
          <a:p>
            <a:fld id="{CF44B1A8-DBC3-448F-AF01-0EEFC4BCEA5B}" type="slidenum">
              <a:rPr lang="en-US" smtClean="0"/>
              <a:pPr/>
              <a:t>25</a:t>
            </a:fld>
            <a:endParaRPr lang="en-US"/>
          </a:p>
        </p:txBody>
      </p:sp>
      <p:pic>
        <p:nvPicPr>
          <p:cNvPr id="5" name="Picture 4"/>
          <p:cNvPicPr>
            <a:picLocks noChangeAspect="1"/>
          </p:cNvPicPr>
          <p:nvPr/>
        </p:nvPicPr>
        <p:blipFill>
          <a:blip r:embed="rId3"/>
          <a:stretch>
            <a:fillRect/>
          </a:stretch>
        </p:blipFill>
        <p:spPr>
          <a:xfrm>
            <a:off x="5015255" y="1439334"/>
            <a:ext cx="3836647" cy="478366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How can you interact with NASA’s Physics of the Cosmos program?</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2" name="Straight Connector 11"/>
          <p:cNvCxnSpPr>
            <a:cxnSpLocks noChangeShapeType="1"/>
          </p:cNvCxnSpPr>
          <p:nvPr/>
        </p:nvCxnSpPr>
        <p:spPr bwMode="auto">
          <a:xfrm rot="5400000">
            <a:off x="2626254" y="3980921"/>
            <a:ext cx="5740400" cy="1375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44" name="Rectangle 43"/>
          <p:cNvSpPr>
            <a:spLocks noChangeArrowheads="1"/>
          </p:cNvSpPr>
          <p:nvPr/>
        </p:nvSpPr>
        <p:spPr bwMode="auto">
          <a:xfrm>
            <a:off x="6313487" y="2058962"/>
            <a:ext cx="1911350" cy="625475"/>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45" name="TextBox 44"/>
          <p:cNvSpPr txBox="1"/>
          <p:nvPr/>
        </p:nvSpPr>
        <p:spPr>
          <a:xfrm>
            <a:off x="6313487" y="2108174"/>
            <a:ext cx="1911350" cy="523220"/>
          </a:xfrm>
          <a:prstGeom prst="rect">
            <a:avLst/>
          </a:prstGeom>
          <a:noFill/>
        </p:spPr>
        <p:txBody>
          <a:bodyPr wrap="square">
            <a:spAutoFit/>
          </a:bodyPr>
          <a:lstStyle/>
          <a:p>
            <a:pPr algn="ctr">
              <a:defRPr/>
            </a:pPr>
            <a:r>
              <a:rPr lang="en-US" sz="1400" dirty="0" smtClean="0">
                <a:latin typeface="+mj-lt"/>
                <a:ea typeface="+mn-ea"/>
              </a:rPr>
              <a:t>NASA Advisory Committee (NAC)</a:t>
            </a:r>
            <a:endParaRPr lang="en-US" sz="1400" dirty="0">
              <a:latin typeface="+mj-lt"/>
              <a:ea typeface="+mn-ea"/>
            </a:endParaRPr>
          </a:p>
        </p:txBody>
      </p:sp>
      <p:sp>
        <p:nvSpPr>
          <p:cNvPr id="46" name="Rectangle 45"/>
          <p:cNvSpPr>
            <a:spLocks noChangeArrowheads="1"/>
          </p:cNvSpPr>
          <p:nvPr/>
        </p:nvSpPr>
        <p:spPr bwMode="auto">
          <a:xfrm>
            <a:off x="6518275" y="3159099"/>
            <a:ext cx="1514475" cy="625475"/>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47" name="Straight Connector 46"/>
          <p:cNvCxnSpPr>
            <a:cxnSpLocks noChangeShapeType="1"/>
          </p:cNvCxnSpPr>
          <p:nvPr/>
        </p:nvCxnSpPr>
        <p:spPr bwMode="auto">
          <a:xfrm rot="5400000">
            <a:off x="7035007" y="2915418"/>
            <a:ext cx="465137" cy="3175"/>
          </a:xfrm>
          <a:prstGeom prst="line">
            <a:avLst/>
          </a:prstGeom>
          <a:noFill/>
          <a:ln w="25400">
            <a:solidFill>
              <a:schemeClr val="bg2"/>
            </a:solidFill>
            <a:round/>
            <a:headEnd/>
            <a:tailEnd/>
          </a:ln>
          <a:effectLst>
            <a:outerShdw blurRad="40000" dist="20000" dir="5400000" rotWithShape="0">
              <a:srgbClr val="80808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48" name="TextBox 47"/>
          <p:cNvSpPr txBox="1"/>
          <p:nvPr/>
        </p:nvSpPr>
        <p:spPr>
          <a:xfrm>
            <a:off x="6508750" y="3208312"/>
            <a:ext cx="1484313" cy="523220"/>
          </a:xfrm>
          <a:prstGeom prst="rect">
            <a:avLst/>
          </a:prstGeom>
          <a:noFill/>
        </p:spPr>
        <p:txBody>
          <a:bodyPr>
            <a:spAutoFit/>
          </a:bodyPr>
          <a:lstStyle/>
          <a:p>
            <a:pPr algn="ctr">
              <a:defRPr/>
            </a:pPr>
            <a:r>
              <a:rPr lang="en-US" sz="1400" dirty="0">
                <a:latin typeface="+mj-lt"/>
                <a:ea typeface="+mn-ea"/>
              </a:rPr>
              <a:t>Science</a:t>
            </a:r>
          </a:p>
          <a:p>
            <a:pPr algn="ctr">
              <a:defRPr/>
            </a:pPr>
            <a:r>
              <a:rPr lang="en-US" sz="1400" dirty="0">
                <a:latin typeface="+mj-lt"/>
                <a:ea typeface="+mn-ea"/>
              </a:rPr>
              <a:t>Committee</a:t>
            </a:r>
          </a:p>
        </p:txBody>
      </p:sp>
      <p:sp>
        <p:nvSpPr>
          <p:cNvPr id="49" name="Rectangle 48"/>
          <p:cNvSpPr>
            <a:spLocks noChangeArrowheads="1"/>
          </p:cNvSpPr>
          <p:nvPr/>
        </p:nvSpPr>
        <p:spPr bwMode="auto">
          <a:xfrm>
            <a:off x="6508750" y="4263999"/>
            <a:ext cx="1514475" cy="623888"/>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6524625" y="4337024"/>
            <a:ext cx="1484313" cy="523220"/>
          </a:xfrm>
          <a:prstGeom prst="rect">
            <a:avLst/>
          </a:prstGeom>
          <a:noFill/>
        </p:spPr>
        <p:txBody>
          <a:bodyPr>
            <a:spAutoFit/>
          </a:bodyPr>
          <a:lstStyle/>
          <a:p>
            <a:pPr algn="ctr">
              <a:defRPr/>
            </a:pPr>
            <a:r>
              <a:rPr lang="en-US" sz="1400" dirty="0">
                <a:latin typeface="+mj-lt"/>
                <a:ea typeface="+mn-ea"/>
              </a:rPr>
              <a:t>Astrophysics Subcommittee</a:t>
            </a:r>
          </a:p>
        </p:txBody>
      </p:sp>
      <p:cxnSp>
        <p:nvCxnSpPr>
          <p:cNvPr id="51" name="Straight Connector 50"/>
          <p:cNvCxnSpPr>
            <a:cxnSpLocks noChangeShapeType="1"/>
          </p:cNvCxnSpPr>
          <p:nvPr/>
        </p:nvCxnSpPr>
        <p:spPr bwMode="auto">
          <a:xfrm rot="5400000">
            <a:off x="7037388" y="4011586"/>
            <a:ext cx="463550" cy="3175"/>
          </a:xfrm>
          <a:prstGeom prst="line">
            <a:avLst/>
          </a:prstGeom>
          <a:noFill/>
          <a:ln w="25400">
            <a:solidFill>
              <a:schemeClr val="bg2"/>
            </a:solidFill>
            <a:round/>
            <a:headEnd/>
            <a:tailEnd/>
          </a:ln>
          <a:effectLst>
            <a:outerShdw blurRad="40000" dist="20000" dir="5400000" rotWithShape="0">
              <a:srgbClr val="80808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53" name="Diamond 52"/>
          <p:cNvSpPr>
            <a:spLocks noChangeArrowheads="1"/>
          </p:cNvSpPr>
          <p:nvPr/>
        </p:nvSpPr>
        <p:spPr bwMode="auto">
          <a:xfrm>
            <a:off x="6711950" y="5433987"/>
            <a:ext cx="1112838" cy="1084262"/>
          </a:xfrm>
          <a:prstGeom prst="diamond">
            <a:avLst/>
          </a:prstGeom>
          <a:noFill/>
          <a:ln w="9525">
            <a:solidFill>
              <a:srgbClr val="7F7F7F"/>
            </a:solidFill>
            <a:miter lim="800000"/>
            <a:headEnd/>
            <a:tailEnd/>
          </a:ln>
          <a:effectLst>
            <a:outerShdw blurRad="40000" dist="23000" dir="5400000" rotWithShape="0">
              <a:srgbClr val="808080">
                <a:alpha val="34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55" name="Diamond 54"/>
          <p:cNvSpPr>
            <a:spLocks noChangeArrowheads="1"/>
          </p:cNvSpPr>
          <p:nvPr/>
        </p:nvSpPr>
        <p:spPr bwMode="auto">
          <a:xfrm>
            <a:off x="5564188" y="5429224"/>
            <a:ext cx="1114425" cy="1084263"/>
          </a:xfrm>
          <a:prstGeom prst="diamond">
            <a:avLst/>
          </a:prstGeom>
          <a:noFill/>
          <a:ln w="9525">
            <a:solidFill>
              <a:srgbClr val="7F7F7F"/>
            </a:solidFill>
            <a:miter lim="800000"/>
            <a:headEnd/>
            <a:tailEnd/>
          </a:ln>
          <a:effectLst>
            <a:outerShdw blurRad="40000" dist="23000" dir="5400000" rotWithShape="0">
              <a:srgbClr val="808080">
                <a:alpha val="34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56" name="Diamond 55"/>
          <p:cNvSpPr>
            <a:spLocks noChangeArrowheads="1"/>
          </p:cNvSpPr>
          <p:nvPr/>
        </p:nvSpPr>
        <p:spPr bwMode="auto">
          <a:xfrm>
            <a:off x="7856538" y="5426049"/>
            <a:ext cx="1112837" cy="1084263"/>
          </a:xfrm>
          <a:prstGeom prst="diamond">
            <a:avLst/>
          </a:prstGeom>
          <a:noFill/>
          <a:ln w="9525">
            <a:solidFill>
              <a:srgbClr val="7F7F7F"/>
            </a:solidFill>
            <a:miter lim="800000"/>
            <a:headEnd/>
            <a:tailEnd/>
          </a:ln>
          <a:effectLst>
            <a:outerShdw blurRad="40000" dist="23000" dir="5400000" rotWithShape="0">
              <a:srgbClr val="808080">
                <a:alpha val="34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57" name="TextBox 56"/>
          <p:cNvSpPr txBox="1"/>
          <p:nvPr/>
        </p:nvSpPr>
        <p:spPr>
          <a:xfrm>
            <a:off x="5757863" y="5838799"/>
            <a:ext cx="766762" cy="276225"/>
          </a:xfrm>
          <a:prstGeom prst="rect">
            <a:avLst/>
          </a:prstGeom>
          <a:noFill/>
        </p:spPr>
        <p:txBody>
          <a:bodyPr wrap="square">
            <a:spAutoFit/>
          </a:bodyPr>
          <a:lstStyle/>
          <a:p>
            <a:pPr algn="ctr">
              <a:defRPr/>
            </a:pPr>
            <a:r>
              <a:rPr lang="en-US" sz="1200" dirty="0" err="1">
                <a:latin typeface="+mj-lt"/>
                <a:ea typeface="+mn-ea"/>
              </a:rPr>
              <a:t>ExoPAG</a:t>
            </a:r>
            <a:endParaRPr lang="en-US" sz="1200" dirty="0">
              <a:latin typeface="+mj-lt"/>
              <a:ea typeface="+mn-ea"/>
            </a:endParaRPr>
          </a:p>
        </p:txBody>
      </p:sp>
      <p:sp>
        <p:nvSpPr>
          <p:cNvPr id="58" name="TextBox 57"/>
          <p:cNvSpPr txBox="1"/>
          <p:nvPr/>
        </p:nvSpPr>
        <p:spPr>
          <a:xfrm>
            <a:off x="6812932" y="5814987"/>
            <a:ext cx="957263" cy="276225"/>
          </a:xfrm>
          <a:prstGeom prst="rect">
            <a:avLst/>
          </a:prstGeom>
          <a:noFill/>
        </p:spPr>
        <p:txBody>
          <a:bodyPr wrap="square">
            <a:spAutoFit/>
          </a:bodyPr>
          <a:lstStyle/>
          <a:p>
            <a:pPr algn="ctr">
              <a:defRPr/>
            </a:pPr>
            <a:r>
              <a:rPr lang="en-US" sz="1200" dirty="0" err="1">
                <a:latin typeface="+mj-lt"/>
                <a:ea typeface="+mn-ea"/>
              </a:rPr>
              <a:t>PhysPAG</a:t>
            </a:r>
            <a:endParaRPr lang="en-US" sz="1200" dirty="0">
              <a:latin typeface="+mj-lt"/>
              <a:ea typeface="+mn-ea"/>
            </a:endParaRPr>
          </a:p>
        </p:txBody>
      </p:sp>
      <p:sp>
        <p:nvSpPr>
          <p:cNvPr id="59" name="TextBox 58"/>
          <p:cNvSpPr txBox="1"/>
          <p:nvPr/>
        </p:nvSpPr>
        <p:spPr>
          <a:xfrm>
            <a:off x="8029575" y="5814987"/>
            <a:ext cx="739775" cy="276225"/>
          </a:xfrm>
          <a:prstGeom prst="rect">
            <a:avLst/>
          </a:prstGeom>
          <a:noFill/>
        </p:spPr>
        <p:txBody>
          <a:bodyPr>
            <a:spAutoFit/>
          </a:bodyPr>
          <a:lstStyle/>
          <a:p>
            <a:pPr algn="ctr">
              <a:defRPr/>
            </a:pPr>
            <a:r>
              <a:rPr lang="en-US" sz="1200" dirty="0">
                <a:latin typeface="+mj-lt"/>
                <a:ea typeface="+mn-ea"/>
              </a:rPr>
              <a:t>COPAG</a:t>
            </a:r>
          </a:p>
        </p:txBody>
      </p:sp>
      <p:cxnSp>
        <p:nvCxnSpPr>
          <p:cNvPr id="60" name="Straight Connector 59"/>
          <p:cNvCxnSpPr>
            <a:cxnSpLocks noChangeShapeType="1"/>
            <a:endCxn id="53" idx="0"/>
          </p:cNvCxnSpPr>
          <p:nvPr/>
        </p:nvCxnSpPr>
        <p:spPr bwMode="auto">
          <a:xfrm rot="16200000" flipH="1">
            <a:off x="7004050" y="5170462"/>
            <a:ext cx="520700" cy="6350"/>
          </a:xfrm>
          <a:prstGeom prst="line">
            <a:avLst/>
          </a:prstGeom>
          <a:noFill/>
          <a:ln w="25400">
            <a:solidFill>
              <a:schemeClr val="bg2"/>
            </a:solidFill>
            <a:round/>
            <a:headEnd/>
            <a:tailEnd/>
          </a:ln>
          <a:effectLst>
            <a:outerShdw blurRad="40000" dist="20000" dir="5400000" rotWithShape="0">
              <a:srgbClr val="80808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cxnSp>
        <p:nvCxnSpPr>
          <p:cNvPr id="62" name="Straight Connector 61"/>
          <p:cNvCxnSpPr>
            <a:cxnSpLocks noChangeShapeType="1"/>
            <a:endCxn id="55" idx="0"/>
          </p:cNvCxnSpPr>
          <p:nvPr/>
        </p:nvCxnSpPr>
        <p:spPr bwMode="auto">
          <a:xfrm rot="5400000">
            <a:off x="6042025" y="4965674"/>
            <a:ext cx="542925" cy="384175"/>
          </a:xfrm>
          <a:prstGeom prst="line">
            <a:avLst/>
          </a:prstGeom>
          <a:noFill/>
          <a:ln w="25400">
            <a:solidFill>
              <a:schemeClr val="bg2"/>
            </a:solidFill>
            <a:round/>
            <a:headEnd/>
            <a:tailEnd/>
          </a:ln>
          <a:effectLst>
            <a:outerShdw blurRad="40000" dist="20000" dir="5400000" rotWithShape="0">
              <a:srgbClr val="80808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cxnSp>
        <p:nvCxnSpPr>
          <p:cNvPr id="65" name="Straight Connector 64"/>
          <p:cNvCxnSpPr>
            <a:cxnSpLocks noChangeShapeType="1"/>
            <a:endCxn id="56" idx="0"/>
          </p:cNvCxnSpPr>
          <p:nvPr/>
        </p:nvCxnSpPr>
        <p:spPr bwMode="auto">
          <a:xfrm rot="16200000" flipH="1">
            <a:off x="7953375" y="4965674"/>
            <a:ext cx="542925" cy="377825"/>
          </a:xfrm>
          <a:prstGeom prst="line">
            <a:avLst/>
          </a:prstGeom>
          <a:noFill/>
          <a:ln w="25400">
            <a:solidFill>
              <a:schemeClr val="bg2"/>
            </a:solidFill>
            <a:round/>
            <a:headEnd/>
            <a:tailEnd/>
          </a:ln>
          <a:effectLst>
            <a:outerShdw blurRad="40000" dist="20000" dir="5400000" rotWithShape="0">
              <a:srgbClr val="80808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68" name="TextBox 67"/>
          <p:cNvSpPr txBox="1"/>
          <p:nvPr/>
        </p:nvSpPr>
        <p:spPr>
          <a:xfrm>
            <a:off x="5510213" y="1320774"/>
            <a:ext cx="3633787" cy="461963"/>
          </a:xfrm>
          <a:prstGeom prst="rect">
            <a:avLst/>
          </a:prstGeom>
          <a:noFill/>
        </p:spPr>
        <p:txBody>
          <a:bodyPr>
            <a:spAutoFit/>
          </a:bodyPr>
          <a:lstStyle/>
          <a:p>
            <a:pPr algn="ctr">
              <a:defRPr/>
            </a:pPr>
            <a:r>
              <a:rPr lang="en-US" sz="2400" dirty="0">
                <a:solidFill>
                  <a:srgbClr val="FF00FF"/>
                </a:solidFill>
                <a:latin typeface="+mj-lt"/>
                <a:ea typeface="+mn-ea"/>
              </a:rPr>
              <a:t>Advisory Committees</a:t>
            </a:r>
          </a:p>
        </p:txBody>
      </p:sp>
      <p:sp>
        <p:nvSpPr>
          <p:cNvPr id="54" name="Content Placeholder 2"/>
          <p:cNvSpPr>
            <a:spLocks noGrp="1"/>
          </p:cNvSpPr>
          <p:nvPr>
            <p:ph idx="1"/>
          </p:nvPr>
        </p:nvSpPr>
        <p:spPr>
          <a:xfrm>
            <a:off x="220134" y="1212115"/>
            <a:ext cx="4826000" cy="5645885"/>
          </a:xfrm>
        </p:spPr>
        <p:txBody>
          <a:bodyPr>
            <a:normAutofit fontScale="85000" lnSpcReduction="10000"/>
          </a:bodyPr>
          <a:lstStyle/>
          <a:p>
            <a:r>
              <a:rPr lang="en-US" b="0" dirty="0" smtClean="0"/>
              <a:t>The Physics of the Cosmos Program Analysis Group (</a:t>
            </a:r>
            <a:r>
              <a:rPr lang="en-US" b="0" dirty="0" err="1" smtClean="0"/>
              <a:t>PhysPAG</a:t>
            </a:r>
            <a:r>
              <a:rPr lang="en-US" b="0" dirty="0" smtClean="0"/>
              <a:t>) serves as a forum for soliciting and coordinating input and analysis from the scientific community in support of the PCOS program objectives.</a:t>
            </a:r>
          </a:p>
          <a:p>
            <a:r>
              <a:rPr lang="en-US" b="0" dirty="0" smtClean="0"/>
              <a:t>The Program Analysis Groups (</a:t>
            </a:r>
            <a:r>
              <a:rPr lang="en-US" b="0" dirty="0" err="1" smtClean="0"/>
              <a:t>PAGs</a:t>
            </a:r>
            <a:r>
              <a:rPr lang="en-US" b="0" dirty="0" smtClean="0"/>
              <a:t>) include all members of the community interested in providing input to NASA on issues of strategic importance via analysis studies</a:t>
            </a:r>
          </a:p>
          <a:p>
            <a:r>
              <a:rPr lang="en-US" b="0" dirty="0" err="1" smtClean="0"/>
              <a:t>PAGs</a:t>
            </a:r>
            <a:r>
              <a:rPr lang="en-US" b="0" dirty="0" smtClean="0"/>
              <a:t> hold regular public meetings.</a:t>
            </a:r>
          </a:p>
          <a:p>
            <a:r>
              <a:rPr lang="en-US" b="0" dirty="0" err="1" smtClean="0"/>
              <a:t>PAGs</a:t>
            </a:r>
            <a:r>
              <a:rPr lang="en-US" b="0" dirty="0" smtClean="0"/>
              <a:t> identify specific, well-defined topics for further detailed studies assigned to Study Analysis Groups (</a:t>
            </a:r>
            <a:r>
              <a:rPr lang="en-US" b="0" dirty="0" err="1" smtClean="0"/>
              <a:t>SAGs</a:t>
            </a:r>
            <a:r>
              <a:rPr lang="en-US" b="0" dirty="0" smtClean="0"/>
              <a:t>) as well as longer-standing, discipline-centered analysis groups – Science Interest Groups (</a:t>
            </a:r>
            <a:r>
              <a:rPr lang="en-US" b="0" dirty="0" err="1" smtClean="0"/>
              <a:t>SIGs</a:t>
            </a:r>
            <a:r>
              <a:rPr lang="en-US" b="0" dirty="0" smtClean="0"/>
              <a:t>). All are task forces of volunteers.</a:t>
            </a:r>
          </a:p>
          <a:p>
            <a:endParaRPr lang="en-US" dirty="0" smtClean="0"/>
          </a:p>
          <a:p>
            <a:pPr>
              <a:buNone/>
            </a:pPr>
            <a:endParaRPr lang="en-US" dirty="0"/>
          </a:p>
        </p:txBody>
      </p:sp>
      <p:sp>
        <p:nvSpPr>
          <p:cNvPr id="63" name="Title 1"/>
          <p:cNvSpPr>
            <a:spLocks noGrp="1"/>
          </p:cNvSpPr>
          <p:nvPr>
            <p:ph type="title"/>
          </p:nvPr>
        </p:nvSpPr>
        <p:spPr>
          <a:xfrm>
            <a:off x="457200" y="241257"/>
            <a:ext cx="7636933" cy="866928"/>
          </a:xfrm>
        </p:spPr>
        <p:txBody>
          <a:bodyPr>
            <a:normAutofit fontScale="90000"/>
          </a:bodyPr>
          <a:lstStyle/>
          <a:p>
            <a:r>
              <a:rPr lang="en-US" dirty="0" smtClean="0"/>
              <a:t>Communicating with NASA Astrophysics via the Program Analysis Groups (</a:t>
            </a:r>
            <a:r>
              <a:rPr lang="en-US" dirty="0" err="1" smtClean="0"/>
              <a:t>PAGs</a:t>
            </a:r>
            <a:r>
              <a:rPr lang="en-US" dirty="0" smtClean="0"/>
              <a:t>)</a:t>
            </a:r>
            <a:endParaRPr lang="en-US" dirty="0"/>
          </a:p>
        </p:txBody>
      </p:sp>
      <p:sp>
        <p:nvSpPr>
          <p:cNvPr id="27" name="Slide Number Placeholder 26"/>
          <p:cNvSpPr>
            <a:spLocks noGrp="1"/>
          </p:cNvSpPr>
          <p:nvPr>
            <p:ph type="sldNum" sz="quarter" idx="11"/>
          </p:nvPr>
        </p:nvSpPr>
        <p:spPr>
          <a:xfrm>
            <a:off x="6553200" y="6356350"/>
            <a:ext cx="2133600" cy="365125"/>
          </a:xfrm>
        </p:spPr>
        <p:txBody>
          <a:bodyPr/>
          <a:lstStyle/>
          <a:p>
            <a:fld id="{CF44B1A8-DBC3-448F-AF01-0EEFC4BCEA5B}"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2793186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PhysPAG</a:t>
            </a:r>
            <a:r>
              <a:rPr lang="en-US" dirty="0" smtClean="0"/>
              <a:t> SIG Leaders</a:t>
            </a:r>
            <a:endParaRPr lang="en-US" dirty="0"/>
          </a:p>
        </p:txBody>
      </p:sp>
      <p:sp>
        <p:nvSpPr>
          <p:cNvPr id="3" name="Content Placeholder 2"/>
          <p:cNvSpPr>
            <a:spLocks noGrp="1"/>
          </p:cNvSpPr>
          <p:nvPr>
            <p:ph idx="1"/>
          </p:nvPr>
        </p:nvSpPr>
        <p:spPr>
          <a:xfrm>
            <a:off x="442602" y="1066800"/>
            <a:ext cx="8294998" cy="5791200"/>
          </a:xfrm>
        </p:spPr>
        <p:txBody>
          <a:bodyPr>
            <a:normAutofit lnSpcReduction="10000"/>
          </a:bodyPr>
          <a:lstStyle/>
          <a:p>
            <a:r>
              <a:rPr lang="en-US" sz="2000" dirty="0" smtClean="0"/>
              <a:t>Six</a:t>
            </a:r>
            <a:r>
              <a:rPr lang="en-US" sz="2000" dirty="0" smtClean="0"/>
              <a:t> </a:t>
            </a:r>
            <a:r>
              <a:rPr lang="en-US" sz="2000" dirty="0" smtClean="0"/>
              <a:t>Science Interest Groups:  </a:t>
            </a:r>
            <a:r>
              <a:rPr lang="en-US" sz="2000" b="0" dirty="0" smtClean="0"/>
              <a:t>Cosmic Structure, Inflation Probe, Gamma Rays, Cosmic Rays, Gravitational Waves, X-</a:t>
            </a:r>
            <a:r>
              <a:rPr lang="en-US" sz="2000" b="0" dirty="0" smtClean="0"/>
              <a:t>Rays, </a:t>
            </a:r>
            <a:r>
              <a:rPr lang="en-US" sz="2000" b="0" dirty="0" smtClean="0">
                <a:solidFill>
                  <a:srgbClr val="0000FF"/>
                </a:solidFill>
              </a:rPr>
              <a:t>Cosmic Structure (NEW!  March 2015)</a:t>
            </a:r>
          </a:p>
          <a:p>
            <a:r>
              <a:rPr lang="en-US" sz="2000" dirty="0" err="1" smtClean="0"/>
              <a:t>PhysPAG</a:t>
            </a:r>
            <a:r>
              <a:rPr lang="en-US" sz="2000" dirty="0" smtClean="0"/>
              <a:t> Executive Committee membership:</a:t>
            </a:r>
          </a:p>
          <a:p>
            <a:pPr lvl="1"/>
            <a:r>
              <a:rPr lang="en-US" sz="1600" b="1" dirty="0" smtClean="0"/>
              <a:t>J. Bock, Chair, California Institute of Technology</a:t>
            </a:r>
          </a:p>
          <a:p>
            <a:pPr lvl="1"/>
            <a:r>
              <a:rPr lang="en-US" sz="1600" b="1" dirty="0" smtClean="0"/>
              <a:t>M. Bautz, Vice-Chair, MIT, X-rays</a:t>
            </a:r>
          </a:p>
          <a:p>
            <a:pPr lvl="1"/>
            <a:r>
              <a:rPr lang="en-US" sz="1600" b="1" dirty="0"/>
              <a:t>R</a:t>
            </a:r>
            <a:r>
              <a:rPr lang="en-US" sz="1600" b="1" dirty="0" smtClean="0"/>
              <a:t>. Bean, Cornell University, </a:t>
            </a:r>
            <a:r>
              <a:rPr lang="en-US" sz="1600" b="1" dirty="0"/>
              <a:t>C</a:t>
            </a:r>
            <a:r>
              <a:rPr lang="en-US" sz="1600" b="1" dirty="0" smtClean="0"/>
              <a:t>osmic Structure</a:t>
            </a:r>
          </a:p>
          <a:p>
            <a:pPr lvl="1"/>
            <a:r>
              <a:rPr lang="en-US" sz="1600" b="1" dirty="0" smtClean="0">
                <a:solidFill>
                  <a:srgbClr val="C00000"/>
                </a:solidFill>
              </a:rPr>
              <a:t>J. Bookbinder, SAO, X-Rays</a:t>
            </a:r>
          </a:p>
          <a:p>
            <a:pPr lvl="1"/>
            <a:r>
              <a:rPr lang="en-US" sz="1600" b="1" dirty="0"/>
              <a:t>J</a:t>
            </a:r>
            <a:r>
              <a:rPr lang="en-US" sz="1600" b="1" dirty="0" smtClean="0"/>
              <a:t>. Conklin, University of Florida, Gravitational Waves</a:t>
            </a:r>
          </a:p>
          <a:p>
            <a:pPr lvl="1"/>
            <a:r>
              <a:rPr lang="en-US" sz="1600" b="1" dirty="0"/>
              <a:t>N</a:t>
            </a:r>
            <a:r>
              <a:rPr lang="en-US" sz="1600" b="1" dirty="0" smtClean="0"/>
              <a:t>. Cornish, Montana State, Gravitational Waves</a:t>
            </a:r>
          </a:p>
          <a:p>
            <a:pPr lvl="1"/>
            <a:r>
              <a:rPr lang="en-US" sz="1600" b="1" dirty="0" smtClean="0"/>
              <a:t>O. </a:t>
            </a:r>
            <a:r>
              <a:rPr lang="en-US" sz="1600" b="1" dirty="0" err="1" smtClean="0"/>
              <a:t>Dor</a:t>
            </a:r>
            <a:r>
              <a:rPr lang="en-US" sz="1600" b="1" dirty="0" err="1" smtClean="0">
                <a:cs typeface="Times New Roman"/>
              </a:rPr>
              <a:t>é</a:t>
            </a:r>
            <a:r>
              <a:rPr lang="en-US" sz="1600" b="1" dirty="0" smtClean="0"/>
              <a:t>, NASA Jet Propulsion Laboratory, Cosmic Structure</a:t>
            </a:r>
          </a:p>
          <a:p>
            <a:pPr lvl="1"/>
            <a:r>
              <a:rPr lang="en-US" sz="1600" b="1" dirty="0"/>
              <a:t>H</a:t>
            </a:r>
            <a:r>
              <a:rPr lang="en-US" sz="1600" b="1" dirty="0" smtClean="0"/>
              <a:t>. </a:t>
            </a:r>
            <a:r>
              <a:rPr lang="en-US" sz="1600" b="1" dirty="0" err="1" smtClean="0"/>
              <a:t>Krawczynski</a:t>
            </a:r>
            <a:r>
              <a:rPr lang="en-US" sz="1600" b="1" dirty="0" smtClean="0"/>
              <a:t>, Washington University St. Louis, Gamma Rays</a:t>
            </a:r>
          </a:p>
          <a:p>
            <a:pPr lvl="1"/>
            <a:r>
              <a:rPr lang="en-US" sz="1600" b="1" dirty="0"/>
              <a:t>M</a:t>
            </a:r>
            <a:r>
              <a:rPr lang="en-US" sz="1600" b="1" dirty="0" smtClean="0"/>
              <a:t>. McConnell, University New Hampshire, Gamma Rays</a:t>
            </a:r>
          </a:p>
          <a:p>
            <a:pPr lvl="1"/>
            <a:r>
              <a:rPr lang="en-US" sz="1600" b="1" dirty="0" smtClean="0"/>
              <a:t>A. Miller, Columbia University, Inflation</a:t>
            </a:r>
          </a:p>
          <a:p>
            <a:pPr lvl="1"/>
            <a:r>
              <a:rPr lang="en-US" sz="1600" b="1" dirty="0" smtClean="0">
                <a:solidFill>
                  <a:srgbClr val="C00000"/>
                </a:solidFill>
              </a:rPr>
              <a:t>J. Nousek, Penn State, X-Rays</a:t>
            </a:r>
          </a:p>
          <a:p>
            <a:pPr lvl="1"/>
            <a:r>
              <a:rPr lang="en-US" sz="1600" b="1" dirty="0" smtClean="0">
                <a:solidFill>
                  <a:srgbClr val="C00000"/>
                </a:solidFill>
              </a:rPr>
              <a:t>A. </a:t>
            </a:r>
            <a:r>
              <a:rPr lang="en-US" sz="1600" b="1" dirty="0" err="1" smtClean="0">
                <a:solidFill>
                  <a:srgbClr val="C00000"/>
                </a:solidFill>
              </a:rPr>
              <a:t>Olinto</a:t>
            </a:r>
            <a:r>
              <a:rPr lang="en-US" sz="1600" b="1" dirty="0" smtClean="0">
                <a:solidFill>
                  <a:srgbClr val="C00000"/>
                </a:solidFill>
              </a:rPr>
              <a:t>, University of Chicago, Cosmic Rays</a:t>
            </a:r>
          </a:p>
          <a:p>
            <a:pPr lvl="1"/>
            <a:r>
              <a:rPr lang="en-US" sz="1600" b="1" dirty="0" err="1" smtClean="0"/>
              <a:t>Eun</a:t>
            </a:r>
            <a:r>
              <a:rPr lang="en-US" sz="1600" b="1" dirty="0" smtClean="0"/>
              <a:t>-Suk </a:t>
            </a:r>
            <a:r>
              <a:rPr lang="en-US" sz="1600" b="1" dirty="0" err="1" smtClean="0"/>
              <a:t>Seo</a:t>
            </a:r>
            <a:r>
              <a:rPr lang="en-US" sz="1600" b="1" dirty="0" smtClean="0"/>
              <a:t>, University of Maryland, Cosmic Rays</a:t>
            </a:r>
          </a:p>
          <a:p>
            <a:pPr lvl="1"/>
            <a:r>
              <a:rPr lang="en-US" sz="1600" b="1" dirty="0" smtClean="0"/>
              <a:t>E. Wollack, NASA Goddard Space Flight Center, Inflation</a:t>
            </a:r>
          </a:p>
          <a:p>
            <a:r>
              <a:rPr lang="en-US" sz="2000" b="0" dirty="0" smtClean="0">
                <a:solidFill>
                  <a:srgbClr val="C00000"/>
                </a:solidFill>
              </a:rPr>
              <a:t>Rotating off in Dec 2015, Call for applications in Fall 2015</a:t>
            </a:r>
          </a:p>
        </p:txBody>
      </p:sp>
      <p:sp>
        <p:nvSpPr>
          <p:cNvPr id="9" name="Slide Number Placeholder 8"/>
          <p:cNvSpPr>
            <a:spLocks noGrp="1"/>
          </p:cNvSpPr>
          <p:nvPr>
            <p:ph type="sldNum" sz="quarter" idx="11"/>
          </p:nvPr>
        </p:nvSpPr>
        <p:spPr>
          <a:xfrm>
            <a:off x="6553200" y="6356350"/>
            <a:ext cx="2133600" cy="365125"/>
          </a:xfrm>
        </p:spPr>
        <p:txBody>
          <a:bodyPr/>
          <a:lstStyle/>
          <a:p>
            <a:fld id="{CF44B1A8-DBC3-448F-AF01-0EEFC4BCEA5B}" type="slidenum">
              <a:rPr lang="en-US" smtClean="0"/>
              <a:pPr/>
              <a:t>28</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23"/>
          <p:cNvSpPr/>
          <p:nvPr/>
        </p:nvSpPr>
        <p:spPr bwMode="auto">
          <a:xfrm>
            <a:off x="195370" y="1176421"/>
            <a:ext cx="4647008" cy="5594161"/>
          </a:xfrm>
          <a:prstGeom prst="rect">
            <a:avLst/>
          </a:prstGeom>
          <a:solidFill>
            <a:srgbClr val="3333CC"/>
          </a:solidFill>
          <a:ln w="381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a typeface="ＭＳ Ｐゴシック" pitchFamily="1" charset="-128"/>
            </a:endParaRPr>
          </a:p>
        </p:txBody>
      </p:sp>
      <p:sp>
        <p:nvSpPr>
          <p:cNvPr id="28" name="Rectangle 27"/>
          <p:cNvSpPr/>
          <p:nvPr/>
        </p:nvSpPr>
        <p:spPr bwMode="auto">
          <a:xfrm>
            <a:off x="4940063" y="1176421"/>
            <a:ext cx="3882390" cy="5594161"/>
          </a:xfrm>
          <a:prstGeom prst="rect">
            <a:avLst/>
          </a:prstGeom>
          <a:solidFill>
            <a:srgbClr val="FF0000"/>
          </a:solid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1932165" y="84667"/>
            <a:ext cx="4075604" cy="544279"/>
          </a:xfrm>
        </p:spPr>
        <p:txBody>
          <a:bodyPr>
            <a:noAutofit/>
          </a:bodyPr>
          <a:lstStyle/>
          <a:p>
            <a:pPr algn="ctr"/>
            <a:r>
              <a:rPr lang="en-US" dirty="0" smtClean="0"/>
              <a:t>PCOS MISSIONS</a:t>
            </a:r>
            <a:endParaRPr lang="en-US" dirty="0">
              <a:solidFill>
                <a:srgbClr val="FF6600"/>
              </a:solidFill>
            </a:endParaRPr>
          </a:p>
        </p:txBody>
      </p:sp>
      <p:grpSp>
        <p:nvGrpSpPr>
          <p:cNvPr id="3" name="Group 6"/>
          <p:cNvGrpSpPr/>
          <p:nvPr/>
        </p:nvGrpSpPr>
        <p:grpSpPr>
          <a:xfrm>
            <a:off x="6080933" y="3027016"/>
            <a:ext cx="2543246" cy="1518764"/>
            <a:chOff x="3252756" y="2580404"/>
            <a:chExt cx="3668744" cy="2359895"/>
          </a:xfrm>
        </p:grpSpPr>
        <p:pic>
          <p:nvPicPr>
            <p:cNvPr id="5" name="Picture 4"/>
            <p:cNvPicPr>
              <a:picLocks noChangeAspect="1"/>
            </p:cNvPicPr>
            <p:nvPr/>
          </p:nvPicPr>
          <p:blipFill>
            <a:blip r:embed="rId2" cstate="print"/>
            <a:stretch>
              <a:fillRect/>
            </a:stretch>
          </p:blipFill>
          <p:spPr>
            <a:xfrm>
              <a:off x="3252756" y="2580404"/>
              <a:ext cx="3668744" cy="2359895"/>
            </a:xfrm>
            <a:prstGeom prst="rect">
              <a:avLst/>
            </a:prstGeom>
          </p:spPr>
        </p:pic>
        <p:sp>
          <p:nvSpPr>
            <p:cNvPr id="6" name="TextBox 5"/>
            <p:cNvSpPr txBox="1"/>
            <p:nvPr/>
          </p:nvSpPr>
          <p:spPr>
            <a:xfrm>
              <a:off x="4948694" y="2634445"/>
              <a:ext cx="1793362" cy="621701"/>
            </a:xfrm>
            <a:prstGeom prst="rect">
              <a:avLst/>
            </a:prstGeom>
            <a:noFill/>
          </p:spPr>
          <p:txBody>
            <a:bodyPr wrap="square" rtlCol="0">
              <a:spAutoFit/>
            </a:bodyPr>
            <a:lstStyle/>
            <a:p>
              <a:r>
                <a:rPr lang="en-US" b="1" dirty="0" smtClean="0">
                  <a:solidFill>
                    <a:schemeClr val="bg1"/>
                  </a:solidFill>
                </a:rPr>
                <a:t>Suzaku</a:t>
              </a:r>
              <a:endParaRPr lang="en-US" b="1" dirty="0">
                <a:solidFill>
                  <a:schemeClr val="bg1"/>
                </a:solidFill>
              </a:endParaRPr>
            </a:p>
          </p:txBody>
        </p:sp>
      </p:grpSp>
      <p:grpSp>
        <p:nvGrpSpPr>
          <p:cNvPr id="4" name="Group 9"/>
          <p:cNvGrpSpPr/>
          <p:nvPr/>
        </p:nvGrpSpPr>
        <p:grpSpPr>
          <a:xfrm>
            <a:off x="2009517" y="5228526"/>
            <a:ext cx="2618660" cy="1435612"/>
            <a:chOff x="5034736" y="4161072"/>
            <a:chExt cx="2496077" cy="1847097"/>
          </a:xfrm>
        </p:grpSpPr>
        <p:pic>
          <p:nvPicPr>
            <p:cNvPr id="8" name="Picture 7"/>
            <p:cNvPicPr>
              <a:picLocks noChangeAspect="1"/>
            </p:cNvPicPr>
            <p:nvPr/>
          </p:nvPicPr>
          <p:blipFill>
            <a:blip r:embed="rId3" cstate="print"/>
            <a:stretch>
              <a:fillRect/>
            </a:stretch>
          </p:blipFill>
          <p:spPr>
            <a:xfrm>
              <a:off x="5034736" y="4161072"/>
              <a:ext cx="2496077" cy="1847097"/>
            </a:xfrm>
            <a:prstGeom prst="rect">
              <a:avLst/>
            </a:prstGeom>
          </p:spPr>
        </p:pic>
        <p:sp>
          <p:nvSpPr>
            <p:cNvPr id="9" name="TextBox 8"/>
            <p:cNvSpPr txBox="1"/>
            <p:nvPr/>
          </p:nvSpPr>
          <p:spPr>
            <a:xfrm>
              <a:off x="6661237" y="4174582"/>
              <a:ext cx="783037" cy="514792"/>
            </a:xfrm>
            <a:prstGeom prst="rect">
              <a:avLst/>
            </a:prstGeom>
            <a:noFill/>
          </p:spPr>
          <p:txBody>
            <a:bodyPr wrap="square" rtlCol="0">
              <a:spAutoFit/>
            </a:bodyPr>
            <a:lstStyle/>
            <a:p>
              <a:r>
                <a:rPr lang="en-US" b="1" dirty="0" smtClean="0">
                  <a:solidFill>
                    <a:srgbClr val="FFFFFF"/>
                  </a:solidFill>
                </a:rPr>
                <a:t>XMM</a:t>
              </a:r>
              <a:endParaRPr lang="en-US" b="1" dirty="0">
                <a:solidFill>
                  <a:srgbClr val="FFFFFF"/>
                </a:solidFill>
              </a:endParaRPr>
            </a:p>
          </p:txBody>
        </p:sp>
      </p:grpSp>
      <p:grpSp>
        <p:nvGrpSpPr>
          <p:cNvPr id="7" name="Group 12"/>
          <p:cNvGrpSpPr/>
          <p:nvPr/>
        </p:nvGrpSpPr>
        <p:grpSpPr>
          <a:xfrm>
            <a:off x="5328420" y="1242673"/>
            <a:ext cx="2801698" cy="1523753"/>
            <a:chOff x="724957" y="2999213"/>
            <a:chExt cx="3563021" cy="2375347"/>
          </a:xfrm>
        </p:grpSpPr>
        <p:pic>
          <p:nvPicPr>
            <p:cNvPr id="11" name="Picture 10"/>
            <p:cNvPicPr>
              <a:picLocks noChangeAspect="1"/>
            </p:cNvPicPr>
            <p:nvPr/>
          </p:nvPicPr>
          <p:blipFill>
            <a:blip r:embed="rId4" cstate="print"/>
            <a:stretch>
              <a:fillRect/>
            </a:stretch>
          </p:blipFill>
          <p:spPr>
            <a:xfrm>
              <a:off x="724957" y="2999213"/>
              <a:ext cx="3563021" cy="2375347"/>
            </a:xfrm>
            <a:prstGeom prst="rect">
              <a:avLst/>
            </a:prstGeom>
          </p:spPr>
        </p:pic>
        <p:sp>
          <p:nvSpPr>
            <p:cNvPr id="12" name="TextBox 11"/>
            <p:cNvSpPr txBox="1"/>
            <p:nvPr/>
          </p:nvSpPr>
          <p:spPr>
            <a:xfrm>
              <a:off x="2449450" y="3026235"/>
              <a:ext cx="1687124" cy="623723"/>
            </a:xfrm>
            <a:prstGeom prst="rect">
              <a:avLst/>
            </a:prstGeom>
            <a:noFill/>
          </p:spPr>
          <p:txBody>
            <a:bodyPr wrap="square" rtlCol="0">
              <a:spAutoFit/>
            </a:bodyPr>
            <a:lstStyle/>
            <a:p>
              <a:r>
                <a:rPr lang="en-US" b="1" dirty="0" err="1" smtClean="0">
                  <a:solidFill>
                    <a:srgbClr val="FFFFFF"/>
                  </a:solidFill>
                </a:rPr>
                <a:t>NuSTAR</a:t>
              </a:r>
              <a:endParaRPr lang="en-US" b="1" dirty="0">
                <a:solidFill>
                  <a:srgbClr val="FFFFFF"/>
                </a:solidFill>
              </a:endParaRPr>
            </a:p>
          </p:txBody>
        </p:sp>
      </p:grpSp>
      <p:grpSp>
        <p:nvGrpSpPr>
          <p:cNvPr id="10" name="Group 15"/>
          <p:cNvGrpSpPr/>
          <p:nvPr/>
        </p:nvGrpSpPr>
        <p:grpSpPr>
          <a:xfrm>
            <a:off x="5205208" y="4806671"/>
            <a:ext cx="2548971" cy="1806137"/>
            <a:chOff x="2984500" y="2000250"/>
            <a:chExt cx="2690387" cy="2421348"/>
          </a:xfrm>
        </p:grpSpPr>
        <p:pic>
          <p:nvPicPr>
            <p:cNvPr id="14" name="Picture 13"/>
            <p:cNvPicPr>
              <a:picLocks noChangeAspect="1"/>
            </p:cNvPicPr>
            <p:nvPr/>
          </p:nvPicPr>
          <p:blipFill>
            <a:blip r:embed="rId5" cstate="print"/>
            <a:stretch>
              <a:fillRect/>
            </a:stretch>
          </p:blipFill>
          <p:spPr>
            <a:xfrm>
              <a:off x="2984500" y="2000250"/>
              <a:ext cx="2690387" cy="2421348"/>
            </a:xfrm>
            <a:prstGeom prst="rect">
              <a:avLst/>
            </a:prstGeom>
          </p:spPr>
        </p:pic>
        <p:sp>
          <p:nvSpPr>
            <p:cNvPr id="15" name="TextBox 14"/>
            <p:cNvSpPr txBox="1"/>
            <p:nvPr/>
          </p:nvSpPr>
          <p:spPr>
            <a:xfrm>
              <a:off x="4516336" y="2283184"/>
              <a:ext cx="1101823" cy="536396"/>
            </a:xfrm>
            <a:prstGeom prst="rect">
              <a:avLst/>
            </a:prstGeom>
            <a:noFill/>
          </p:spPr>
          <p:txBody>
            <a:bodyPr wrap="square" rtlCol="0">
              <a:spAutoFit/>
            </a:bodyPr>
            <a:lstStyle/>
            <a:p>
              <a:r>
                <a:rPr lang="en-US" b="1" dirty="0" smtClean="0">
                  <a:solidFill>
                    <a:srgbClr val="FFFFFF"/>
                  </a:solidFill>
                </a:rPr>
                <a:t>Swift</a:t>
              </a:r>
              <a:endParaRPr lang="en-US" b="1" dirty="0">
                <a:solidFill>
                  <a:srgbClr val="FFFFFF"/>
                </a:solidFill>
              </a:endParaRPr>
            </a:p>
          </p:txBody>
        </p:sp>
      </p:grpSp>
      <p:grpSp>
        <p:nvGrpSpPr>
          <p:cNvPr id="13" name="Group 18"/>
          <p:cNvGrpSpPr/>
          <p:nvPr/>
        </p:nvGrpSpPr>
        <p:grpSpPr>
          <a:xfrm>
            <a:off x="1438277" y="3111380"/>
            <a:ext cx="2117814" cy="1644873"/>
            <a:chOff x="1786549" y="4041707"/>
            <a:chExt cx="2311400" cy="2159000"/>
          </a:xfrm>
        </p:grpSpPr>
        <p:pic>
          <p:nvPicPr>
            <p:cNvPr id="17" name="Picture 16"/>
            <p:cNvPicPr>
              <a:picLocks noChangeAspect="1"/>
            </p:cNvPicPr>
            <p:nvPr/>
          </p:nvPicPr>
          <p:blipFill>
            <a:blip r:embed="rId6" cstate="print"/>
            <a:stretch>
              <a:fillRect/>
            </a:stretch>
          </p:blipFill>
          <p:spPr>
            <a:xfrm>
              <a:off x="1786549" y="4041707"/>
              <a:ext cx="2311400" cy="2159000"/>
            </a:xfrm>
            <a:prstGeom prst="rect">
              <a:avLst/>
            </a:prstGeom>
          </p:spPr>
        </p:pic>
        <p:sp>
          <p:nvSpPr>
            <p:cNvPr id="18" name="TextBox 17"/>
            <p:cNvSpPr txBox="1"/>
            <p:nvPr/>
          </p:nvSpPr>
          <p:spPr>
            <a:xfrm>
              <a:off x="2455413" y="4455896"/>
              <a:ext cx="1160257" cy="525170"/>
            </a:xfrm>
            <a:prstGeom prst="rect">
              <a:avLst/>
            </a:prstGeom>
            <a:noFill/>
          </p:spPr>
          <p:txBody>
            <a:bodyPr wrap="square" rtlCol="0">
              <a:spAutoFit/>
            </a:bodyPr>
            <a:lstStyle/>
            <a:p>
              <a:r>
                <a:rPr lang="en-US" b="1" dirty="0" smtClean="0">
                  <a:solidFill>
                    <a:srgbClr val="FFFFFF"/>
                  </a:solidFill>
                </a:rPr>
                <a:t>Fermi</a:t>
              </a:r>
              <a:endParaRPr lang="en-US" b="1" dirty="0">
                <a:solidFill>
                  <a:srgbClr val="FFFFFF"/>
                </a:solidFill>
              </a:endParaRPr>
            </a:p>
          </p:txBody>
        </p:sp>
      </p:grpSp>
      <p:grpSp>
        <p:nvGrpSpPr>
          <p:cNvPr id="16" name="Group 26"/>
          <p:cNvGrpSpPr/>
          <p:nvPr/>
        </p:nvGrpSpPr>
        <p:grpSpPr>
          <a:xfrm>
            <a:off x="282634" y="1242673"/>
            <a:ext cx="2311400" cy="1574191"/>
            <a:chOff x="241062" y="1526627"/>
            <a:chExt cx="2311400" cy="1797986"/>
          </a:xfrm>
        </p:grpSpPr>
        <p:pic>
          <p:nvPicPr>
            <p:cNvPr id="25" name="Picture 24"/>
            <p:cNvPicPr>
              <a:picLocks noChangeAspect="1"/>
            </p:cNvPicPr>
            <p:nvPr/>
          </p:nvPicPr>
          <p:blipFill>
            <a:blip r:embed="rId7" cstate="print"/>
            <a:stretch>
              <a:fillRect/>
            </a:stretch>
          </p:blipFill>
          <p:spPr>
            <a:xfrm>
              <a:off x="241062" y="1533913"/>
              <a:ext cx="2311400" cy="1790700"/>
            </a:xfrm>
            <a:prstGeom prst="rect">
              <a:avLst/>
            </a:prstGeom>
          </p:spPr>
        </p:pic>
        <p:sp>
          <p:nvSpPr>
            <p:cNvPr id="26" name="TextBox 25"/>
            <p:cNvSpPr txBox="1"/>
            <p:nvPr/>
          </p:nvSpPr>
          <p:spPr>
            <a:xfrm>
              <a:off x="1256582" y="1526627"/>
              <a:ext cx="1226618" cy="456992"/>
            </a:xfrm>
            <a:prstGeom prst="rect">
              <a:avLst/>
            </a:prstGeom>
            <a:noFill/>
          </p:spPr>
          <p:txBody>
            <a:bodyPr wrap="none" rtlCol="0">
              <a:spAutoFit/>
            </a:bodyPr>
            <a:lstStyle/>
            <a:p>
              <a:r>
                <a:rPr lang="en-US" b="1" dirty="0" smtClean="0">
                  <a:solidFill>
                    <a:srgbClr val="FFFFFF"/>
                  </a:solidFill>
                </a:rPr>
                <a:t>Chandra</a:t>
              </a:r>
              <a:endParaRPr lang="en-US" b="1" dirty="0">
                <a:solidFill>
                  <a:srgbClr val="FFFFFF"/>
                </a:solidFill>
              </a:endParaRPr>
            </a:p>
          </p:txBody>
        </p:sp>
      </p:grpSp>
      <p:sp>
        <p:nvSpPr>
          <p:cNvPr id="27" name="Title 1"/>
          <p:cNvSpPr txBox="1">
            <a:spLocks/>
          </p:cNvSpPr>
          <p:nvPr/>
        </p:nvSpPr>
        <p:spPr>
          <a:xfrm>
            <a:off x="1133335" y="519796"/>
            <a:ext cx="7490844" cy="52632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mj-lt"/>
                <a:ea typeface="+mj-ea"/>
                <a:cs typeface="+mj-cs"/>
              </a:rPr>
              <a:t>OPERATING</a:t>
            </a:r>
            <a:r>
              <a:rPr kumimoji="0" lang="en-US" sz="2800" b="1" i="0" u="none" strike="noStrike" kern="1200" cap="none" spc="0" normalizeH="0" baseline="0" noProof="0" dirty="0" smtClean="0">
                <a:ln>
                  <a:noFill/>
                </a:ln>
                <a:solidFill>
                  <a:srgbClr val="000090"/>
                </a:solidFill>
                <a:effectLst/>
                <a:uLnTx/>
                <a:uFillTx/>
                <a:latin typeface="+mj-lt"/>
                <a:ea typeface="+mj-ea"/>
                <a:cs typeface="+mj-cs"/>
              </a:rPr>
              <a:t>       			      </a:t>
            </a:r>
            <a:r>
              <a:rPr kumimoji="0" lang="en-US" sz="2800" b="1" i="0" u="none" strike="noStrike" kern="1200" cap="none" spc="0" normalizeH="0" baseline="0" noProof="0" dirty="0" smtClean="0">
                <a:ln>
                  <a:noFill/>
                </a:ln>
                <a:solidFill>
                  <a:srgbClr val="FF0000"/>
                </a:solidFill>
                <a:effectLst/>
                <a:uLnTx/>
                <a:uFillTx/>
                <a:latin typeface="+mj-lt"/>
                <a:ea typeface="+mj-ea"/>
                <a:cs typeface="+mj-cs"/>
              </a:rPr>
              <a:t>RELATED</a:t>
            </a:r>
            <a:endParaRPr kumimoji="0" lang="en-US" sz="2800" b="1" i="0" u="none" strike="noStrike" kern="1200" cap="none" spc="0" normalizeH="0" baseline="0" noProof="0" dirty="0">
              <a:ln>
                <a:noFill/>
              </a:ln>
              <a:solidFill>
                <a:srgbClr val="FF0000"/>
              </a:solidFill>
              <a:effectLst/>
              <a:uLnTx/>
              <a:uFillTx/>
              <a:latin typeface="+mj-lt"/>
              <a:ea typeface="+mj-ea"/>
              <a:cs typeface="+mj-cs"/>
            </a:endParaRPr>
          </a:p>
        </p:txBody>
      </p:sp>
      <p:sp>
        <p:nvSpPr>
          <p:cNvPr id="33" name="Slide Number Placeholder 32"/>
          <p:cNvSpPr>
            <a:spLocks noGrp="1"/>
          </p:cNvSpPr>
          <p:nvPr>
            <p:ph type="sldNum" sz="quarter" idx="11"/>
          </p:nvPr>
        </p:nvSpPr>
        <p:spPr>
          <a:xfrm>
            <a:off x="6553200" y="6356350"/>
            <a:ext cx="2133600" cy="365125"/>
          </a:xfrm>
        </p:spPr>
        <p:txBody>
          <a:bodyPr/>
          <a:lstStyle/>
          <a:p>
            <a:fld id="{CF44B1A8-DBC3-448F-AF01-0EEFC4BCEA5B}" type="slidenum">
              <a:rPr lang="en-US" smtClean="0"/>
              <a:pPr/>
              <a:t>2</a:t>
            </a:fld>
            <a:endParaRPr lang="en-US"/>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1739670358"/>
      </p:ext>
    </p:extLst>
  </p:cSld>
  <p:clrMapOvr>
    <a:masterClrMapping/>
  </p:clrMapOvr>
  <mc:AlternateContent>
    <mc:Choice xmlns:mc="http://schemas.openxmlformats.org/markup-compatibility/2006" xmlns="" xmlns:p14="http://schemas.microsoft.com/office/powerpoint/2010/main" xmlns:mv="urn:schemas-microsoft-com:mac:vml" xmlns:p="http://schemas.openxmlformats.org/presentationml/2006/main" xmlns:r="http://schemas.openxmlformats.org/officeDocument/2006/relationships" xmlns:a="http://schemas.openxmlformats.org/drawingml/2006/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6520" y="241257"/>
            <a:ext cx="7827613" cy="866928"/>
          </a:xfrm>
        </p:spPr>
        <p:txBody>
          <a:bodyPr>
            <a:normAutofit fontScale="90000"/>
          </a:bodyPr>
          <a:lstStyle/>
          <a:p>
            <a:r>
              <a:rPr lang="en-US" dirty="0" smtClean="0"/>
              <a:t>Technology gaps for the PCOS program:  informing the rankings in the PCOS PATR</a:t>
            </a:r>
            <a:endParaRPr lang="en-US" dirty="0"/>
          </a:p>
        </p:txBody>
      </p:sp>
      <p:sp>
        <p:nvSpPr>
          <p:cNvPr id="3" name="Content Placeholder 2"/>
          <p:cNvSpPr>
            <a:spLocks noGrp="1"/>
          </p:cNvSpPr>
          <p:nvPr>
            <p:ph idx="1"/>
          </p:nvPr>
        </p:nvSpPr>
        <p:spPr/>
        <p:txBody>
          <a:bodyPr/>
          <a:lstStyle/>
          <a:p>
            <a:pPr marL="285750" indent="-285750">
              <a:lnSpc>
                <a:spcPct val="90000"/>
              </a:lnSpc>
              <a:spcAft>
                <a:spcPts val="600"/>
              </a:spcAft>
              <a:buFont typeface="Wingdings" pitchFamily="2" charset="2"/>
              <a:buChar char="§"/>
            </a:pPr>
            <a:r>
              <a:rPr lang="en-US" dirty="0" smtClean="0">
                <a:latin typeface="Arial" pitchFamily="34" charset="0"/>
                <a:cs typeface="Arial" pitchFamily="34" charset="0"/>
              </a:rPr>
              <a:t>2014:  </a:t>
            </a:r>
          </a:p>
          <a:p>
            <a:pPr marL="685800" lvl="1">
              <a:lnSpc>
                <a:spcPct val="90000"/>
              </a:lnSpc>
              <a:spcAft>
                <a:spcPts val="600"/>
              </a:spcAft>
              <a:buFont typeface="Wingdings" pitchFamily="2" charset="2"/>
              <a:buChar char="§"/>
            </a:pPr>
            <a:r>
              <a:rPr lang="en-US" dirty="0" smtClean="0">
                <a:latin typeface="Arial" pitchFamily="34" charset="0"/>
                <a:cs typeface="Arial" pitchFamily="34" charset="0"/>
              </a:rPr>
              <a:t>The </a:t>
            </a:r>
            <a:r>
              <a:rPr lang="en-US" dirty="0" smtClean="0">
                <a:latin typeface="Arial" pitchFamily="34" charset="0"/>
                <a:cs typeface="Arial" pitchFamily="34" charset="0"/>
              </a:rPr>
              <a:t>PCOS Program Office (PO) received 21 gaps for consideration by the 2014 TMB, and forwarded all of these to the</a:t>
            </a:r>
            <a:r>
              <a:rPr lang="en-US" dirty="0" smtClean="0">
                <a:latin typeface="Arial" pitchFamily="34" charset="0"/>
                <a:cs typeface="Arial" pitchFamily="34" charset="0"/>
              </a:rPr>
              <a:t> PCOS Technology Management Board</a:t>
            </a:r>
          </a:p>
          <a:p>
            <a:pPr marL="685800" lvl="1">
              <a:lnSpc>
                <a:spcPct val="90000"/>
              </a:lnSpc>
              <a:spcAft>
                <a:spcPts val="600"/>
              </a:spcAft>
              <a:buFont typeface="Wingdings" pitchFamily="2" charset="2"/>
              <a:buChar char="§"/>
            </a:pPr>
            <a:r>
              <a:rPr lang="en-US" dirty="0" smtClean="0">
                <a:latin typeface="Arial" pitchFamily="34" charset="0"/>
                <a:cs typeface="Arial" pitchFamily="34" charset="0"/>
              </a:rPr>
              <a:t>The TMB folded seven of the gaps into others, leaving 14 for prioritization.</a:t>
            </a:r>
            <a:endParaRPr lang="en-US" dirty="0" smtClean="0">
              <a:latin typeface="Arial" pitchFamily="34" charset="0"/>
              <a:cs typeface="Arial" pitchFamily="34" charset="0"/>
            </a:endParaRPr>
          </a:p>
          <a:p>
            <a:r>
              <a:rPr lang="en-US" dirty="0" smtClean="0"/>
              <a:t>2015:</a:t>
            </a:r>
          </a:p>
          <a:p>
            <a:pPr marL="685800" lvl="1">
              <a:lnSpc>
                <a:spcPct val="90000"/>
              </a:lnSpc>
              <a:spcAft>
                <a:spcPts val="600"/>
              </a:spcAft>
              <a:buFont typeface="Wingdings" pitchFamily="2" charset="2"/>
              <a:buChar char="§"/>
            </a:pPr>
            <a:r>
              <a:rPr lang="en-US" dirty="0" smtClean="0">
                <a:latin typeface="Arial" pitchFamily="34" charset="0"/>
                <a:cs typeface="Arial" pitchFamily="34" charset="0"/>
              </a:rPr>
              <a:t>The PCOS Program Office (PO) received</a:t>
            </a:r>
            <a:r>
              <a:rPr lang="en-US" dirty="0" smtClean="0">
                <a:latin typeface="Arial" pitchFamily="34" charset="0"/>
                <a:cs typeface="Arial" pitchFamily="34" charset="0"/>
              </a:rPr>
              <a:t> 37 </a:t>
            </a:r>
            <a:r>
              <a:rPr lang="en-US" dirty="0" smtClean="0">
                <a:latin typeface="Arial" pitchFamily="34" charset="0"/>
                <a:cs typeface="Arial" pitchFamily="34" charset="0"/>
              </a:rPr>
              <a:t>gaps for consideration by the </a:t>
            </a:r>
            <a:r>
              <a:rPr lang="en-US" dirty="0" smtClean="0">
                <a:latin typeface="Arial" pitchFamily="34" charset="0"/>
                <a:cs typeface="Arial" pitchFamily="34" charset="0"/>
              </a:rPr>
              <a:t>2015 TMB</a:t>
            </a:r>
          </a:p>
          <a:p>
            <a:pPr marL="685800" lvl="1">
              <a:lnSpc>
                <a:spcPct val="90000"/>
              </a:lnSpc>
              <a:spcAft>
                <a:spcPts val="600"/>
              </a:spcAft>
              <a:buFont typeface="Wingdings" pitchFamily="2" charset="2"/>
              <a:buChar char="§"/>
            </a:pPr>
            <a:r>
              <a:rPr lang="en-US" dirty="0" smtClean="0">
                <a:latin typeface="Arial" pitchFamily="34" charset="0"/>
                <a:cs typeface="Arial" pitchFamily="34" charset="0"/>
              </a:rPr>
              <a:t>These were forwarded to the </a:t>
            </a:r>
            <a:r>
              <a:rPr lang="en-US" dirty="0" err="1" smtClean="0">
                <a:latin typeface="Arial" pitchFamily="34" charset="0"/>
                <a:cs typeface="Arial" pitchFamily="34" charset="0"/>
              </a:rPr>
              <a:t>PhysPAG</a:t>
            </a:r>
            <a:r>
              <a:rPr lang="en-US" dirty="0" smtClean="0">
                <a:latin typeface="Arial" pitchFamily="34" charset="0"/>
                <a:cs typeface="Arial" pitchFamily="34" charset="0"/>
              </a:rPr>
              <a:t> EC for consolidation, underway NOW</a:t>
            </a:r>
            <a:endParaRPr lang="en-US" dirty="0" smtClean="0">
              <a:latin typeface="Arial" pitchFamily="34" charset="0"/>
              <a:cs typeface="Arial" pitchFamily="34" charset="0"/>
            </a:endParaRPr>
          </a:p>
        </p:txBody>
      </p:sp>
      <p:sp>
        <p:nvSpPr>
          <p:cNvPr id="4" name="Slide Number Placeholder 3"/>
          <p:cNvSpPr>
            <a:spLocks noGrp="1"/>
          </p:cNvSpPr>
          <p:nvPr>
            <p:ph type="sldNum" sz="quarter" idx="11"/>
          </p:nvPr>
        </p:nvSpPr>
        <p:spPr/>
        <p:txBody>
          <a:bodyPr/>
          <a:lstStyle/>
          <a:p>
            <a:fld id="{CF44B1A8-DBC3-448F-AF01-0EEFC4BCEA5B}" type="slidenum">
              <a:rPr lang="en-US" smtClean="0"/>
              <a:pPr/>
              <a:t>29</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algn="ctr">
              <a:buNone/>
            </a:pPr>
            <a:endParaRPr lang="en-US" dirty="0" smtClean="0"/>
          </a:p>
          <a:p>
            <a:pPr algn="ctr">
              <a:buNone/>
            </a:pPr>
            <a:r>
              <a:rPr lang="en-US" dirty="0" smtClean="0">
                <a:hlinkClick r:id="rId2"/>
              </a:rPr>
              <a:t>Ann.Hornschemeier@nasa.gov</a:t>
            </a:r>
            <a:endParaRPr lang="en-US" dirty="0" smtClean="0"/>
          </a:p>
          <a:p>
            <a:pPr algn="ctr">
              <a:buNone/>
            </a:pPr>
            <a:endParaRPr lang="en-US" dirty="0" smtClean="0"/>
          </a:p>
          <a:p>
            <a:pPr algn="ctr">
              <a:buNone/>
            </a:pPr>
            <a:endParaRPr lang="en-US" dirty="0" smtClean="0"/>
          </a:p>
          <a:p>
            <a:pPr algn="ctr">
              <a:buNone/>
            </a:pPr>
            <a:r>
              <a:rPr lang="en-US" dirty="0" err="1" smtClean="0"/>
              <a:t>pcos.gsfc.nasa.gov</a:t>
            </a:r>
            <a:r>
              <a:rPr lang="en-US" dirty="0" smtClean="0"/>
              <a:t>  </a:t>
            </a:r>
          </a:p>
          <a:p>
            <a:pPr algn="ctr">
              <a:buNone/>
            </a:pPr>
            <a:r>
              <a:rPr lang="en-US" dirty="0" smtClean="0"/>
              <a:t>(Sign up for email list at “PCOS News and Announcements tab)</a:t>
            </a:r>
            <a:endParaRPr lang="en-US" dirty="0"/>
          </a:p>
        </p:txBody>
      </p:sp>
      <p:sp>
        <p:nvSpPr>
          <p:cNvPr id="8" name="Slide Number Placeholder 7"/>
          <p:cNvSpPr>
            <a:spLocks noGrp="1"/>
          </p:cNvSpPr>
          <p:nvPr>
            <p:ph type="sldNum" sz="quarter" idx="11"/>
          </p:nvPr>
        </p:nvSpPr>
        <p:spPr>
          <a:xfrm>
            <a:off x="6553200" y="6356350"/>
            <a:ext cx="2133600" cy="365125"/>
          </a:xfrm>
        </p:spPr>
        <p:txBody>
          <a:bodyPr/>
          <a:lstStyle/>
          <a:p>
            <a:fld id="{CF44B1A8-DBC3-448F-AF01-0EEFC4BCEA5B}" type="slidenum">
              <a:rPr lang="en-US" smtClean="0"/>
              <a:pPr/>
              <a:t>30</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 Charts</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fld id="{CF44B1A8-DBC3-448F-AF01-0EEFC4BCEA5B}" type="slidenum">
              <a:rPr lang="en-US" smtClean="0"/>
              <a:pPr/>
              <a:t>31</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26612" y="-40238"/>
            <a:ext cx="7858280" cy="1194735"/>
          </a:xfrm>
        </p:spPr>
        <p:txBody>
          <a:bodyPr>
            <a:noAutofit/>
          </a:bodyPr>
          <a:lstStyle/>
          <a:p>
            <a:r>
              <a:rPr lang="en-US" sz="3200" dirty="0" smtClean="0">
                <a:cs typeface="Calibri" panose="020F0502020204030204" pitchFamily="34" charset="0"/>
              </a:rPr>
              <a:t>Five years of Strategic Astrophysics Technology (SAT) Proposals</a:t>
            </a:r>
            <a:endParaRPr lang="en-US" sz="3200" dirty="0">
              <a:cs typeface="Calibri" panose="020F0502020204030204" pitchFamily="34" charset="0"/>
            </a:endParaRPr>
          </a:p>
        </p:txBody>
      </p:sp>
      <p:graphicFrame>
        <p:nvGraphicFramePr>
          <p:cNvPr id="4" name="Table 3"/>
          <p:cNvGraphicFramePr>
            <a:graphicFrameLocks noGrp="1"/>
          </p:cNvGraphicFramePr>
          <p:nvPr/>
        </p:nvGraphicFramePr>
        <p:xfrm>
          <a:off x="266699" y="1409700"/>
          <a:ext cx="7912100" cy="2771724"/>
        </p:xfrm>
        <a:graphic>
          <a:graphicData uri="http://schemas.openxmlformats.org/drawingml/2006/table">
            <a:tbl>
              <a:tblPr firstRow="1" bandRow="1">
                <a:tableStyleId>{5C22544A-7EE6-4342-B048-85BDC9FD1C3A}</a:tableStyleId>
              </a:tblPr>
              <a:tblGrid>
                <a:gridCol w="1130300"/>
                <a:gridCol w="1130300"/>
                <a:gridCol w="1130300"/>
                <a:gridCol w="1130300"/>
                <a:gridCol w="1130300"/>
                <a:gridCol w="1130300"/>
                <a:gridCol w="1130300"/>
              </a:tblGrid>
              <a:tr h="749300">
                <a:tc>
                  <a:txBody>
                    <a:bodyPr/>
                    <a:lstStyle/>
                    <a:p>
                      <a:r>
                        <a:rPr lang="en-US" dirty="0" smtClean="0"/>
                        <a:t>SAT Element</a:t>
                      </a:r>
                      <a:endParaRPr lang="en-US" dirty="0"/>
                    </a:p>
                  </a:txBody>
                  <a:tcPr/>
                </a:tc>
                <a:tc>
                  <a:txBody>
                    <a:bodyPr/>
                    <a:lstStyle/>
                    <a:p>
                      <a:r>
                        <a:rPr lang="en-US" dirty="0" smtClean="0"/>
                        <a:t>2009</a:t>
                      </a:r>
                      <a:endParaRPr lang="en-US" dirty="0"/>
                    </a:p>
                  </a:txBody>
                  <a:tcPr/>
                </a:tc>
                <a:tc>
                  <a:txBody>
                    <a:bodyPr/>
                    <a:lstStyle/>
                    <a:p>
                      <a:r>
                        <a:rPr lang="en-US" dirty="0" smtClean="0"/>
                        <a:t>2010</a:t>
                      </a:r>
                      <a:endParaRPr lang="en-US" dirty="0"/>
                    </a:p>
                  </a:txBody>
                  <a:tcPr/>
                </a:tc>
                <a:tc>
                  <a:txBody>
                    <a:bodyPr/>
                    <a:lstStyle/>
                    <a:p>
                      <a:r>
                        <a:rPr lang="en-US" dirty="0" smtClean="0"/>
                        <a:t>2011</a:t>
                      </a:r>
                      <a:endParaRPr lang="en-US" dirty="0"/>
                    </a:p>
                  </a:txBody>
                  <a:tcPr/>
                </a:tc>
                <a:tc>
                  <a:txBody>
                    <a:bodyPr/>
                    <a:lstStyle/>
                    <a:p>
                      <a:r>
                        <a:rPr lang="en-US" dirty="0" smtClean="0"/>
                        <a:t>2012</a:t>
                      </a:r>
                      <a:endParaRPr lang="en-US" dirty="0"/>
                    </a:p>
                  </a:txBody>
                  <a:tcPr/>
                </a:tc>
                <a:tc>
                  <a:txBody>
                    <a:bodyPr/>
                    <a:lstStyle/>
                    <a:p>
                      <a:r>
                        <a:rPr lang="en-US" dirty="0" smtClean="0"/>
                        <a:t>2013*</a:t>
                      </a:r>
                      <a:endParaRPr lang="en-US" dirty="0"/>
                    </a:p>
                  </a:txBody>
                  <a:tcPr/>
                </a:tc>
                <a:tc>
                  <a:txBody>
                    <a:bodyPr/>
                    <a:lstStyle/>
                    <a:p>
                      <a:r>
                        <a:rPr lang="en-US" dirty="0" smtClean="0"/>
                        <a:t>2014</a:t>
                      </a:r>
                      <a:endParaRPr lang="en-US" dirty="0"/>
                    </a:p>
                  </a:txBody>
                  <a:tcPr/>
                </a:tc>
              </a:tr>
              <a:tr h="505606">
                <a:tc>
                  <a:txBody>
                    <a:bodyPr/>
                    <a:lstStyle/>
                    <a:p>
                      <a:r>
                        <a:rPr lang="en-US" dirty="0" smtClean="0"/>
                        <a:t>TDEM</a:t>
                      </a:r>
                      <a:endParaRPr lang="en-US" dirty="0"/>
                    </a:p>
                  </a:txBody>
                  <a:tcPr/>
                </a:tc>
                <a:tc>
                  <a:txBody>
                    <a:bodyPr/>
                    <a:lstStyle/>
                    <a:p>
                      <a:r>
                        <a:rPr lang="en-US" dirty="0" smtClean="0"/>
                        <a:t>34</a:t>
                      </a:r>
                      <a:endParaRPr lang="en-US" dirty="0"/>
                    </a:p>
                  </a:txBody>
                  <a:tcPr/>
                </a:tc>
                <a:tc>
                  <a:txBody>
                    <a:bodyPr/>
                    <a:lstStyle/>
                    <a:p>
                      <a:r>
                        <a:rPr lang="en-US" dirty="0" smtClean="0"/>
                        <a:t>22</a:t>
                      </a:r>
                      <a:endParaRPr lang="en-US" dirty="0"/>
                    </a:p>
                  </a:txBody>
                  <a:tcPr/>
                </a:tc>
                <a:tc>
                  <a:txBody>
                    <a:bodyPr/>
                    <a:lstStyle/>
                    <a:p>
                      <a:r>
                        <a:rPr lang="en-US" dirty="0" smtClean="0"/>
                        <a:t>…</a:t>
                      </a:r>
                      <a:endParaRPr lang="en-US" dirty="0"/>
                    </a:p>
                  </a:txBody>
                  <a:tcPr/>
                </a:tc>
                <a:tc>
                  <a:txBody>
                    <a:bodyPr/>
                    <a:lstStyle/>
                    <a:p>
                      <a:r>
                        <a:rPr lang="en-US" dirty="0" smtClean="0"/>
                        <a:t>17</a:t>
                      </a:r>
                      <a:endParaRPr lang="en-US" dirty="0"/>
                    </a:p>
                  </a:txBody>
                  <a:tcPr/>
                </a:tc>
                <a:tc>
                  <a:txBody>
                    <a:bodyPr/>
                    <a:lstStyle/>
                    <a:p>
                      <a:r>
                        <a:rPr lang="en-US" dirty="0" smtClean="0"/>
                        <a:t>10</a:t>
                      </a:r>
                      <a:endParaRPr lang="en-US" dirty="0"/>
                    </a:p>
                  </a:txBody>
                  <a:tcPr/>
                </a:tc>
                <a:tc>
                  <a:txBody>
                    <a:bodyPr/>
                    <a:lstStyle/>
                    <a:p>
                      <a:r>
                        <a:rPr lang="en-US" dirty="0" smtClean="0"/>
                        <a:t>7</a:t>
                      </a:r>
                      <a:endParaRPr lang="en-US" dirty="0"/>
                    </a:p>
                  </a:txBody>
                  <a:tcPr/>
                </a:tc>
              </a:tr>
              <a:tr h="505606">
                <a:tc>
                  <a:txBody>
                    <a:bodyPr/>
                    <a:lstStyle/>
                    <a:p>
                      <a:r>
                        <a:rPr lang="en-US" dirty="0" smtClean="0"/>
                        <a:t>TCOR</a:t>
                      </a:r>
                      <a:endParaRPr lang="en-US" dirty="0"/>
                    </a:p>
                  </a:txBody>
                  <a:tcPr/>
                </a:tc>
                <a:tc>
                  <a:txBody>
                    <a:bodyPr/>
                    <a:lstStyle/>
                    <a:p>
                      <a:r>
                        <a:rPr lang="en-US" dirty="0" smtClean="0"/>
                        <a:t>…</a:t>
                      </a:r>
                      <a:endParaRPr lang="en-US" dirty="0"/>
                    </a:p>
                  </a:txBody>
                  <a:tcPr/>
                </a:tc>
                <a:tc>
                  <a:txBody>
                    <a:bodyPr/>
                    <a:lstStyle/>
                    <a:p>
                      <a:r>
                        <a:rPr lang="en-US" dirty="0" smtClean="0"/>
                        <a:t>14</a:t>
                      </a:r>
                      <a:endParaRPr lang="en-US" dirty="0"/>
                    </a:p>
                  </a:txBody>
                  <a:tcPr/>
                </a:tc>
                <a:tc>
                  <a:txBody>
                    <a:bodyPr/>
                    <a:lstStyle/>
                    <a:p>
                      <a:r>
                        <a:rPr lang="en-US" dirty="0" smtClean="0"/>
                        <a:t>24</a:t>
                      </a:r>
                      <a:endParaRPr lang="en-US" dirty="0"/>
                    </a:p>
                  </a:txBody>
                  <a:tcPr/>
                </a:tc>
                <a:tc>
                  <a:txBody>
                    <a:bodyPr/>
                    <a:lstStyle/>
                    <a:p>
                      <a:r>
                        <a:rPr lang="en-US" dirty="0" smtClean="0"/>
                        <a:t>13</a:t>
                      </a:r>
                      <a:endParaRPr lang="en-US" dirty="0"/>
                    </a:p>
                  </a:txBody>
                  <a:tcPr/>
                </a:tc>
                <a:tc>
                  <a:txBody>
                    <a:bodyPr/>
                    <a:lstStyle/>
                    <a:p>
                      <a:r>
                        <a:rPr lang="en-US" dirty="0" smtClean="0"/>
                        <a:t>…</a:t>
                      </a:r>
                      <a:endParaRPr lang="en-US" dirty="0"/>
                    </a:p>
                  </a:txBody>
                  <a:tcPr/>
                </a:tc>
                <a:tc>
                  <a:txBody>
                    <a:bodyPr/>
                    <a:lstStyle/>
                    <a:p>
                      <a:r>
                        <a:rPr lang="en-US" dirty="0" smtClean="0"/>
                        <a:t>15</a:t>
                      </a:r>
                      <a:endParaRPr lang="en-US" dirty="0"/>
                    </a:p>
                  </a:txBody>
                  <a:tcPr/>
                </a:tc>
              </a:tr>
              <a:tr h="505606">
                <a:tc>
                  <a:txBody>
                    <a:bodyPr/>
                    <a:lstStyle/>
                    <a:p>
                      <a:r>
                        <a:rPr lang="en-US" dirty="0" smtClean="0"/>
                        <a:t>TPCOS</a:t>
                      </a:r>
                      <a:endParaRPr lang="en-US" dirty="0"/>
                    </a:p>
                  </a:txBody>
                  <a:tcPr/>
                </a:tc>
                <a:tc>
                  <a:txBody>
                    <a:bodyPr/>
                    <a:lstStyle/>
                    <a:p>
                      <a:r>
                        <a:rPr lang="en-US" dirty="0" smtClean="0"/>
                        <a:t>…</a:t>
                      </a:r>
                      <a:endParaRPr lang="en-US" dirty="0"/>
                    </a:p>
                  </a:txBody>
                  <a:tcPr/>
                </a:tc>
                <a:tc>
                  <a:txBody>
                    <a:bodyPr/>
                    <a:lstStyle/>
                    <a:p>
                      <a:r>
                        <a:rPr lang="en-US" dirty="0" smtClean="0"/>
                        <a:t>21</a:t>
                      </a:r>
                      <a:endParaRPr lang="en-US" dirty="0"/>
                    </a:p>
                  </a:txBody>
                  <a:tcPr/>
                </a:tc>
                <a:tc>
                  <a:txBody>
                    <a:bodyPr/>
                    <a:lstStyle/>
                    <a:p>
                      <a:r>
                        <a:rPr lang="en-US" dirty="0" smtClean="0"/>
                        <a:t>26</a:t>
                      </a:r>
                      <a:endParaRPr lang="en-US" dirty="0"/>
                    </a:p>
                  </a:txBody>
                  <a:tcPr/>
                </a:tc>
                <a:tc>
                  <a:txBody>
                    <a:bodyPr/>
                    <a:lstStyle/>
                    <a:p>
                      <a:r>
                        <a:rPr lang="en-US" dirty="0" smtClean="0"/>
                        <a:t>10</a:t>
                      </a:r>
                      <a:endParaRPr lang="en-US" dirty="0"/>
                    </a:p>
                  </a:txBody>
                  <a:tcPr/>
                </a:tc>
                <a:tc>
                  <a:txBody>
                    <a:bodyPr/>
                    <a:lstStyle/>
                    <a:p>
                      <a:r>
                        <a:rPr lang="en-US" dirty="0" smtClean="0"/>
                        <a:t>8</a:t>
                      </a:r>
                      <a:endParaRPr lang="en-US" dirty="0"/>
                    </a:p>
                  </a:txBody>
                  <a:tcPr/>
                </a:tc>
                <a:tc>
                  <a:txBody>
                    <a:bodyPr/>
                    <a:lstStyle/>
                    <a:p>
                      <a:r>
                        <a:rPr lang="en-US" dirty="0" smtClean="0"/>
                        <a:t>6</a:t>
                      </a:r>
                      <a:endParaRPr lang="en-US" dirty="0"/>
                    </a:p>
                  </a:txBody>
                  <a:tcPr/>
                </a:tc>
              </a:tr>
              <a:tr h="505606">
                <a:tc>
                  <a:txBody>
                    <a:bodyPr/>
                    <a:lstStyle/>
                    <a:p>
                      <a:r>
                        <a:rPr lang="en-US" b="1" dirty="0" smtClean="0"/>
                        <a:t>TOTAL:</a:t>
                      </a:r>
                      <a:endParaRPr lang="en-US" b="1" dirty="0"/>
                    </a:p>
                  </a:txBody>
                  <a:tcPr/>
                </a:tc>
                <a:tc>
                  <a:txBody>
                    <a:bodyPr/>
                    <a:lstStyle/>
                    <a:p>
                      <a:r>
                        <a:rPr lang="en-US" b="1" dirty="0" smtClean="0"/>
                        <a:t>34</a:t>
                      </a:r>
                      <a:endParaRPr lang="en-US" b="1" dirty="0"/>
                    </a:p>
                  </a:txBody>
                  <a:tcPr/>
                </a:tc>
                <a:tc>
                  <a:txBody>
                    <a:bodyPr/>
                    <a:lstStyle/>
                    <a:p>
                      <a:r>
                        <a:rPr lang="en-US" b="1" dirty="0" smtClean="0"/>
                        <a:t>57</a:t>
                      </a:r>
                      <a:endParaRPr lang="en-US" b="1" dirty="0"/>
                    </a:p>
                  </a:txBody>
                  <a:tcPr/>
                </a:tc>
                <a:tc>
                  <a:txBody>
                    <a:bodyPr/>
                    <a:lstStyle/>
                    <a:p>
                      <a:r>
                        <a:rPr lang="en-US" b="1" dirty="0" smtClean="0"/>
                        <a:t>50</a:t>
                      </a:r>
                      <a:endParaRPr lang="en-US" b="1" dirty="0"/>
                    </a:p>
                  </a:txBody>
                  <a:tcPr/>
                </a:tc>
                <a:tc>
                  <a:txBody>
                    <a:bodyPr/>
                    <a:lstStyle/>
                    <a:p>
                      <a:r>
                        <a:rPr lang="en-US" b="1" dirty="0" smtClean="0"/>
                        <a:t>40</a:t>
                      </a:r>
                      <a:endParaRPr lang="en-US" b="1" dirty="0"/>
                    </a:p>
                  </a:txBody>
                  <a:tcPr/>
                </a:tc>
                <a:tc>
                  <a:txBody>
                    <a:bodyPr/>
                    <a:lstStyle/>
                    <a:p>
                      <a:r>
                        <a:rPr lang="en-US" b="1" dirty="0" smtClean="0"/>
                        <a:t>18</a:t>
                      </a:r>
                      <a:endParaRPr lang="en-US" b="1" dirty="0"/>
                    </a:p>
                  </a:txBody>
                  <a:tcPr/>
                </a:tc>
                <a:tc>
                  <a:txBody>
                    <a:bodyPr/>
                    <a:lstStyle/>
                    <a:p>
                      <a:r>
                        <a:rPr lang="en-US" b="1" dirty="0" smtClean="0"/>
                        <a:t>28</a:t>
                      </a:r>
                      <a:endParaRPr lang="en-US" b="1" dirty="0"/>
                    </a:p>
                  </a:txBody>
                  <a:tcPr/>
                </a:tc>
              </a:tr>
            </a:tbl>
          </a:graphicData>
        </a:graphic>
      </p:graphicFrame>
      <p:sp>
        <p:nvSpPr>
          <p:cNvPr id="5" name="TextBox 4"/>
          <p:cNvSpPr txBox="1"/>
          <p:nvPr/>
        </p:nvSpPr>
        <p:spPr>
          <a:xfrm>
            <a:off x="590224" y="5312881"/>
            <a:ext cx="6866433" cy="707886"/>
          </a:xfrm>
          <a:prstGeom prst="rect">
            <a:avLst/>
          </a:prstGeom>
          <a:noFill/>
        </p:spPr>
        <p:txBody>
          <a:bodyPr wrap="none" rtlCol="0">
            <a:spAutoFit/>
          </a:bodyPr>
          <a:lstStyle/>
          <a:p>
            <a:r>
              <a:rPr lang="en-US" dirty="0" smtClean="0"/>
              <a:t>*X-ray solicitation only, potential technologies that might be</a:t>
            </a:r>
          </a:p>
          <a:p>
            <a:r>
              <a:rPr lang="en-US" dirty="0" smtClean="0"/>
              <a:t>contributed to ESA’S Athena mission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99149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APRA Funding and Proposals </a:t>
            </a:r>
            <a:br>
              <a:rPr lang="en-US" dirty="0" smtClean="0"/>
            </a:br>
            <a:r>
              <a:rPr lang="en-US" dirty="0" smtClean="0"/>
              <a:t>Source:  ROSES 2015</a:t>
            </a:r>
            <a:r>
              <a:rPr lang="en-US" dirty="0" smtClean="0"/>
              <a:t> – APRA AO</a:t>
            </a:r>
            <a:endParaRPr lang="en-US" dirty="0"/>
          </a:p>
        </p:txBody>
      </p:sp>
      <p:graphicFrame>
        <p:nvGraphicFramePr>
          <p:cNvPr id="6" name="Content Placeholder 5"/>
          <p:cNvGraphicFramePr>
            <a:graphicFrameLocks noGrp="1"/>
          </p:cNvGraphicFramePr>
          <p:nvPr>
            <p:ph idx="1"/>
          </p:nvPr>
        </p:nvGraphicFramePr>
        <p:xfrm>
          <a:off x="457201" y="1890187"/>
          <a:ext cx="8229600" cy="4312920"/>
        </p:xfrm>
        <a:graphic>
          <a:graphicData uri="http://schemas.openxmlformats.org/drawingml/2006/table">
            <a:tbl>
              <a:tblPr firstRow="1" bandRow="1">
                <a:tableStyleId>{5C22544A-7EE6-4342-B048-85BDC9FD1C3A}</a:tableStyleId>
              </a:tblPr>
              <a:tblGrid>
                <a:gridCol w="1595966"/>
                <a:gridCol w="719667"/>
                <a:gridCol w="783167"/>
                <a:gridCol w="740832"/>
                <a:gridCol w="732368"/>
                <a:gridCol w="914400"/>
                <a:gridCol w="914400"/>
                <a:gridCol w="914400"/>
                <a:gridCol w="914400"/>
              </a:tblGrid>
              <a:tr h="370840">
                <a:tc>
                  <a:txBody>
                    <a:bodyPr/>
                    <a:lstStyle/>
                    <a:p>
                      <a:r>
                        <a:rPr lang="en-US" dirty="0" smtClean="0"/>
                        <a:t>APRA Category</a:t>
                      </a:r>
                      <a:endParaRPr lang="en-US" dirty="0"/>
                    </a:p>
                  </a:txBody>
                  <a:tcPr/>
                </a:tc>
                <a:tc gridSpan="4">
                  <a:txBody>
                    <a:bodyPr/>
                    <a:lstStyle/>
                    <a:p>
                      <a:r>
                        <a:rPr lang="en-US" dirty="0" smtClean="0"/>
                        <a:t>Total allocated</a:t>
                      </a:r>
                      <a:r>
                        <a:rPr lang="en-US" baseline="0" dirty="0" smtClean="0"/>
                        <a:t> to new selections [$M]</a:t>
                      </a:r>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gridSpan="4">
                  <a:txBody>
                    <a:bodyPr/>
                    <a:lstStyle/>
                    <a:p>
                      <a:r>
                        <a:rPr lang="en-US" dirty="0" smtClean="0"/>
                        <a:t>Number of New Selections (including Co-I proposals)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endParaRPr lang="en-US" dirty="0"/>
                    </a:p>
                  </a:txBody>
                  <a:tcPr/>
                </a:tc>
                <a:tc>
                  <a:txBody>
                    <a:bodyPr/>
                    <a:lstStyle/>
                    <a:p>
                      <a:r>
                        <a:rPr lang="en-US" dirty="0" smtClean="0"/>
                        <a:t>A-09</a:t>
                      </a:r>
                      <a:endParaRPr lang="en-US" dirty="0"/>
                    </a:p>
                  </a:txBody>
                  <a:tcPr/>
                </a:tc>
                <a:tc>
                  <a:txBody>
                    <a:bodyPr/>
                    <a:lstStyle/>
                    <a:p>
                      <a:r>
                        <a:rPr lang="en-US" dirty="0" smtClean="0"/>
                        <a:t>A-10</a:t>
                      </a:r>
                      <a:endParaRPr lang="en-US" dirty="0"/>
                    </a:p>
                  </a:txBody>
                  <a:tcPr/>
                </a:tc>
                <a:tc>
                  <a:txBody>
                    <a:bodyPr/>
                    <a:lstStyle/>
                    <a:p>
                      <a:r>
                        <a:rPr lang="en-US" dirty="0" smtClean="0"/>
                        <a:t>A-11</a:t>
                      </a:r>
                      <a:endParaRPr lang="en-US" dirty="0"/>
                    </a:p>
                  </a:txBody>
                  <a:tcPr/>
                </a:tc>
                <a:tc>
                  <a:txBody>
                    <a:bodyPr/>
                    <a:lstStyle/>
                    <a:p>
                      <a:r>
                        <a:rPr lang="en-US" dirty="0" smtClean="0"/>
                        <a:t>A-12</a:t>
                      </a:r>
                      <a:endParaRPr lang="en-US" dirty="0"/>
                    </a:p>
                  </a:txBody>
                  <a:tcPr/>
                </a:tc>
                <a:tc>
                  <a:txBody>
                    <a:bodyPr/>
                    <a:lstStyle/>
                    <a:p>
                      <a:r>
                        <a:rPr lang="en-US" dirty="0" smtClean="0"/>
                        <a:t>A-09</a:t>
                      </a:r>
                      <a:endParaRPr lang="en-US" dirty="0"/>
                    </a:p>
                  </a:txBody>
                  <a:tcPr/>
                </a:tc>
                <a:tc>
                  <a:txBody>
                    <a:bodyPr/>
                    <a:lstStyle/>
                    <a:p>
                      <a:r>
                        <a:rPr lang="en-US" dirty="0" smtClean="0"/>
                        <a:t>A-10</a:t>
                      </a:r>
                      <a:endParaRPr lang="en-US" dirty="0"/>
                    </a:p>
                  </a:txBody>
                  <a:tcPr/>
                </a:tc>
                <a:tc>
                  <a:txBody>
                    <a:bodyPr/>
                    <a:lstStyle/>
                    <a:p>
                      <a:r>
                        <a:rPr lang="en-US" dirty="0" smtClean="0"/>
                        <a:t>A-11</a:t>
                      </a:r>
                      <a:endParaRPr lang="en-US" dirty="0"/>
                    </a:p>
                  </a:txBody>
                  <a:tcPr/>
                </a:tc>
                <a:tc>
                  <a:txBody>
                    <a:bodyPr/>
                    <a:lstStyle/>
                    <a:p>
                      <a:r>
                        <a:rPr lang="en-US" dirty="0" smtClean="0"/>
                        <a:t>A-12</a:t>
                      </a:r>
                      <a:endParaRPr lang="en-US" dirty="0"/>
                    </a:p>
                  </a:txBody>
                  <a:tcPr/>
                </a:tc>
              </a:tr>
              <a:tr h="370840">
                <a:tc>
                  <a:txBody>
                    <a:bodyPr/>
                    <a:lstStyle/>
                    <a:p>
                      <a:endParaRPr lang="en-US" dirty="0"/>
                    </a:p>
                  </a:txBody>
                  <a:tcPr/>
                </a:tc>
                <a:tc>
                  <a:txBody>
                    <a:bodyPr/>
                    <a:lstStyle/>
                    <a:p>
                      <a:r>
                        <a:rPr lang="en-US" dirty="0" smtClean="0"/>
                        <a:t>FY11</a:t>
                      </a:r>
                      <a:endParaRPr lang="en-US" dirty="0"/>
                    </a:p>
                  </a:txBody>
                  <a:tcPr/>
                </a:tc>
                <a:tc>
                  <a:txBody>
                    <a:bodyPr/>
                    <a:lstStyle/>
                    <a:p>
                      <a:r>
                        <a:rPr lang="en-US" dirty="0" smtClean="0"/>
                        <a:t>FY12</a:t>
                      </a:r>
                      <a:endParaRPr lang="en-US" dirty="0"/>
                    </a:p>
                  </a:txBody>
                  <a:tcPr/>
                </a:tc>
                <a:tc>
                  <a:txBody>
                    <a:bodyPr/>
                    <a:lstStyle/>
                    <a:p>
                      <a:r>
                        <a:rPr lang="en-US" dirty="0" smtClean="0"/>
                        <a:t>FY13</a:t>
                      </a:r>
                      <a:endParaRPr lang="en-US" dirty="0"/>
                    </a:p>
                  </a:txBody>
                  <a:tcPr/>
                </a:tc>
                <a:tc>
                  <a:txBody>
                    <a:bodyPr/>
                    <a:lstStyle/>
                    <a:p>
                      <a:r>
                        <a:rPr lang="en-US" dirty="0" smtClean="0"/>
                        <a:t>FY14</a:t>
                      </a:r>
                      <a:endParaRPr lang="en-US" dirty="0"/>
                    </a:p>
                  </a:txBody>
                  <a:tcPr/>
                </a:tc>
                <a:tc>
                  <a:txBody>
                    <a:bodyPr/>
                    <a:lstStyle/>
                    <a:p>
                      <a:r>
                        <a:rPr lang="en-US" dirty="0" smtClean="0"/>
                        <a:t>FY11</a:t>
                      </a:r>
                      <a:endParaRPr lang="en-US" dirty="0"/>
                    </a:p>
                  </a:txBody>
                  <a:tcPr/>
                </a:tc>
                <a:tc>
                  <a:txBody>
                    <a:bodyPr/>
                    <a:lstStyle/>
                    <a:p>
                      <a:r>
                        <a:rPr lang="en-US" dirty="0" smtClean="0"/>
                        <a:t>FY12</a:t>
                      </a:r>
                      <a:endParaRPr lang="en-US" dirty="0"/>
                    </a:p>
                  </a:txBody>
                  <a:tcPr/>
                </a:tc>
                <a:tc>
                  <a:txBody>
                    <a:bodyPr/>
                    <a:lstStyle/>
                    <a:p>
                      <a:r>
                        <a:rPr lang="en-US" dirty="0" smtClean="0"/>
                        <a:t>FY13</a:t>
                      </a:r>
                      <a:endParaRPr lang="en-US" dirty="0"/>
                    </a:p>
                  </a:txBody>
                  <a:tcPr/>
                </a:tc>
                <a:tc>
                  <a:txBody>
                    <a:bodyPr/>
                    <a:lstStyle/>
                    <a:p>
                      <a:r>
                        <a:rPr lang="en-US" dirty="0" smtClean="0"/>
                        <a:t>FY14</a:t>
                      </a:r>
                      <a:endParaRPr lang="en-US" dirty="0"/>
                    </a:p>
                  </a:txBody>
                  <a:tcPr/>
                </a:tc>
              </a:tr>
              <a:tr h="370840">
                <a:tc>
                  <a:txBody>
                    <a:bodyPr/>
                    <a:lstStyle/>
                    <a:p>
                      <a:r>
                        <a:rPr lang="en-US" dirty="0" smtClean="0"/>
                        <a:t>Suborbital Investigations</a:t>
                      </a:r>
                      <a:endParaRPr lang="en-US" dirty="0"/>
                    </a:p>
                  </a:txBody>
                  <a:tcPr/>
                </a:tc>
                <a:tc>
                  <a:txBody>
                    <a:bodyPr/>
                    <a:lstStyle/>
                    <a:p>
                      <a:r>
                        <a:rPr lang="en-US" dirty="0" smtClean="0"/>
                        <a:t>5.6</a:t>
                      </a:r>
                      <a:endParaRPr lang="en-US" dirty="0"/>
                    </a:p>
                  </a:txBody>
                  <a:tcPr/>
                </a:tc>
                <a:tc>
                  <a:txBody>
                    <a:bodyPr/>
                    <a:lstStyle/>
                    <a:p>
                      <a:r>
                        <a:rPr lang="en-US" dirty="0" smtClean="0"/>
                        <a:t>8.9</a:t>
                      </a:r>
                      <a:endParaRPr lang="en-US" dirty="0"/>
                    </a:p>
                  </a:txBody>
                  <a:tcPr/>
                </a:tc>
                <a:tc>
                  <a:txBody>
                    <a:bodyPr/>
                    <a:lstStyle/>
                    <a:p>
                      <a:r>
                        <a:rPr lang="en-US" dirty="0" smtClean="0"/>
                        <a:t>5.0</a:t>
                      </a:r>
                      <a:endParaRPr lang="en-US" dirty="0"/>
                    </a:p>
                  </a:txBody>
                  <a:tcPr/>
                </a:tc>
                <a:tc>
                  <a:txBody>
                    <a:bodyPr/>
                    <a:lstStyle/>
                    <a:p>
                      <a:r>
                        <a:rPr lang="en-US" dirty="0" smtClean="0"/>
                        <a:t>6.1</a:t>
                      </a:r>
                      <a:endParaRPr lang="en-US" dirty="0"/>
                    </a:p>
                  </a:txBody>
                  <a:tcPr/>
                </a:tc>
                <a:tc>
                  <a:txBody>
                    <a:bodyPr/>
                    <a:lstStyle/>
                    <a:p>
                      <a:r>
                        <a:rPr lang="en-US" dirty="0" smtClean="0"/>
                        <a:t>10</a:t>
                      </a:r>
                      <a:endParaRPr lang="en-US" dirty="0"/>
                    </a:p>
                  </a:txBody>
                  <a:tcPr/>
                </a:tc>
                <a:tc>
                  <a:txBody>
                    <a:bodyPr/>
                    <a:lstStyle/>
                    <a:p>
                      <a:r>
                        <a:rPr lang="en-US" dirty="0" smtClean="0"/>
                        <a:t>12</a:t>
                      </a:r>
                      <a:endParaRPr lang="en-US" dirty="0"/>
                    </a:p>
                  </a:txBody>
                  <a:tcPr/>
                </a:tc>
                <a:tc>
                  <a:txBody>
                    <a:bodyPr/>
                    <a:lstStyle/>
                    <a:p>
                      <a:r>
                        <a:rPr lang="en-US" dirty="0" smtClean="0"/>
                        <a:t>8</a:t>
                      </a:r>
                      <a:endParaRPr lang="en-US" dirty="0"/>
                    </a:p>
                  </a:txBody>
                  <a:tcPr/>
                </a:tc>
                <a:tc>
                  <a:txBody>
                    <a:bodyPr/>
                    <a:lstStyle/>
                    <a:p>
                      <a:r>
                        <a:rPr lang="en-US" dirty="0" smtClean="0"/>
                        <a:t>15</a:t>
                      </a:r>
                      <a:endParaRPr lang="en-US" dirty="0"/>
                    </a:p>
                  </a:txBody>
                  <a:tcPr/>
                </a:tc>
              </a:tr>
              <a:tr h="370840">
                <a:tc>
                  <a:txBody>
                    <a:bodyPr/>
                    <a:lstStyle/>
                    <a:p>
                      <a:r>
                        <a:rPr lang="en-US" dirty="0" smtClean="0"/>
                        <a:t>Detector Development</a:t>
                      </a:r>
                      <a:endParaRPr lang="en-US" dirty="0"/>
                    </a:p>
                  </a:txBody>
                  <a:tcPr/>
                </a:tc>
                <a:tc>
                  <a:txBody>
                    <a:bodyPr/>
                    <a:lstStyle/>
                    <a:p>
                      <a:r>
                        <a:rPr lang="en-US" dirty="0" smtClean="0"/>
                        <a:t>1.9</a:t>
                      </a:r>
                      <a:endParaRPr lang="en-US" dirty="0"/>
                    </a:p>
                  </a:txBody>
                  <a:tcPr/>
                </a:tc>
                <a:tc>
                  <a:txBody>
                    <a:bodyPr/>
                    <a:lstStyle/>
                    <a:p>
                      <a:r>
                        <a:rPr lang="en-US" dirty="0" smtClean="0"/>
                        <a:t>1.3</a:t>
                      </a:r>
                      <a:endParaRPr lang="en-US" dirty="0"/>
                    </a:p>
                  </a:txBody>
                  <a:tcPr/>
                </a:tc>
                <a:tc>
                  <a:txBody>
                    <a:bodyPr/>
                    <a:lstStyle/>
                    <a:p>
                      <a:r>
                        <a:rPr lang="en-US" dirty="0" smtClean="0"/>
                        <a:t>2.7</a:t>
                      </a:r>
                      <a:endParaRPr lang="en-US" dirty="0"/>
                    </a:p>
                  </a:txBody>
                  <a:tcPr/>
                </a:tc>
                <a:tc>
                  <a:txBody>
                    <a:bodyPr/>
                    <a:lstStyle/>
                    <a:p>
                      <a:r>
                        <a:rPr lang="en-US" dirty="0" smtClean="0"/>
                        <a:t>3.1</a:t>
                      </a:r>
                      <a:endParaRPr lang="en-US" dirty="0"/>
                    </a:p>
                  </a:txBody>
                  <a:tcPr/>
                </a:tc>
                <a:tc>
                  <a:txBody>
                    <a:bodyPr/>
                    <a:lstStyle/>
                    <a:p>
                      <a:r>
                        <a:rPr lang="en-US" dirty="0" smtClean="0"/>
                        <a:t>6</a:t>
                      </a:r>
                      <a:endParaRPr lang="en-US" dirty="0"/>
                    </a:p>
                  </a:txBody>
                  <a:tcPr/>
                </a:tc>
                <a:tc>
                  <a:txBody>
                    <a:bodyPr/>
                    <a:lstStyle/>
                    <a:p>
                      <a:r>
                        <a:rPr lang="en-US" dirty="0" smtClean="0"/>
                        <a:t>4</a:t>
                      </a:r>
                      <a:endParaRPr lang="en-US" dirty="0"/>
                    </a:p>
                  </a:txBody>
                  <a:tcPr/>
                </a:tc>
                <a:tc>
                  <a:txBody>
                    <a:bodyPr/>
                    <a:lstStyle/>
                    <a:p>
                      <a:r>
                        <a:rPr lang="en-US" dirty="0" smtClean="0"/>
                        <a:t>10</a:t>
                      </a:r>
                      <a:endParaRPr lang="en-US" dirty="0"/>
                    </a:p>
                  </a:txBody>
                  <a:tcPr/>
                </a:tc>
                <a:tc>
                  <a:txBody>
                    <a:bodyPr/>
                    <a:lstStyle/>
                    <a:p>
                      <a:r>
                        <a:rPr lang="en-US" dirty="0" smtClean="0"/>
                        <a:t>7</a:t>
                      </a:r>
                      <a:endParaRPr lang="en-US" dirty="0"/>
                    </a:p>
                  </a:txBody>
                  <a:tcPr/>
                </a:tc>
              </a:tr>
              <a:tr h="370840">
                <a:tc>
                  <a:txBody>
                    <a:bodyPr/>
                    <a:lstStyle/>
                    <a:p>
                      <a:r>
                        <a:rPr lang="en-US" dirty="0" smtClean="0"/>
                        <a:t>Supporting Tech.</a:t>
                      </a:r>
                      <a:endParaRPr lang="en-US" dirty="0"/>
                    </a:p>
                  </a:txBody>
                  <a:tcPr/>
                </a:tc>
                <a:tc>
                  <a:txBody>
                    <a:bodyPr/>
                    <a:lstStyle/>
                    <a:p>
                      <a:r>
                        <a:rPr lang="en-US" dirty="0" smtClean="0"/>
                        <a:t>4.3</a:t>
                      </a:r>
                      <a:endParaRPr lang="en-US" dirty="0"/>
                    </a:p>
                  </a:txBody>
                  <a:tcPr/>
                </a:tc>
                <a:tc>
                  <a:txBody>
                    <a:bodyPr/>
                    <a:lstStyle/>
                    <a:p>
                      <a:r>
                        <a:rPr lang="en-US" dirty="0" smtClean="0"/>
                        <a:t>2.8</a:t>
                      </a:r>
                      <a:endParaRPr lang="en-US" dirty="0"/>
                    </a:p>
                  </a:txBody>
                  <a:tcPr/>
                </a:tc>
                <a:tc>
                  <a:txBody>
                    <a:bodyPr/>
                    <a:lstStyle/>
                    <a:p>
                      <a:r>
                        <a:rPr lang="en-US" dirty="0" smtClean="0"/>
                        <a:t>3.1</a:t>
                      </a:r>
                      <a:endParaRPr lang="en-US" dirty="0"/>
                    </a:p>
                  </a:txBody>
                  <a:tcPr/>
                </a:tc>
                <a:tc>
                  <a:txBody>
                    <a:bodyPr/>
                    <a:lstStyle/>
                    <a:p>
                      <a:r>
                        <a:rPr lang="en-US" dirty="0" smtClean="0"/>
                        <a:t>1.9</a:t>
                      </a:r>
                      <a:endParaRPr lang="en-US" dirty="0"/>
                    </a:p>
                  </a:txBody>
                  <a:tcPr/>
                </a:tc>
                <a:tc>
                  <a:txBody>
                    <a:bodyPr/>
                    <a:lstStyle/>
                    <a:p>
                      <a:r>
                        <a:rPr lang="en-US" dirty="0" smtClean="0"/>
                        <a:t>15</a:t>
                      </a:r>
                      <a:endParaRPr lang="en-US" dirty="0"/>
                    </a:p>
                  </a:txBody>
                  <a:tcPr/>
                </a:tc>
                <a:tc>
                  <a:txBody>
                    <a:bodyPr/>
                    <a:lstStyle/>
                    <a:p>
                      <a:r>
                        <a:rPr lang="en-US" dirty="0" smtClean="0"/>
                        <a:t>12</a:t>
                      </a:r>
                      <a:endParaRPr lang="en-US" dirty="0"/>
                    </a:p>
                  </a:txBody>
                  <a:tcPr/>
                </a:tc>
                <a:tc>
                  <a:txBody>
                    <a:bodyPr/>
                    <a:lstStyle/>
                    <a:p>
                      <a:r>
                        <a:rPr lang="en-US" dirty="0" smtClean="0"/>
                        <a:t>13</a:t>
                      </a:r>
                      <a:endParaRPr lang="en-US" dirty="0"/>
                    </a:p>
                  </a:txBody>
                  <a:tcPr/>
                </a:tc>
                <a:tc>
                  <a:txBody>
                    <a:bodyPr/>
                    <a:lstStyle/>
                    <a:p>
                      <a:r>
                        <a:rPr lang="en-US" dirty="0" smtClean="0"/>
                        <a:t>6</a:t>
                      </a:r>
                      <a:endParaRPr lang="en-US" dirty="0"/>
                    </a:p>
                  </a:txBody>
                  <a:tcPr/>
                </a:tc>
              </a:tr>
              <a:tr h="370840">
                <a:tc>
                  <a:txBody>
                    <a:bodyPr/>
                    <a:lstStyle/>
                    <a:p>
                      <a:r>
                        <a:rPr lang="en-US" dirty="0" smtClean="0"/>
                        <a:t>Lab.</a:t>
                      </a:r>
                      <a:r>
                        <a:rPr lang="en-US" baseline="0" dirty="0" smtClean="0"/>
                        <a:t> </a:t>
                      </a:r>
                      <a:r>
                        <a:rPr lang="en-US" baseline="0" dirty="0" err="1" smtClean="0"/>
                        <a:t>Astro</a:t>
                      </a:r>
                      <a:r>
                        <a:rPr lang="en-US" baseline="0" dirty="0" smtClean="0"/>
                        <a:t>.</a:t>
                      </a:r>
                      <a:endParaRPr lang="en-US" dirty="0"/>
                    </a:p>
                  </a:txBody>
                  <a:tcPr/>
                </a:tc>
                <a:tc>
                  <a:txBody>
                    <a:bodyPr/>
                    <a:lstStyle/>
                    <a:p>
                      <a:r>
                        <a:rPr lang="en-US" dirty="0" smtClean="0"/>
                        <a:t>1.0</a:t>
                      </a:r>
                      <a:endParaRPr lang="en-US" dirty="0"/>
                    </a:p>
                  </a:txBody>
                  <a:tcPr/>
                </a:tc>
                <a:tc>
                  <a:txBody>
                    <a:bodyPr/>
                    <a:lstStyle/>
                    <a:p>
                      <a:r>
                        <a:rPr lang="en-US" dirty="0" smtClean="0"/>
                        <a:t>1.8</a:t>
                      </a:r>
                      <a:endParaRPr lang="en-US" dirty="0"/>
                    </a:p>
                  </a:txBody>
                  <a:tcPr/>
                </a:tc>
                <a:tc>
                  <a:txBody>
                    <a:bodyPr/>
                    <a:lstStyle/>
                    <a:p>
                      <a:r>
                        <a:rPr lang="en-US" dirty="0" smtClean="0"/>
                        <a:t>0.9</a:t>
                      </a:r>
                      <a:endParaRPr lang="en-US" dirty="0"/>
                    </a:p>
                  </a:txBody>
                  <a:tcPr/>
                </a:tc>
                <a:tc>
                  <a:txBody>
                    <a:bodyPr/>
                    <a:lstStyle/>
                    <a:p>
                      <a:r>
                        <a:rPr lang="en-US" dirty="0" smtClean="0"/>
                        <a:t>0.6</a:t>
                      </a:r>
                      <a:endParaRPr lang="en-US" dirty="0"/>
                    </a:p>
                  </a:txBody>
                  <a:tcPr/>
                </a:tc>
                <a:tc>
                  <a:txBody>
                    <a:bodyPr/>
                    <a:lstStyle/>
                    <a:p>
                      <a:r>
                        <a:rPr lang="en-US" dirty="0" smtClean="0"/>
                        <a:t>8</a:t>
                      </a:r>
                      <a:endParaRPr lang="en-US" dirty="0"/>
                    </a:p>
                  </a:txBody>
                  <a:tcPr/>
                </a:tc>
                <a:tc>
                  <a:txBody>
                    <a:bodyPr/>
                    <a:lstStyle/>
                    <a:p>
                      <a:r>
                        <a:rPr lang="en-US" dirty="0" smtClean="0"/>
                        <a:t>8</a:t>
                      </a:r>
                      <a:endParaRPr lang="en-US" dirty="0"/>
                    </a:p>
                  </a:txBody>
                  <a:tcPr/>
                </a:tc>
                <a:tc>
                  <a:txBody>
                    <a:bodyPr/>
                    <a:lstStyle/>
                    <a:p>
                      <a:r>
                        <a:rPr lang="en-US" dirty="0" smtClean="0"/>
                        <a:t>8</a:t>
                      </a:r>
                      <a:endParaRPr lang="en-US" dirty="0"/>
                    </a:p>
                  </a:txBody>
                  <a:tcPr/>
                </a:tc>
                <a:tc>
                  <a:txBody>
                    <a:bodyPr/>
                    <a:lstStyle/>
                    <a:p>
                      <a:r>
                        <a:rPr lang="en-US" dirty="0" smtClean="0"/>
                        <a:t>5</a:t>
                      </a:r>
                      <a:endParaRPr lang="en-US" dirty="0"/>
                    </a:p>
                  </a:txBody>
                  <a:tcPr/>
                </a:tc>
              </a:tr>
              <a:tr h="370840">
                <a:tc>
                  <a:txBody>
                    <a:bodyPr/>
                    <a:lstStyle/>
                    <a:p>
                      <a:r>
                        <a:rPr lang="en-US" dirty="0" smtClean="0"/>
                        <a:t>Ground-based Obs.</a:t>
                      </a:r>
                      <a:endParaRPr lang="en-US" dirty="0"/>
                    </a:p>
                  </a:txBody>
                  <a:tcPr/>
                </a:tc>
                <a:tc>
                  <a:txBody>
                    <a:bodyPr/>
                    <a:lstStyle/>
                    <a:p>
                      <a:r>
                        <a:rPr lang="en-US" dirty="0" smtClean="0"/>
                        <a:t>0.03</a:t>
                      </a:r>
                      <a:endParaRPr lang="en-US" dirty="0"/>
                    </a:p>
                  </a:txBody>
                  <a:tcPr/>
                </a:tc>
                <a:tc>
                  <a:txBody>
                    <a:bodyPr/>
                    <a:lstStyle/>
                    <a:p>
                      <a:r>
                        <a:rPr lang="en-US" dirty="0" smtClean="0"/>
                        <a:t>0.06</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r>
            </a:tbl>
          </a:graphicData>
        </a:graphic>
      </p:graphicFrame>
      <p:sp>
        <p:nvSpPr>
          <p:cNvPr id="4" name="Slide Number Placeholder 3"/>
          <p:cNvSpPr>
            <a:spLocks noGrp="1"/>
          </p:cNvSpPr>
          <p:nvPr>
            <p:ph type="sldNum" sz="quarter" idx="11"/>
          </p:nvPr>
        </p:nvSpPr>
        <p:spPr/>
        <p:txBody>
          <a:bodyPr/>
          <a:lstStyle/>
          <a:p>
            <a:fld id="{CF44B1A8-DBC3-448F-AF01-0EEFC4BCEA5B}" type="slidenum">
              <a:rPr lang="en-US" smtClean="0"/>
              <a:pPr/>
              <a:t>33</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LISA Pathfinder Status </a:t>
            </a:r>
            <a:br>
              <a:rPr lang="en-US" dirty="0" smtClean="0"/>
            </a:br>
            <a:r>
              <a:rPr lang="en-US" sz="2667" dirty="0" smtClean="0"/>
              <a:t>(including JPL project ST7)</a:t>
            </a:r>
            <a:endParaRPr lang="en-US" sz="2667" dirty="0"/>
          </a:p>
        </p:txBody>
      </p:sp>
      <p:sp>
        <p:nvSpPr>
          <p:cNvPr id="5" name="Vertical Text Placeholder 4"/>
          <p:cNvSpPr>
            <a:spLocks noGrp="1"/>
          </p:cNvSpPr>
          <p:nvPr>
            <p:ph type="body" orient="vert" idx="1"/>
          </p:nvPr>
        </p:nvSpPr>
        <p:spPr>
          <a:xfrm>
            <a:off x="581536" y="1180875"/>
            <a:ext cx="7732731" cy="1120307"/>
          </a:xfrm>
        </p:spPr>
        <p:txBody>
          <a:bodyPr vert="horz" wrap="square">
            <a:spAutoFit/>
          </a:bodyPr>
          <a:lstStyle/>
          <a:p>
            <a:r>
              <a:rPr lang="en-US" sz="1800" dirty="0" smtClean="0"/>
              <a:t>LPF Current Status: Late stages of integration with </a:t>
            </a:r>
            <a:r>
              <a:rPr lang="en-US" sz="1800" i="1" dirty="0" smtClean="0"/>
              <a:t>launch expected in</a:t>
            </a:r>
            <a:r>
              <a:rPr lang="en-US" sz="1800" i="1" dirty="0" smtClean="0"/>
              <a:t> October </a:t>
            </a:r>
            <a:r>
              <a:rPr lang="en-US" sz="1800" i="1" dirty="0" smtClean="0"/>
              <a:t>2015</a:t>
            </a:r>
            <a:r>
              <a:rPr lang="en-US" sz="1800" dirty="0" smtClean="0"/>
              <a:t>. </a:t>
            </a:r>
          </a:p>
          <a:p>
            <a:pPr lvl="1"/>
            <a:r>
              <a:rPr lang="en-US" sz="1400" dirty="0" smtClean="0"/>
              <a:t>Preparations for mission and science operations underway with numerous exercises/test campaigns planned for the coming year</a:t>
            </a:r>
          </a:p>
        </p:txBody>
      </p:sp>
      <p:pic>
        <p:nvPicPr>
          <p:cNvPr id="12" name="Picture 11"/>
          <p:cNvPicPr>
            <a:picLocks noChangeAspect="1"/>
          </p:cNvPicPr>
          <p:nvPr/>
        </p:nvPicPr>
        <p:blipFill>
          <a:blip r:embed="rId3" cstate="print"/>
          <a:stretch>
            <a:fillRect/>
          </a:stretch>
        </p:blipFill>
        <p:spPr>
          <a:xfrm>
            <a:off x="104650" y="2304695"/>
            <a:ext cx="5763228" cy="4163837"/>
          </a:xfrm>
          <a:prstGeom prst="rect">
            <a:avLst/>
          </a:prstGeom>
          <a:ln w="19050" cap="flat" cmpd="sng" algn="ctr">
            <a:solidFill>
              <a:srgbClr val="4F81BD"/>
            </a:solidFill>
            <a:prstDash val="solid"/>
            <a:round/>
            <a:headEnd type="none" w="med" len="med"/>
            <a:tailEnd type="none" w="med" len="med"/>
          </a:ln>
        </p:spPr>
      </p:pic>
      <p:sp>
        <p:nvSpPr>
          <p:cNvPr id="16" name="TextBox 15"/>
          <p:cNvSpPr txBox="1"/>
          <p:nvPr/>
        </p:nvSpPr>
        <p:spPr>
          <a:xfrm>
            <a:off x="6577976" y="2350563"/>
            <a:ext cx="2316257" cy="1200328"/>
          </a:xfrm>
          <a:prstGeom prst="rect">
            <a:avLst/>
          </a:prstGeom>
          <a:noFill/>
        </p:spPr>
        <p:txBody>
          <a:bodyPr wrap="square" rtlCol="0">
            <a:spAutoFit/>
          </a:bodyPr>
          <a:lstStyle/>
          <a:p>
            <a:pPr algn="ctr"/>
            <a:r>
              <a:rPr lang="en-US" sz="2400" dirty="0" smtClean="0">
                <a:solidFill>
                  <a:schemeClr val="accent1">
                    <a:lumMod val="75000"/>
                  </a:schemeClr>
                </a:solidFill>
              </a:rPr>
              <a:t>ESA </a:t>
            </a:r>
          </a:p>
          <a:p>
            <a:pPr algn="ctr"/>
            <a:r>
              <a:rPr lang="en-US" sz="2400" dirty="0" smtClean="0">
                <a:solidFill>
                  <a:schemeClr val="accent1">
                    <a:lumMod val="75000"/>
                  </a:schemeClr>
                </a:solidFill>
              </a:rPr>
              <a:t>Transfer Orbit Thermal Test</a:t>
            </a:r>
            <a:endParaRPr lang="en-US" sz="2400" dirty="0">
              <a:solidFill>
                <a:schemeClr val="accent1">
                  <a:lumMod val="75000"/>
                </a:schemeClr>
              </a:solidFill>
            </a:endParaRPr>
          </a:p>
        </p:txBody>
      </p:sp>
      <p:sp>
        <p:nvSpPr>
          <p:cNvPr id="8" name="Slide Number Placeholder 7"/>
          <p:cNvSpPr>
            <a:spLocks noGrp="1"/>
          </p:cNvSpPr>
          <p:nvPr>
            <p:ph type="sldNum" sz="quarter" idx="12"/>
          </p:nvPr>
        </p:nvSpPr>
        <p:spPr/>
        <p:txBody>
          <a:bodyPr/>
          <a:lstStyle/>
          <a:p>
            <a:fld id="{B9B0392C-5BE7-214B-9E5F-CC8853CBAA6A}" type="slidenum">
              <a:rPr lang="en-US" smtClean="0"/>
              <a:pPr/>
              <a:t>34</a:t>
            </a:fld>
            <a:endParaRPr lang="en-US" dirty="0"/>
          </a:p>
        </p:txBody>
      </p:sp>
      <p:cxnSp>
        <p:nvCxnSpPr>
          <p:cNvPr id="10" name="Straight Connector 9"/>
          <p:cNvCxnSpPr/>
          <p:nvPr/>
        </p:nvCxnSpPr>
        <p:spPr>
          <a:xfrm rot="10800000" flipV="1">
            <a:off x="5880102" y="3568703"/>
            <a:ext cx="1765299" cy="660398"/>
          </a:xfrm>
          <a:prstGeom prst="line">
            <a:avLst/>
          </a:prstGeom>
          <a:ln w="63500">
            <a:tailEnd type="triangle"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PCOS community activities</a:t>
            </a:r>
            <a:endParaRPr lang="en-US" dirty="0"/>
          </a:p>
        </p:txBody>
      </p:sp>
      <p:sp>
        <p:nvSpPr>
          <p:cNvPr id="3" name="Text Placeholder 2"/>
          <p:cNvSpPr>
            <a:spLocks noGrp="1"/>
          </p:cNvSpPr>
          <p:nvPr>
            <p:ph type="body" sz="half" idx="1"/>
          </p:nvPr>
        </p:nvSpPr>
        <p:spPr>
          <a:xfrm>
            <a:off x="685799" y="1371600"/>
            <a:ext cx="4732867" cy="4876800"/>
          </a:xfrm>
        </p:spPr>
        <p:txBody>
          <a:bodyPr>
            <a:normAutofit fontScale="85000" lnSpcReduction="10000"/>
          </a:bodyPr>
          <a:lstStyle/>
          <a:p>
            <a:r>
              <a:rPr lang="en-US" b="0" dirty="0" smtClean="0"/>
              <a:t>Encourage your finishing students and early-career </a:t>
            </a:r>
            <a:r>
              <a:rPr lang="en-US" b="0" dirty="0" err="1" smtClean="0"/>
              <a:t>postdocs</a:t>
            </a:r>
            <a:r>
              <a:rPr lang="en-US" b="0" dirty="0" smtClean="0"/>
              <a:t> to apply for the Einstein fellows’ program</a:t>
            </a:r>
          </a:p>
          <a:p>
            <a:pPr lvl="1"/>
            <a:r>
              <a:rPr lang="en-US" dirty="0" smtClean="0"/>
              <a:t>Einstein Fellows hold their appointments at a Host Institution in the U.S. for research that is broadly related to the science goals of the NASA Physics of the Cosmos program.</a:t>
            </a:r>
            <a:endParaRPr lang="en-US" b="0" dirty="0" smtClean="0"/>
          </a:p>
          <a:p>
            <a:r>
              <a:rPr lang="en-US" b="0" dirty="0" smtClean="0"/>
              <a:t>The </a:t>
            </a:r>
            <a:r>
              <a:rPr lang="en-US" b="0" dirty="0" err="1" smtClean="0"/>
              <a:t>PhysPAG</a:t>
            </a:r>
            <a:r>
              <a:rPr lang="en-US" b="0" dirty="0" smtClean="0"/>
              <a:t> provides input on technology needs to the PCOS program office that are fed into the PCOS Annual Technology Report (PATR) each year.  (Thanks for sending in 21 technology gaps during summer 2014!)</a:t>
            </a:r>
          </a:p>
          <a:p>
            <a:endParaRPr lang="en-US" dirty="0"/>
          </a:p>
        </p:txBody>
      </p:sp>
      <p:pic>
        <p:nvPicPr>
          <p:cNvPr id="7" name="Picture 6"/>
          <p:cNvPicPr>
            <a:picLocks noChangeAspect="1"/>
          </p:cNvPicPr>
          <p:nvPr/>
        </p:nvPicPr>
        <p:blipFill>
          <a:blip r:embed="rId2" cstate="print"/>
          <a:stretch>
            <a:fillRect/>
          </a:stretch>
        </p:blipFill>
        <p:spPr>
          <a:xfrm>
            <a:off x="6339416" y="1257301"/>
            <a:ext cx="1585384" cy="1712944"/>
          </a:xfrm>
          <a:prstGeom prst="rect">
            <a:avLst/>
          </a:prstGeom>
        </p:spPr>
      </p:pic>
      <p:sp>
        <p:nvSpPr>
          <p:cNvPr id="8" name="TextBox 7"/>
          <p:cNvSpPr txBox="1"/>
          <p:nvPr/>
        </p:nvSpPr>
        <p:spPr>
          <a:xfrm>
            <a:off x="5638801" y="3014133"/>
            <a:ext cx="3236784" cy="400110"/>
          </a:xfrm>
          <a:prstGeom prst="rect">
            <a:avLst/>
          </a:prstGeom>
          <a:noFill/>
        </p:spPr>
        <p:txBody>
          <a:bodyPr wrap="none" rtlCol="0">
            <a:spAutoFit/>
          </a:bodyPr>
          <a:lstStyle/>
          <a:p>
            <a:r>
              <a:rPr lang="en-US" dirty="0" smtClean="0"/>
              <a:t>Laura </a:t>
            </a:r>
            <a:r>
              <a:rPr lang="en-US" dirty="0" err="1" smtClean="0"/>
              <a:t>Blecha</a:t>
            </a:r>
            <a:r>
              <a:rPr lang="en-US" dirty="0" smtClean="0"/>
              <a:t>, 2012 Fellow</a:t>
            </a:r>
            <a:endParaRPr lang="en-US" dirty="0"/>
          </a:p>
        </p:txBody>
      </p:sp>
      <p:sp>
        <p:nvSpPr>
          <p:cNvPr id="9" name="Slide Number Placeholder 8"/>
          <p:cNvSpPr>
            <a:spLocks noGrp="1"/>
          </p:cNvSpPr>
          <p:nvPr>
            <p:ph type="sldNum" sz="quarter" idx="10"/>
          </p:nvPr>
        </p:nvSpPr>
        <p:spPr/>
        <p:txBody>
          <a:bodyPr/>
          <a:lstStyle/>
          <a:p>
            <a:pPr>
              <a:defRPr/>
            </a:pPr>
            <a:r>
              <a:rPr lang="en-US" smtClean="0"/>
              <a:t> </a:t>
            </a:r>
            <a:fld id="{FA2BB0F0-83BF-A643-8876-BB0D3F11115A}" type="slidenum">
              <a:rPr lang="en-US" smtClean="0"/>
              <a:pPr>
                <a:defRPr/>
              </a:pPr>
              <a:t>35</a:t>
            </a:fld>
            <a:endParaRPr lang="en-US" dirty="0"/>
          </a:p>
        </p:txBody>
      </p:sp>
      <p:pic>
        <p:nvPicPr>
          <p:cNvPr id="10" name="Picture 9" descr="PCOS_Cover_Sketch_2014.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56300" y="3506370"/>
            <a:ext cx="2451100" cy="3172011"/>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75734" y="499533"/>
            <a:ext cx="4216400" cy="516467"/>
          </a:xfrm>
        </p:spPr>
        <p:txBody>
          <a:bodyPr>
            <a:normAutofit/>
          </a:bodyPr>
          <a:lstStyle/>
          <a:p>
            <a:r>
              <a:rPr lang="en-US" sz="2400" dirty="0" smtClean="0"/>
              <a:t>Keeping up with PCOS</a:t>
            </a:r>
            <a:endParaRPr lang="en-US" sz="2400" dirty="0"/>
          </a:p>
        </p:txBody>
      </p:sp>
      <p:sp>
        <p:nvSpPr>
          <p:cNvPr id="3" name="Text Placeholder 2"/>
          <p:cNvSpPr>
            <a:spLocks noGrp="1"/>
          </p:cNvSpPr>
          <p:nvPr>
            <p:ph type="body" sz="half" idx="1"/>
          </p:nvPr>
        </p:nvSpPr>
        <p:spPr>
          <a:xfrm>
            <a:off x="254000" y="1346200"/>
            <a:ext cx="3810000" cy="4876800"/>
          </a:xfrm>
        </p:spPr>
        <p:txBody>
          <a:bodyPr/>
          <a:lstStyle/>
          <a:p>
            <a:r>
              <a:rPr lang="en-US" dirty="0" smtClean="0"/>
              <a:t>Sign up for email announcements, or for a Science Interest Group</a:t>
            </a:r>
          </a:p>
          <a:p>
            <a:r>
              <a:rPr lang="en-US" dirty="0" err="1" smtClean="0"/>
              <a:t>pcos.gsfc.nasa.gov</a:t>
            </a:r>
            <a:endParaRPr lang="en-US" dirty="0"/>
          </a:p>
        </p:txBody>
      </p:sp>
      <p:sp>
        <p:nvSpPr>
          <p:cNvPr id="4" name="Content Placeholder 3"/>
          <p:cNvSpPr>
            <a:spLocks noGrp="1"/>
          </p:cNvSpPr>
          <p:nvPr>
            <p:ph sz="half" idx="2"/>
          </p:nvPr>
        </p:nvSpPr>
        <p:spPr/>
        <p:txBody>
          <a:bodyPr/>
          <a:lstStyle/>
          <a:p>
            <a:endParaRPr lang="en-US"/>
          </a:p>
        </p:txBody>
      </p:sp>
      <p:sp>
        <p:nvSpPr>
          <p:cNvPr id="7" name="Slide Number Placeholder 6"/>
          <p:cNvSpPr>
            <a:spLocks noGrp="1"/>
          </p:cNvSpPr>
          <p:nvPr>
            <p:ph type="sldNum" sz="quarter" idx="10"/>
          </p:nvPr>
        </p:nvSpPr>
        <p:spPr/>
        <p:txBody>
          <a:bodyPr/>
          <a:lstStyle/>
          <a:p>
            <a:pPr>
              <a:defRPr/>
            </a:pPr>
            <a:r>
              <a:rPr lang="en-US" smtClean="0"/>
              <a:t> </a:t>
            </a:r>
            <a:fld id="{FA2BB0F0-83BF-A643-8876-BB0D3F11115A}" type="slidenum">
              <a:rPr lang="en-US" smtClean="0"/>
              <a:pPr>
                <a:defRPr/>
              </a:pPr>
              <a:t>36</a:t>
            </a:fld>
            <a:endParaRPr lang="en-US" dirty="0"/>
          </a:p>
        </p:txBody>
      </p:sp>
      <p:pic>
        <p:nvPicPr>
          <p:cNvPr id="9" name="Picture 8"/>
          <p:cNvPicPr>
            <a:picLocks noChangeAspect="1"/>
          </p:cNvPicPr>
          <p:nvPr/>
        </p:nvPicPr>
        <p:blipFill>
          <a:blip r:embed="rId2"/>
          <a:stretch>
            <a:fillRect/>
          </a:stretch>
        </p:blipFill>
        <p:spPr>
          <a:xfrm>
            <a:off x="4127500" y="121329"/>
            <a:ext cx="5016500" cy="6736671"/>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Technology Readiness Levels (TRL)</a:t>
            </a:r>
            <a:endParaRPr lang="en-US" dirty="0"/>
          </a:p>
        </p:txBody>
      </p:sp>
      <p:sp>
        <p:nvSpPr>
          <p:cNvPr id="3" name="Text Placeholder 2"/>
          <p:cNvSpPr>
            <a:spLocks noGrp="1"/>
          </p:cNvSpPr>
          <p:nvPr>
            <p:ph type="body" sz="half" idx="1"/>
          </p:nvPr>
        </p:nvSpPr>
        <p:spPr>
          <a:xfrm>
            <a:off x="322932" y="1124175"/>
            <a:ext cx="7330406" cy="1201696"/>
          </a:xfrm>
        </p:spPr>
        <p:txBody>
          <a:bodyPr>
            <a:normAutofit/>
          </a:bodyPr>
          <a:lstStyle/>
          <a:p>
            <a:r>
              <a:rPr lang="en-US" sz="1800" dirty="0" smtClean="0"/>
              <a:t>Taken from ROSES-2014 SAT call (proposals due March 2015)</a:t>
            </a:r>
            <a:endParaRPr lang="en-US" sz="1800" dirty="0"/>
          </a:p>
        </p:txBody>
      </p:sp>
      <p:sp>
        <p:nvSpPr>
          <p:cNvPr id="5" name="Slide Number Placeholder 4"/>
          <p:cNvSpPr>
            <a:spLocks noGrp="1"/>
          </p:cNvSpPr>
          <p:nvPr>
            <p:ph type="sldNum" sz="quarter" idx="10"/>
          </p:nvPr>
        </p:nvSpPr>
        <p:spPr/>
        <p:txBody>
          <a:bodyPr/>
          <a:lstStyle/>
          <a:p>
            <a:pPr>
              <a:defRPr/>
            </a:pPr>
            <a:r>
              <a:rPr lang="en-US" smtClean="0"/>
              <a:t> </a:t>
            </a:r>
            <a:fld id="{FA2BB0F0-83BF-A643-8876-BB0D3F11115A}" type="slidenum">
              <a:rPr lang="en-US" smtClean="0"/>
              <a:pPr>
                <a:defRPr/>
              </a:pPr>
              <a:t>37</a:t>
            </a:fld>
            <a:endParaRPr lang="en-US" dirty="0"/>
          </a:p>
        </p:txBody>
      </p:sp>
      <p:pic>
        <p:nvPicPr>
          <p:cNvPr id="6" name="Picture 5"/>
          <p:cNvPicPr>
            <a:picLocks noChangeAspect="1"/>
          </p:cNvPicPr>
          <p:nvPr/>
        </p:nvPicPr>
        <p:blipFill>
          <a:blip r:embed="rId2"/>
          <a:stretch>
            <a:fillRect/>
          </a:stretch>
        </p:blipFill>
        <p:spPr>
          <a:xfrm>
            <a:off x="48461" y="1600077"/>
            <a:ext cx="9199393" cy="381045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233926" y="1"/>
            <a:ext cx="7602595" cy="1057896"/>
          </a:xfrm>
        </p:spPr>
        <p:txBody>
          <a:bodyPr>
            <a:normAutofit/>
          </a:bodyPr>
          <a:lstStyle/>
          <a:p>
            <a:r>
              <a:rPr lang="en-US" dirty="0" smtClean="0">
                <a:ea typeface="ＭＳ Ｐゴシック" charset="-128"/>
                <a:cs typeface="ＭＳ Ｐゴシック" charset="-128"/>
              </a:rPr>
              <a:t>Programs within </a:t>
            </a:r>
            <a:r>
              <a:rPr lang="en-US" dirty="0" err="1" smtClean="0">
                <a:ea typeface="ＭＳ Ｐゴシック" charset="-128"/>
                <a:cs typeface="ＭＳ Ｐゴシック" charset="-128"/>
              </a:rPr>
              <a:t>Astrophysics@NASA</a:t>
            </a:r>
            <a:r>
              <a:rPr lang="en-US" dirty="0" smtClean="0">
                <a:ea typeface="ＭＳ Ｐゴシック" charset="-128"/>
                <a:cs typeface="ＭＳ Ｐゴシック" charset="-128"/>
              </a:rPr>
              <a:t/>
            </a:r>
            <a:br>
              <a:rPr lang="en-US" dirty="0" smtClean="0">
                <a:ea typeface="ＭＳ Ｐゴシック" charset="-128"/>
                <a:cs typeface="ＭＳ Ｐゴシック" charset="-128"/>
              </a:rPr>
            </a:br>
            <a:r>
              <a:rPr lang="en-US" sz="2667" dirty="0" smtClean="0">
                <a:ea typeface="ＭＳ Ｐゴシック" charset="-128"/>
                <a:cs typeface="ＭＳ Ｐゴシック" charset="-128"/>
              </a:rPr>
              <a:t>Prioritization from Astro2010 Decadal Report</a:t>
            </a:r>
            <a:endParaRPr lang="en-US" dirty="0" smtClean="0">
              <a:ea typeface="ＭＳ Ｐゴシック" charset="-128"/>
              <a:cs typeface="ＭＳ Ｐゴシック" charset="-128"/>
            </a:endParaRPr>
          </a:p>
        </p:txBody>
      </p:sp>
      <p:sp>
        <p:nvSpPr>
          <p:cNvPr id="3" name="Content Placeholder 2"/>
          <p:cNvSpPr>
            <a:spLocks noGrp="1"/>
          </p:cNvSpPr>
          <p:nvPr>
            <p:ph idx="1"/>
          </p:nvPr>
        </p:nvSpPr>
        <p:spPr>
          <a:xfrm>
            <a:off x="406400" y="1270000"/>
            <a:ext cx="8356600" cy="5270500"/>
          </a:xfrm>
        </p:spPr>
        <p:txBody>
          <a:bodyPr>
            <a:noAutofit/>
          </a:bodyPr>
          <a:lstStyle/>
          <a:p>
            <a:pPr marL="0" indent="0">
              <a:spcAft>
                <a:spcPts val="1200"/>
              </a:spcAft>
              <a:buFontTx/>
              <a:buNone/>
              <a:defRPr/>
            </a:pPr>
            <a:r>
              <a:rPr lang="en-US" sz="2200" smtClean="0"/>
              <a:t>Astro2010 science themes map to the Astrophysics Division themes:</a:t>
            </a:r>
          </a:p>
          <a:p>
            <a:pPr lvl="1">
              <a:buFontTx/>
              <a:buNone/>
              <a:defRPr/>
            </a:pPr>
            <a:r>
              <a:rPr lang="en-US" sz="2200" smtClean="0"/>
              <a:t>		</a:t>
            </a:r>
            <a:r>
              <a:rPr lang="en-US" sz="2000" smtClean="0"/>
              <a:t>New Worlds						Exoplanet Exploration</a:t>
            </a:r>
          </a:p>
          <a:p>
            <a:pPr lvl="1">
              <a:buFontTx/>
              <a:buNone/>
              <a:defRPr/>
            </a:pPr>
            <a:r>
              <a:rPr lang="en-US" sz="2000" smtClean="0"/>
              <a:t>		Cosmic Dawn					Cosmic Origins</a:t>
            </a:r>
          </a:p>
          <a:p>
            <a:pPr lvl="1">
              <a:buFontTx/>
              <a:buNone/>
              <a:defRPr/>
            </a:pPr>
            <a:r>
              <a:rPr lang="en-US" sz="2000" smtClean="0"/>
              <a:t>		Physics of the Universe			Physics of the Cosmos</a:t>
            </a:r>
          </a:p>
          <a:p>
            <a:pPr marL="0" lvl="1" indent="6350">
              <a:spcBef>
                <a:spcPts val="1680"/>
              </a:spcBef>
              <a:spcAft>
                <a:spcPts val="1200"/>
              </a:spcAft>
              <a:buFontTx/>
              <a:buNone/>
              <a:defRPr/>
            </a:pPr>
            <a:r>
              <a:rPr lang="en-US" sz="2200" smtClean="0"/>
              <a:t>The highest priority science for Physics of the Universe are captured in the PCOS Science Objectives: 	</a:t>
            </a:r>
          </a:p>
          <a:p>
            <a:pPr marL="514350" lvl="2" indent="6350">
              <a:spcBef>
                <a:spcPts val="0"/>
              </a:spcBef>
              <a:spcAft>
                <a:spcPts val="1200"/>
              </a:spcAft>
              <a:buFontTx/>
              <a:buNone/>
              <a:tabLst>
                <a:tab pos="914400" algn="l"/>
                <a:tab pos="3949700" algn="l"/>
              </a:tabLst>
              <a:defRPr/>
            </a:pPr>
            <a:r>
              <a:rPr lang="en-US" b="1" smtClean="0">
                <a:solidFill>
                  <a:srgbClr val="000090"/>
                </a:solidFill>
              </a:rPr>
              <a:t>Dark Energy</a:t>
            </a:r>
            <a:r>
              <a:rPr lang="en-US" smtClean="0"/>
              <a:t>: Probe the nature of dark energy by studying the expansion rate of the universe and the growth of structure	</a:t>
            </a:r>
          </a:p>
          <a:p>
            <a:pPr marL="514350" lvl="2" indent="6350">
              <a:spcBef>
                <a:spcPts val="0"/>
              </a:spcBef>
              <a:spcAft>
                <a:spcPts val="1200"/>
              </a:spcAft>
              <a:buFontTx/>
              <a:buNone/>
              <a:tabLst>
                <a:tab pos="914400" algn="l"/>
                <a:tab pos="3949700" algn="l"/>
              </a:tabLst>
              <a:defRPr/>
            </a:pPr>
            <a:r>
              <a:rPr lang="en-US" b="1" smtClean="0">
                <a:solidFill>
                  <a:srgbClr val="000090"/>
                </a:solidFill>
              </a:rPr>
              <a:t>Theory of Inflation</a:t>
            </a:r>
            <a:r>
              <a:rPr lang="en-US" smtClean="0"/>
              <a:t>: Test the theory of inflation by measuring the polarization of the Cosmic Microwave Background.		</a:t>
            </a:r>
          </a:p>
          <a:p>
            <a:pPr marL="514350" lvl="2" indent="6350">
              <a:spcBef>
                <a:spcPts val="0"/>
              </a:spcBef>
              <a:spcAft>
                <a:spcPts val="1200"/>
              </a:spcAft>
              <a:buFontTx/>
              <a:buNone/>
              <a:tabLst>
                <a:tab pos="914400" algn="l"/>
                <a:tab pos="3949700" algn="l"/>
              </a:tabLst>
              <a:defRPr/>
            </a:pPr>
            <a:r>
              <a:rPr lang="en-US" b="1" smtClean="0">
                <a:solidFill>
                  <a:srgbClr val="000090"/>
                </a:solidFill>
              </a:rPr>
              <a:t>Black Holes &amp; General Relativity</a:t>
            </a:r>
            <a:r>
              <a:rPr lang="en-US" smtClean="0"/>
              <a:t>: Probe the properties of black holes and testing General Relativity using x-ray emission and gravitational waves.</a:t>
            </a:r>
            <a:r>
              <a:rPr lang="en-US" sz="2200" smtClean="0"/>
              <a:t>	</a:t>
            </a:r>
            <a:endParaRPr lang="en-US" sz="2200" dirty="0" smtClean="0"/>
          </a:p>
        </p:txBody>
      </p:sp>
      <p:sp>
        <p:nvSpPr>
          <p:cNvPr id="4" name="Right Arrow 3"/>
          <p:cNvSpPr/>
          <p:nvPr/>
        </p:nvSpPr>
        <p:spPr>
          <a:xfrm>
            <a:off x="3961708" y="2708957"/>
            <a:ext cx="913765" cy="237109"/>
          </a:xfrm>
          <a:prstGeom prst="rightArrow">
            <a:avLst/>
          </a:prstGeom>
          <a:solidFill>
            <a:srgbClr val="000090"/>
          </a:solidFill>
          <a:ln w="2222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sp>
      <p:sp>
        <p:nvSpPr>
          <p:cNvPr id="13" name="Slide Number Placeholder 12"/>
          <p:cNvSpPr>
            <a:spLocks noGrp="1"/>
          </p:cNvSpPr>
          <p:nvPr>
            <p:ph type="sldNum" sz="quarter" idx="11"/>
          </p:nvPr>
        </p:nvSpPr>
        <p:spPr>
          <a:xfrm>
            <a:off x="6553200" y="6356350"/>
            <a:ext cx="2133600" cy="365125"/>
          </a:xfrm>
        </p:spPr>
        <p:txBody>
          <a:bodyPr/>
          <a:lstStyle/>
          <a:p>
            <a:fld id="{CF44B1A8-DBC3-448F-AF01-0EEFC4BCEA5B}" type="slidenum">
              <a:rPr lang="en-US" smtClean="0"/>
              <a:pPr/>
              <a:t>38</a:t>
            </a:fld>
            <a:endParaRPr lang="en-US"/>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302138943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CF44B1A8-DBC3-448F-AF01-0EEFC4BCEA5B}" type="slidenum">
              <a:rPr lang="en-US" smtClean="0"/>
              <a:pPr/>
              <a:t>3</a:t>
            </a:fld>
            <a:endParaRPr lang="en-US"/>
          </a:p>
        </p:txBody>
      </p:sp>
      <p:pic>
        <p:nvPicPr>
          <p:cNvPr id="5" name="Picture 4"/>
          <p:cNvPicPr>
            <a:picLocks noChangeAspect="1"/>
          </p:cNvPicPr>
          <p:nvPr/>
        </p:nvPicPr>
        <p:blipFill>
          <a:blip r:embed="rId2"/>
          <a:stretch>
            <a:fillRect/>
          </a:stretch>
        </p:blipFill>
        <p:spPr>
          <a:xfrm>
            <a:off x="-138223" y="0"/>
            <a:ext cx="9282223" cy="6858000"/>
          </a:xfrm>
          <a:prstGeom prst="rect">
            <a:avLst/>
          </a:prstGeom>
        </p:spPr>
      </p:pic>
      <p:sp>
        <p:nvSpPr>
          <p:cNvPr id="6" name="Rounded Rectangle 5"/>
          <p:cNvSpPr/>
          <p:nvPr/>
        </p:nvSpPr>
        <p:spPr>
          <a:xfrm>
            <a:off x="0" y="852289"/>
            <a:ext cx="9144000" cy="3024789"/>
          </a:xfrm>
          <a:prstGeom prst="roundRect">
            <a:avLst/>
          </a:prstGeom>
          <a:noFill/>
          <a:ln w="34925">
            <a:solidFill>
              <a:srgbClr val="66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5762586" y="3860366"/>
            <a:ext cx="3381414" cy="2997633"/>
          </a:xfrm>
          <a:prstGeom prst="roundRect">
            <a:avLst/>
          </a:prstGeom>
          <a:noFill/>
          <a:ln w="34925">
            <a:solidFill>
              <a:srgbClr val="66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79956" y="417794"/>
            <a:ext cx="8458200" cy="585788"/>
          </a:xfrm>
        </p:spPr>
        <p:txBody>
          <a:bodyPr>
            <a:normAutofit fontScale="90000"/>
          </a:bodyPr>
          <a:lstStyle/>
          <a:p>
            <a:r>
              <a:rPr lang="en-US" dirty="0" smtClean="0"/>
              <a:t>ESA’s L2 Advanced X-ray Observatory:</a:t>
            </a:r>
            <a:br>
              <a:rPr lang="en-US" dirty="0" smtClean="0"/>
            </a:br>
            <a:r>
              <a:rPr lang="en-US" dirty="0" smtClean="0"/>
              <a:t> </a:t>
            </a:r>
            <a:r>
              <a:rPr lang="en-US" dirty="0" smtClean="0"/>
              <a:t>Athena (Launch: 2028)</a:t>
            </a:r>
            <a:endParaRPr lang="en-US" dirty="0"/>
          </a:p>
        </p:txBody>
      </p:sp>
      <p:sp>
        <p:nvSpPr>
          <p:cNvPr id="4" name="Content Placeholder 3"/>
          <p:cNvSpPr>
            <a:spLocks noGrp="1"/>
          </p:cNvSpPr>
          <p:nvPr>
            <p:ph idx="1"/>
          </p:nvPr>
        </p:nvSpPr>
        <p:spPr>
          <a:xfrm>
            <a:off x="203201" y="1168400"/>
            <a:ext cx="8940800" cy="5689600"/>
          </a:xfrm>
          <a:noFill/>
        </p:spPr>
        <p:txBody>
          <a:bodyPr>
            <a:normAutofit fontScale="92500" lnSpcReduction="10000"/>
          </a:bodyPr>
          <a:lstStyle/>
          <a:p>
            <a:pPr marL="233363" indent="-233363">
              <a:lnSpc>
                <a:spcPct val="90000"/>
              </a:lnSpc>
              <a:spcBef>
                <a:spcPts val="600"/>
              </a:spcBef>
            </a:pPr>
            <a:r>
              <a:rPr lang="en-US" sz="2118" dirty="0" smtClean="0"/>
              <a:t>Mission now in Phas</a:t>
            </a:r>
            <a:r>
              <a:rPr lang="en-US" sz="2118" dirty="0" smtClean="0"/>
              <a:t>e A study in Europe with “Invitation to Tender” issued for industry bids for mission assessment.</a:t>
            </a:r>
          </a:p>
          <a:p>
            <a:pPr marL="633413" lvl="1" indent="-233363">
              <a:lnSpc>
                <a:spcPct val="90000"/>
              </a:lnSpc>
              <a:spcBef>
                <a:spcPts val="600"/>
              </a:spcBef>
            </a:pPr>
            <a:r>
              <a:rPr lang="en-US" sz="1918" dirty="0" smtClean="0"/>
              <a:t>First part of mission assessment looked at impact of smaller mirror area, involved many U.S. scientists </a:t>
            </a:r>
          </a:p>
          <a:p>
            <a:pPr marL="233363" indent="-233363">
              <a:lnSpc>
                <a:spcPct val="90000"/>
              </a:lnSpc>
              <a:spcBef>
                <a:spcPts val="600"/>
              </a:spcBef>
            </a:pPr>
            <a:r>
              <a:rPr lang="en-US" sz="2118" dirty="0" smtClean="0"/>
              <a:t>NASA </a:t>
            </a:r>
            <a:r>
              <a:rPr lang="en-US" sz="2118" dirty="0" smtClean="0"/>
              <a:t>and ESA are discussing a potential NASA contribution.</a:t>
            </a:r>
            <a:endParaRPr lang="en-US" sz="2118" dirty="0" smtClean="0"/>
          </a:p>
          <a:p>
            <a:pPr marL="587143" lvl="1" indent="-233363"/>
            <a:r>
              <a:rPr lang="en-US" sz="2118" dirty="0" smtClean="0"/>
              <a:t>ESA </a:t>
            </a:r>
            <a:r>
              <a:rPr lang="en-US" sz="2118" dirty="0"/>
              <a:t>Athena</a:t>
            </a:r>
            <a:r>
              <a:rPr lang="en-US" sz="2118" dirty="0" smtClean="0"/>
              <a:t> </a:t>
            </a:r>
            <a:r>
              <a:rPr lang="en-US" sz="2118" dirty="0"/>
              <a:t>Science Study </a:t>
            </a:r>
            <a:r>
              <a:rPr lang="en-US" sz="2118" dirty="0" smtClean="0"/>
              <a:t>Team: </a:t>
            </a:r>
            <a:r>
              <a:rPr lang="en-US" sz="2118" dirty="0"/>
              <a:t>Randall Smith </a:t>
            </a:r>
            <a:r>
              <a:rPr lang="en-US" sz="2118" dirty="0" smtClean="0"/>
              <a:t>(CfA) is U.S. member. Robert </a:t>
            </a:r>
            <a:r>
              <a:rPr lang="en-US" sz="2118" dirty="0"/>
              <a:t>Petre </a:t>
            </a:r>
            <a:r>
              <a:rPr lang="en-US" sz="2118" dirty="0" smtClean="0"/>
              <a:t>(GSFC) </a:t>
            </a:r>
            <a:r>
              <a:rPr lang="en-US" sz="2118" dirty="0"/>
              <a:t>and Michael </a:t>
            </a:r>
            <a:r>
              <a:rPr lang="en-US" sz="2118" dirty="0" smtClean="0"/>
              <a:t>Garcia (HQ) are ex officio.</a:t>
            </a:r>
            <a:r>
              <a:rPr lang="en-US" sz="2118" dirty="0" smtClean="0"/>
              <a:t>  </a:t>
            </a:r>
          </a:p>
          <a:p>
            <a:pPr marL="587143" lvl="1" indent="-233363"/>
            <a:r>
              <a:rPr lang="en-US" sz="2118" dirty="0" smtClean="0"/>
              <a:t>ESA </a:t>
            </a:r>
            <a:r>
              <a:rPr lang="en-US" sz="2118" dirty="0"/>
              <a:t>instrument AO</a:t>
            </a:r>
            <a:r>
              <a:rPr lang="en-US" sz="2118" dirty="0" smtClean="0"/>
              <a:t> expected mid-2016</a:t>
            </a:r>
          </a:p>
          <a:p>
            <a:pPr marL="233363" indent="-233363">
              <a:lnSpc>
                <a:spcPct val="90000"/>
              </a:lnSpc>
              <a:spcBef>
                <a:spcPts val="600"/>
              </a:spcBef>
            </a:pPr>
            <a:r>
              <a:rPr lang="en-US" sz="2118" dirty="0" smtClean="0"/>
              <a:t>NASA’s budget supports a potential Athena partnership.</a:t>
            </a:r>
          </a:p>
          <a:p>
            <a:pPr marL="587143" lvl="1" indent="-233363"/>
            <a:r>
              <a:rPr lang="en-US" sz="2118" dirty="0" smtClean="0"/>
              <a:t>NASA </a:t>
            </a:r>
            <a:r>
              <a:rPr lang="en-US" sz="2118" dirty="0"/>
              <a:t>will continue investing in technologies likely to be appropriate for an Athena</a:t>
            </a:r>
            <a:r>
              <a:rPr lang="en-US" sz="2118" dirty="0" smtClean="0"/>
              <a:t> </a:t>
            </a:r>
            <a:r>
              <a:rPr lang="en-US" sz="2118" dirty="0" smtClean="0"/>
              <a:t>contribution including competed </a:t>
            </a:r>
            <a:r>
              <a:rPr lang="en-US" sz="2118" dirty="0"/>
              <a:t>SAT investigations.</a:t>
            </a:r>
          </a:p>
          <a:p>
            <a:pPr marL="587143" lvl="1" indent="-233363"/>
            <a:r>
              <a:rPr lang="en-US" sz="2118" dirty="0"/>
              <a:t>NASA is budgeting for</a:t>
            </a:r>
            <a:r>
              <a:rPr lang="en-US" sz="2118" dirty="0" smtClean="0"/>
              <a:t> flight </a:t>
            </a:r>
            <a:r>
              <a:rPr lang="en-US" sz="2118" dirty="0"/>
              <a:t>hardware, U.S. participation in the </a:t>
            </a:r>
            <a:r>
              <a:rPr lang="en-US" sz="2118" dirty="0" smtClean="0"/>
              <a:t>Athena science </a:t>
            </a:r>
            <a:r>
              <a:rPr lang="en-US" sz="2118" dirty="0"/>
              <a:t>team, and a U.S. data center and GO program. </a:t>
            </a:r>
            <a:endParaRPr lang="en-US" sz="2118" dirty="0" smtClean="0"/>
          </a:p>
          <a:p>
            <a:pPr marL="233363" indent="-233363">
              <a:lnSpc>
                <a:spcPct val="90000"/>
              </a:lnSpc>
              <a:spcBef>
                <a:spcPts val="600"/>
              </a:spcBef>
            </a:pPr>
            <a:r>
              <a:rPr lang="en-US" sz="2118" dirty="0" smtClean="0"/>
              <a:t>NASA has suggested the following types of contributions, limited to $100-150M for contributed flight hardware.</a:t>
            </a:r>
            <a:endParaRPr lang="en-US" sz="2118" dirty="0"/>
          </a:p>
          <a:p>
            <a:pPr marL="587143" lvl="1" indent="-233363"/>
            <a:r>
              <a:rPr lang="en-US" sz="2118" dirty="0" smtClean="0"/>
              <a:t>Portions </a:t>
            </a:r>
            <a:r>
              <a:rPr lang="en-US" sz="2118" dirty="0"/>
              <a:t>of the calorimeter </a:t>
            </a:r>
            <a:r>
              <a:rPr lang="en-US" sz="2118" dirty="0" smtClean="0"/>
              <a:t>instrument  (US &amp; Japan have entered X-IFU consortium)</a:t>
            </a:r>
          </a:p>
          <a:p>
            <a:pPr marL="587143" lvl="1" indent="-233363"/>
            <a:r>
              <a:rPr lang="en-US" sz="2118" dirty="0" smtClean="0"/>
              <a:t>Other possible contributions also under discussion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160618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39558" y="0"/>
            <a:ext cx="8458200" cy="968568"/>
          </a:xfrm>
        </p:spPr>
        <p:txBody>
          <a:bodyPr/>
          <a:lstStyle/>
          <a:p>
            <a:r>
              <a:rPr lang="en-US" sz="2500" dirty="0" smtClean="0"/>
              <a:t>Future Gravitational Wave Observatory</a:t>
            </a:r>
            <a:br>
              <a:rPr lang="en-US" sz="2500" dirty="0" smtClean="0"/>
            </a:br>
            <a:r>
              <a:rPr lang="en-US" sz="2500" dirty="0" smtClean="0"/>
              <a:t>(Launch 2030’s)</a:t>
            </a:r>
            <a:endParaRPr lang="en-US" sz="1800" dirty="0"/>
          </a:p>
        </p:txBody>
      </p:sp>
      <p:sp>
        <p:nvSpPr>
          <p:cNvPr id="4" name="Content Placeholder 3"/>
          <p:cNvSpPr>
            <a:spLocks noGrp="1"/>
          </p:cNvSpPr>
          <p:nvPr>
            <p:ph idx="1"/>
          </p:nvPr>
        </p:nvSpPr>
        <p:spPr>
          <a:xfrm>
            <a:off x="245446" y="1189971"/>
            <a:ext cx="8153488" cy="5346295"/>
          </a:xfrm>
          <a:noFill/>
        </p:spPr>
        <p:txBody>
          <a:bodyPr>
            <a:noAutofit/>
          </a:bodyPr>
          <a:lstStyle/>
          <a:p>
            <a:pPr marL="233363" indent="-233363">
              <a:lnSpc>
                <a:spcPct val="90000"/>
              </a:lnSpc>
              <a:spcBef>
                <a:spcPts val="800"/>
              </a:spcBef>
            </a:pPr>
            <a:r>
              <a:rPr lang="en-US" sz="2000" dirty="0" smtClean="0"/>
              <a:t>NASA and ESA are discussing a potential NASA contribution to ESA L3 which has the theme “The Gravitational Universe”</a:t>
            </a:r>
            <a:endParaRPr lang="en-US" sz="2000" dirty="0" smtClean="0"/>
          </a:p>
          <a:p>
            <a:pPr marL="233363" indent="-233363">
              <a:lnSpc>
                <a:spcPct val="90000"/>
              </a:lnSpc>
              <a:spcBef>
                <a:spcPts val="800"/>
              </a:spcBef>
            </a:pPr>
            <a:r>
              <a:rPr lang="en-US" sz="2000" dirty="0" smtClean="0"/>
              <a:t>NASA </a:t>
            </a:r>
            <a:r>
              <a:rPr lang="en-US" sz="2000" dirty="0" smtClean="0"/>
              <a:t>is participating in </a:t>
            </a:r>
            <a:r>
              <a:rPr lang="en-US" sz="2000" dirty="0" err="1" smtClean="0"/>
              <a:t>ESA’s</a:t>
            </a:r>
            <a:r>
              <a:rPr lang="en-US" sz="2000" dirty="0" smtClean="0"/>
              <a:t> planned assessments for its L3 gravitational wave observatory via the Gravitational Observatory Advisory Team (GOAT):  </a:t>
            </a:r>
            <a:r>
              <a:rPr lang="en-US" sz="2000" dirty="0" smtClean="0">
                <a:hlinkClick r:id="rId3"/>
              </a:rPr>
              <a:t>www.cosmos.esa.int/web/</a:t>
            </a:r>
            <a:r>
              <a:rPr lang="en-US" sz="2000" dirty="0" smtClean="0">
                <a:hlinkClick r:id="rId3"/>
              </a:rPr>
              <a:t>goat</a:t>
            </a:r>
            <a:endParaRPr lang="en-US" sz="2000" dirty="0" smtClean="0"/>
          </a:p>
          <a:p>
            <a:pPr marL="633413" lvl="1" indent="-233363">
              <a:lnSpc>
                <a:spcPct val="90000"/>
              </a:lnSpc>
              <a:spcBef>
                <a:spcPts val="800"/>
              </a:spcBef>
            </a:pPr>
            <a:r>
              <a:rPr lang="en-US" sz="1800" dirty="0" smtClean="0"/>
              <a:t>Interim report </a:t>
            </a:r>
            <a:r>
              <a:rPr lang="en-US" sz="1800" dirty="0" smtClean="0"/>
              <a:t>indicating laser </a:t>
            </a:r>
            <a:r>
              <a:rPr lang="en-US" sz="1800" dirty="0" err="1" smtClean="0"/>
              <a:t>interferometry</a:t>
            </a:r>
            <a:r>
              <a:rPr lang="en-US" sz="1800" dirty="0" smtClean="0"/>
              <a:t> is the recommended mission approach (per </a:t>
            </a:r>
            <a:r>
              <a:rPr lang="en-US" sz="1800" dirty="0" err="1" smtClean="0"/>
              <a:t>Arvind</a:t>
            </a:r>
            <a:r>
              <a:rPr lang="en-US" sz="1800" dirty="0" smtClean="0"/>
              <a:t> </a:t>
            </a:r>
            <a:r>
              <a:rPr lang="en-US" sz="1800" dirty="0" err="1" smtClean="0"/>
              <a:t>Parmar</a:t>
            </a:r>
            <a:r>
              <a:rPr lang="en-US" sz="1800" dirty="0" smtClean="0"/>
              <a:t>, ESA)</a:t>
            </a:r>
            <a:endParaRPr lang="en-US" sz="1800" dirty="0" smtClean="0"/>
          </a:p>
          <a:p>
            <a:pPr marL="233363" indent="-233363">
              <a:lnSpc>
                <a:spcPct val="90000"/>
              </a:lnSpc>
              <a:spcBef>
                <a:spcPts val="800"/>
              </a:spcBef>
            </a:pPr>
            <a:r>
              <a:rPr lang="en-US" sz="2000" dirty="0" smtClean="0"/>
              <a:t>The partnership likely will be subject to Astro2020 decadal approval</a:t>
            </a:r>
          </a:p>
        </p:txBody>
      </p:sp>
      <p:sp>
        <p:nvSpPr>
          <p:cNvPr id="9" name="Slide Number Placeholder 8"/>
          <p:cNvSpPr>
            <a:spLocks noGrp="1"/>
          </p:cNvSpPr>
          <p:nvPr>
            <p:ph type="sldNum" sz="quarter" idx="11"/>
          </p:nvPr>
        </p:nvSpPr>
        <p:spPr>
          <a:xfrm>
            <a:off x="6553200" y="6356350"/>
            <a:ext cx="2133600" cy="365125"/>
          </a:xfrm>
        </p:spPr>
        <p:txBody>
          <a:bodyPr/>
          <a:lstStyle/>
          <a:p>
            <a:fld id="{CF44B1A8-DBC3-448F-AF01-0EEFC4BCEA5B}" type="slidenum">
              <a:rPr lang="en-US" smtClean="0"/>
              <a:pPr/>
              <a:t>40</a:t>
            </a:fld>
            <a:endParaRPr lang="en-US"/>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902079859"/>
      </p:ext>
    </p:extLst>
  </p:cSld>
  <p:clrMapOvr>
    <a:masterClrMapping/>
  </p:clrMapOvr>
  <mc:AlternateContent>
    <mc:Choice xmlns:mc="http://schemas.openxmlformats.org/markup-compatibility/2006" xmlns="" xmlns:p14="http://schemas.microsoft.com/office/powerpoint/2010/main" xmlns:mv="urn:schemas-microsoft-com:mac:vml" xmlns:p="http://schemas.openxmlformats.org/presentationml/2006/main" xmlns:r="http://schemas.openxmlformats.org/officeDocument/2006/relationships" xmlns:a="http://schemas.openxmlformats.org/drawingml/2006/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3727074"/>
            <a:ext cx="8275638" cy="0"/>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0"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6" name="Rectangle 8"/>
          <p:cNvSpPr>
            <a:spLocks noChangeArrowheads="1"/>
          </p:cNvSpPr>
          <p:nvPr/>
        </p:nvSpPr>
        <p:spPr bwMode="auto">
          <a:xfrm>
            <a:off x="283013" y="975360"/>
            <a:ext cx="4228028" cy="1426200"/>
          </a:xfrm>
          <a:prstGeom prst="rect">
            <a:avLst/>
          </a:prstGeom>
          <a:noFill/>
          <a:ln w="9525">
            <a:noFill/>
            <a:miter lim="800000"/>
            <a:headEnd/>
            <a:tailEnd/>
          </a:ln>
        </p:spPr>
        <p:txBody>
          <a:bodyPr lIns="0" rIns="0"/>
          <a:lstStyle/>
          <a:p>
            <a:pPr marL="169863" indent="-169863" defTabSz="457200">
              <a:lnSpc>
                <a:spcPct val="90000"/>
              </a:lnSpc>
              <a:buSzPct val="100000"/>
            </a:pPr>
            <a:r>
              <a:rPr lang="en-US" sz="1400" b="1" i="1" u="sng" dirty="0" smtClean="0">
                <a:solidFill>
                  <a:srgbClr val="1F497D">
                    <a:lumMod val="60000"/>
                    <a:lumOff val="40000"/>
                  </a:srgbClr>
                </a:solidFill>
              </a:rPr>
              <a:t>Objectives and Key Challenges:</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Silicon </a:t>
            </a:r>
            <a:r>
              <a:rPr lang="en-US" sz="1100" dirty="0">
                <a:solidFill>
                  <a:prstClr val="black"/>
                </a:solidFill>
                <a:cs typeface="Calibri" pitchFamily="34" charset="0"/>
              </a:rPr>
              <a:t>Imaging X-ray detectors require filters to block noise/background from UV and optical light</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Filters must be thin (&lt;300 nm) to transmit X-rays</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State-of-the-art, free-standing filters use fragile, thin substrates</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Objective: </a:t>
            </a:r>
            <a:r>
              <a:rPr lang="en-US" sz="1100" dirty="0" smtClean="0">
                <a:solidFill>
                  <a:prstClr val="black"/>
                </a:solidFill>
                <a:cs typeface="Calibri" pitchFamily="34" charset="0"/>
              </a:rPr>
              <a:t> deposit </a:t>
            </a:r>
            <a:r>
              <a:rPr lang="en-US" sz="1100" dirty="0">
                <a:solidFill>
                  <a:prstClr val="black"/>
                </a:solidFill>
                <a:cs typeface="Calibri" pitchFamily="34" charset="0"/>
              </a:rPr>
              <a:t>blocking filter directly on CCD X-ray detector, eliminating substrate</a:t>
            </a:r>
          </a:p>
          <a:p>
            <a:pPr marL="169863" indent="-169863" defTabSz="457200">
              <a:lnSpc>
                <a:spcPct val="90000"/>
              </a:lnSpc>
              <a:spcBef>
                <a:spcPct val="20000"/>
              </a:spcBef>
              <a:buSzPct val="100000"/>
              <a:buFontTx/>
              <a:buChar char="•"/>
            </a:pPr>
            <a:endParaRPr lang="en-US" sz="1100" dirty="0">
              <a:solidFill>
                <a:srgbClr val="000000"/>
              </a:solidFill>
              <a:latin typeface="Arial" charset="0"/>
            </a:endParaRPr>
          </a:p>
        </p:txBody>
      </p:sp>
      <p:sp>
        <p:nvSpPr>
          <p:cNvPr id="17" name="Text Box 9"/>
          <p:cNvSpPr txBox="1">
            <a:spLocks noChangeArrowheads="1"/>
          </p:cNvSpPr>
          <p:nvPr/>
        </p:nvSpPr>
        <p:spPr bwMode="auto">
          <a:xfrm>
            <a:off x="114300" y="4067175"/>
            <a:ext cx="4389438" cy="276999"/>
          </a:xfrm>
          <a:prstGeom prst="rect">
            <a:avLst/>
          </a:prstGeom>
          <a:noFill/>
          <a:ln w="9525">
            <a:noFill/>
            <a:miter lim="800000"/>
            <a:headEnd/>
            <a:tailEnd/>
          </a:ln>
        </p:spPr>
        <p:txBody>
          <a:bodyPr>
            <a:spAutoFit/>
          </a:bodyPr>
          <a:lstStyle/>
          <a:p>
            <a:pPr marL="117475" indent="-117475" defTabSz="339725">
              <a:buFontTx/>
              <a:buChar char="•"/>
            </a:pPr>
            <a:endParaRPr lang="en-US" sz="1200" dirty="0">
              <a:solidFill>
                <a:prstClr val="black"/>
              </a:solidFill>
              <a:latin typeface="Arial" charset="0"/>
            </a:endParaRPr>
          </a:p>
        </p:txBody>
      </p:sp>
      <p:sp>
        <p:nvSpPr>
          <p:cNvPr id="18" name="Text Box 10"/>
          <p:cNvSpPr txBox="1">
            <a:spLocks noChangeArrowheads="1"/>
          </p:cNvSpPr>
          <p:nvPr/>
        </p:nvSpPr>
        <p:spPr bwMode="auto">
          <a:xfrm>
            <a:off x="231140" y="5303520"/>
            <a:ext cx="4178300" cy="771750"/>
          </a:xfrm>
          <a:prstGeom prst="rect">
            <a:avLst/>
          </a:prstGeom>
          <a:noFill/>
          <a:ln w="9525">
            <a:noFill/>
            <a:miter lim="800000"/>
            <a:headEnd/>
            <a:tailEnd/>
          </a:ln>
        </p:spPr>
        <p:txBody>
          <a:bodyPr wrap="square">
            <a:spAutoFit/>
          </a:bodyPr>
          <a:lstStyle/>
          <a:p>
            <a:pPr marL="169863" indent="-169863" defTabSz="457200">
              <a:lnSpc>
                <a:spcPct val="90000"/>
              </a:lnSpc>
              <a:buSzPct val="100000"/>
            </a:pPr>
            <a:r>
              <a:rPr lang="en-US" sz="1400" b="1" i="1" u="sng" dirty="0" smtClean="0">
                <a:solidFill>
                  <a:srgbClr val="1F497D">
                    <a:lumMod val="60000"/>
                    <a:lumOff val="40000"/>
                  </a:srgbClr>
                </a:solidFill>
              </a:rPr>
              <a:t>Key Collaborators</a:t>
            </a:r>
            <a:r>
              <a:rPr lang="en-US" sz="1400" b="1" u="sng" dirty="0" smtClean="0">
                <a:solidFill>
                  <a:srgbClr val="1F497D">
                    <a:lumMod val="60000"/>
                    <a:lumOff val="40000"/>
                  </a:srgbClr>
                </a:solidFill>
              </a:rPr>
              <a:t>:</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MIT </a:t>
            </a:r>
            <a:r>
              <a:rPr lang="en-US" sz="1100" dirty="0">
                <a:solidFill>
                  <a:prstClr val="black"/>
                </a:solidFill>
                <a:cs typeface="Calibri" pitchFamily="34" charset="0"/>
              </a:rPr>
              <a:t>Kavli Institute (Bautz, Kissel et al</a:t>
            </a:r>
            <a:r>
              <a:rPr lang="en-US" sz="1100" dirty="0" smtClean="0">
                <a:solidFill>
                  <a:prstClr val="black"/>
                </a:solidFill>
                <a:cs typeface="Calibri" pitchFamily="34" charset="0"/>
              </a:rPr>
              <a:t>.)</a:t>
            </a:r>
            <a:endParaRPr lang="en-US" sz="1100" dirty="0">
              <a:solidFill>
                <a:prstClr val="black"/>
              </a:solidFill>
              <a:cs typeface="Calibri" pitchFamily="34" charset="0"/>
            </a:endParaRP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MIT Lincoln Laboratory (Suntharalingam, </a:t>
            </a:r>
            <a:r>
              <a:rPr lang="en-US" sz="1100" dirty="0" smtClean="0">
                <a:solidFill>
                  <a:prstClr val="black"/>
                </a:solidFill>
                <a:cs typeface="Calibri" pitchFamily="34" charset="0"/>
              </a:rPr>
              <a:t>Ryu, Burke, O’Brien)</a:t>
            </a:r>
            <a:endParaRPr lang="en-US" sz="1100" dirty="0">
              <a:solidFill>
                <a:prstClr val="black"/>
              </a:solidFill>
              <a:cs typeface="Calibri" pitchFamily="34" charset="0"/>
            </a:endParaRPr>
          </a:p>
        </p:txBody>
      </p:sp>
      <p:sp>
        <p:nvSpPr>
          <p:cNvPr id="19" name="Rectangle 11"/>
          <p:cNvSpPr>
            <a:spLocks noChangeArrowheads="1"/>
          </p:cNvSpPr>
          <p:nvPr/>
        </p:nvSpPr>
        <p:spPr bwMode="auto">
          <a:xfrm>
            <a:off x="4574150" y="5730182"/>
            <a:ext cx="4338638" cy="936923"/>
          </a:xfrm>
          <a:prstGeom prst="rect">
            <a:avLst/>
          </a:prstGeom>
          <a:noFill/>
          <a:ln w="9525">
            <a:noFill/>
            <a:miter lim="800000"/>
            <a:headEnd/>
            <a:tailEnd/>
          </a:ln>
        </p:spPr>
        <p:txBody>
          <a:bodyPr wrap="square">
            <a:spAutoFit/>
          </a:bodyPr>
          <a:lstStyle/>
          <a:p>
            <a:pPr marL="169863" indent="-169863" defTabSz="457200">
              <a:lnSpc>
                <a:spcPct val="90000"/>
              </a:lnSpc>
              <a:buSzPct val="100000"/>
            </a:pPr>
            <a:r>
              <a:rPr lang="en-US" sz="1400" b="1" i="1" u="sng" dirty="0" smtClean="0">
                <a:solidFill>
                  <a:srgbClr val="1F497D">
                    <a:lumMod val="60000"/>
                    <a:lumOff val="40000"/>
                  </a:srgbClr>
                </a:solidFill>
              </a:rPr>
              <a:t>Application</a:t>
            </a:r>
            <a:r>
              <a:rPr lang="en-US" sz="1400" b="1" u="sng" dirty="0" smtClean="0">
                <a:solidFill>
                  <a:srgbClr val="1F497D">
                    <a:lumMod val="60000"/>
                    <a:lumOff val="40000"/>
                  </a:srgbClr>
                </a:solidFill>
              </a:rPr>
              <a:t>:</a:t>
            </a:r>
            <a:endParaRPr lang="en-US" sz="1400" b="1" u="sng" dirty="0" smtClean="0">
              <a:solidFill>
                <a:srgbClr val="4F81BD"/>
              </a:solidFill>
            </a:endParaRPr>
          </a:p>
          <a:p>
            <a:pPr marL="169863" indent="-169863" defTabSz="457200">
              <a:lnSpc>
                <a:spcPct val="90000"/>
              </a:lnSpc>
              <a:buSzPct val="100000"/>
            </a:pPr>
            <a:r>
              <a:rPr lang="en-US" sz="1100" dirty="0" smtClean="0">
                <a:solidFill>
                  <a:srgbClr val="000000"/>
                </a:solidFill>
              </a:rPr>
              <a:t>Every </a:t>
            </a:r>
            <a:r>
              <a:rPr lang="en-US" sz="1100" dirty="0">
                <a:solidFill>
                  <a:srgbClr val="000000"/>
                </a:solidFill>
              </a:rPr>
              <a:t>X-ray imaging or grating spectroscopy mission</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Explorers (</a:t>
            </a:r>
            <a:r>
              <a:rPr lang="en-US" sz="1100" dirty="0" smtClean="0">
                <a:solidFill>
                  <a:prstClr val="black"/>
                </a:solidFill>
                <a:cs typeface="Calibri" pitchFamily="34" charset="0"/>
              </a:rPr>
              <a:t>Lobster, Arcus…</a:t>
            </a:r>
            <a:r>
              <a:rPr lang="en-US" sz="1100" dirty="0">
                <a:solidFill>
                  <a:prstClr val="black"/>
                </a:solidFill>
                <a:cs typeface="Calibri" pitchFamily="34" charset="0"/>
              </a:rPr>
              <a:t>)</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“Probes</a:t>
            </a:r>
            <a:r>
              <a:rPr lang="en-US" sz="1100" dirty="0">
                <a:solidFill>
                  <a:prstClr val="black"/>
                </a:solidFill>
                <a:cs typeface="Calibri" pitchFamily="34" charset="0"/>
              </a:rPr>
              <a:t>” (AEGIS, N_XGS, AXSIO, WFXT…) </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Flagship </a:t>
            </a:r>
            <a:r>
              <a:rPr lang="en-US" sz="1100" dirty="0" smtClean="0">
                <a:solidFill>
                  <a:prstClr val="black"/>
                </a:solidFill>
                <a:cs typeface="Calibri" pitchFamily="34" charset="0"/>
              </a:rPr>
              <a:t>(Athena...)</a:t>
            </a:r>
            <a:endParaRPr lang="en-US" sz="1100" dirty="0">
              <a:solidFill>
                <a:prstClr val="black"/>
              </a:solidFill>
              <a:cs typeface="Calibri" pitchFamily="34" charset="0"/>
            </a:endParaRPr>
          </a:p>
        </p:txBody>
      </p:sp>
      <p:sp>
        <p:nvSpPr>
          <p:cNvPr id="20" name="Rectangle 12"/>
          <p:cNvSpPr>
            <a:spLocks noGrp="1" noChangeArrowheads="1"/>
          </p:cNvSpPr>
          <p:nvPr>
            <p:ph type="title"/>
          </p:nvPr>
        </p:nvSpPr>
        <p:spPr>
          <a:xfrm>
            <a:off x="457200" y="121920"/>
            <a:ext cx="8229600" cy="812800"/>
          </a:xfrm>
        </p:spPr>
        <p:txBody>
          <a:bodyPr>
            <a:noAutofit/>
          </a:bodyPr>
          <a:lstStyle/>
          <a:p>
            <a:r>
              <a:rPr lang="en-US" sz="2000" dirty="0" smtClean="0"/>
              <a:t>Deposited Blocking Filters for X-ray Detectors</a:t>
            </a:r>
            <a:br>
              <a:rPr lang="en-US" sz="2000" dirty="0" smtClean="0"/>
            </a:br>
            <a:r>
              <a:rPr lang="en-US" sz="2000" dirty="0" smtClean="0"/>
              <a:t/>
            </a:r>
            <a:br>
              <a:rPr lang="en-US" sz="2000" dirty="0" smtClean="0"/>
            </a:br>
            <a:endParaRPr lang="en-US" sz="2000" dirty="0" smtClean="0"/>
          </a:p>
        </p:txBody>
      </p:sp>
      <p:sp>
        <p:nvSpPr>
          <p:cNvPr id="21" name="Text Box 13"/>
          <p:cNvSpPr txBox="1">
            <a:spLocks noChangeArrowheads="1"/>
          </p:cNvSpPr>
          <p:nvPr/>
        </p:nvSpPr>
        <p:spPr bwMode="auto">
          <a:xfrm>
            <a:off x="229553" y="3810000"/>
            <a:ext cx="4322127" cy="1432443"/>
          </a:xfrm>
          <a:prstGeom prst="rect">
            <a:avLst/>
          </a:prstGeom>
          <a:noFill/>
          <a:ln w="25400">
            <a:noFill/>
            <a:miter lim="800000"/>
            <a:headEnd/>
            <a:tailEnd/>
          </a:ln>
        </p:spPr>
        <p:txBody>
          <a:bodyPr wrap="square">
            <a:spAutoFit/>
          </a:bodyPr>
          <a:lstStyle/>
          <a:p>
            <a:pPr marL="169863" indent="-169863" defTabSz="457200">
              <a:lnSpc>
                <a:spcPct val="90000"/>
              </a:lnSpc>
              <a:buSzPct val="100000"/>
            </a:pPr>
            <a:r>
              <a:rPr lang="en-US" sz="1400" b="1" i="1" u="sng" dirty="0" smtClean="0">
                <a:solidFill>
                  <a:srgbClr val="1F497D">
                    <a:lumMod val="60000"/>
                    <a:lumOff val="40000"/>
                  </a:srgbClr>
                </a:solidFill>
              </a:rPr>
              <a:t>Approach</a:t>
            </a:r>
            <a:r>
              <a:rPr lang="en-US" sz="1400" b="1" u="sng" dirty="0" smtClean="0">
                <a:solidFill>
                  <a:srgbClr val="1F497D">
                    <a:lumMod val="60000"/>
                    <a:lumOff val="40000"/>
                  </a:srgbClr>
                </a:solidFill>
              </a:rPr>
              <a:t>:</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Exploit </a:t>
            </a:r>
            <a:r>
              <a:rPr lang="en-US" sz="1100" dirty="0">
                <a:solidFill>
                  <a:prstClr val="black"/>
                </a:solidFill>
                <a:cs typeface="Calibri" pitchFamily="34" charset="0"/>
              </a:rPr>
              <a:t>existing stocks of (engineering grade/flight spare)  X-ray CCD detectors at MIT Lincoln Laboratory</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Screen, thin, passivate, package &amp; apply filters to detectors</a:t>
            </a:r>
          </a:p>
          <a:p>
            <a:pPr marL="169863" lvl="2" indent="-169863" defTabSz="457200">
              <a:lnSpc>
                <a:spcPct val="90000"/>
              </a:lnSpc>
              <a:spcBef>
                <a:spcPts val="100"/>
              </a:spcBef>
              <a:buSzPct val="100000"/>
              <a:buFontTx/>
              <a:buChar char="•"/>
            </a:pPr>
            <a:r>
              <a:rPr lang="en-US" sz="1100" dirty="0">
                <a:solidFill>
                  <a:prstClr val="black"/>
                </a:solidFill>
                <a:cs typeface="Calibri" pitchFamily="34" charset="0"/>
              </a:rPr>
              <a:t>Filter is Al with AlO</a:t>
            </a:r>
            <a:r>
              <a:rPr lang="en-US" sz="1100" baseline="-25000" dirty="0">
                <a:solidFill>
                  <a:prstClr val="black"/>
                </a:solidFill>
                <a:cs typeface="Calibri" pitchFamily="34" charset="0"/>
              </a:rPr>
              <a:t>2</a:t>
            </a:r>
            <a:r>
              <a:rPr lang="en-US" sz="1100" dirty="0">
                <a:solidFill>
                  <a:prstClr val="black"/>
                </a:solidFill>
                <a:cs typeface="Calibri" pitchFamily="34" charset="0"/>
              </a:rPr>
              <a:t> cap</a:t>
            </a:r>
          </a:p>
          <a:p>
            <a:pPr marL="169863" lvl="2" indent="-169863" defTabSz="457200">
              <a:lnSpc>
                <a:spcPct val="90000"/>
              </a:lnSpc>
              <a:spcBef>
                <a:spcPts val="100"/>
              </a:spcBef>
              <a:buSzPct val="100000"/>
              <a:buFontTx/>
              <a:buChar char="•"/>
            </a:pPr>
            <a:r>
              <a:rPr lang="en-US" sz="1100" dirty="0">
                <a:solidFill>
                  <a:prstClr val="black"/>
                </a:solidFill>
                <a:cs typeface="Calibri" pitchFamily="34" charset="0"/>
              </a:rPr>
              <a:t>Start thick (220 nm Al), get progressively thinner</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Use existing MIT facilities for X-ray characterization</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Use existing &amp; upgraded facilities for optical characterization</a:t>
            </a:r>
          </a:p>
        </p:txBody>
      </p:sp>
      <p:sp>
        <p:nvSpPr>
          <p:cNvPr id="22" name="Line 14"/>
          <p:cNvSpPr>
            <a:spLocks noChangeShapeType="1"/>
          </p:cNvSpPr>
          <p:nvPr/>
        </p:nvSpPr>
        <p:spPr bwMode="auto">
          <a:xfrm>
            <a:off x="4456113" y="4343400"/>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3" name="Line 15"/>
          <p:cNvSpPr>
            <a:spLocks noChangeShapeType="1"/>
          </p:cNvSpPr>
          <p:nvPr/>
        </p:nvSpPr>
        <p:spPr bwMode="auto">
          <a:xfrm>
            <a:off x="4456113" y="5709477"/>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4" name="Line 17"/>
          <p:cNvSpPr>
            <a:spLocks noChangeShapeType="1"/>
          </p:cNvSpPr>
          <p:nvPr/>
        </p:nvSpPr>
        <p:spPr bwMode="auto">
          <a:xfrm>
            <a:off x="8996363" y="4343400"/>
            <a:ext cx="0" cy="29210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5" name="Line 18"/>
          <p:cNvSpPr>
            <a:spLocks noChangeShapeType="1"/>
          </p:cNvSpPr>
          <p:nvPr/>
        </p:nvSpPr>
        <p:spPr bwMode="auto">
          <a:xfrm>
            <a:off x="8083550" y="4343400"/>
            <a:ext cx="912813"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6" name="Line 19"/>
          <p:cNvSpPr>
            <a:spLocks noChangeShapeType="1"/>
          </p:cNvSpPr>
          <p:nvPr/>
        </p:nvSpPr>
        <p:spPr bwMode="auto">
          <a:xfrm>
            <a:off x="445611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7" name="Line 20"/>
          <p:cNvSpPr>
            <a:spLocks noChangeShapeType="1"/>
          </p:cNvSpPr>
          <p:nvPr/>
        </p:nvSpPr>
        <p:spPr bwMode="auto">
          <a:xfrm>
            <a:off x="899636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8" name="Line 21"/>
          <p:cNvSpPr>
            <a:spLocks noChangeShapeType="1"/>
          </p:cNvSpPr>
          <p:nvPr/>
        </p:nvSpPr>
        <p:spPr bwMode="auto">
          <a:xfrm>
            <a:off x="4456113" y="5088010"/>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9" name="Line 22"/>
          <p:cNvSpPr>
            <a:spLocks noChangeShapeType="1"/>
          </p:cNvSpPr>
          <p:nvPr/>
        </p:nvSpPr>
        <p:spPr bwMode="auto">
          <a:xfrm>
            <a:off x="8996363" y="4930775"/>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0" name="Line 23"/>
          <p:cNvSpPr>
            <a:spLocks noChangeShapeType="1"/>
          </p:cNvSpPr>
          <p:nvPr/>
        </p:nvSpPr>
        <p:spPr bwMode="auto">
          <a:xfrm>
            <a:off x="4456113" y="5240273"/>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1" name="Line 24"/>
          <p:cNvSpPr>
            <a:spLocks noChangeShapeType="1"/>
          </p:cNvSpPr>
          <p:nvPr/>
        </p:nvSpPr>
        <p:spPr bwMode="auto">
          <a:xfrm>
            <a:off x="8996363" y="5226804"/>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3" name="Text Box 26"/>
          <p:cNvSpPr txBox="1">
            <a:spLocks noChangeArrowheads="1"/>
          </p:cNvSpPr>
          <p:nvPr/>
        </p:nvSpPr>
        <p:spPr bwMode="auto">
          <a:xfrm>
            <a:off x="2989942" y="552541"/>
            <a:ext cx="3207657" cy="307777"/>
          </a:xfrm>
          <a:prstGeom prst="rect">
            <a:avLst/>
          </a:prstGeom>
          <a:noFill/>
          <a:ln w="25400">
            <a:noFill/>
            <a:miter lim="800000"/>
            <a:headEnd/>
            <a:tailEnd/>
          </a:ln>
        </p:spPr>
        <p:txBody>
          <a:bodyPr wrap="square">
            <a:spAutoFit/>
          </a:bodyPr>
          <a:lstStyle/>
          <a:p>
            <a:pPr algn="ctr" defTabSz="457200"/>
            <a:r>
              <a:rPr lang="en-US" sz="1400" dirty="0">
                <a:solidFill>
                  <a:prstClr val="black"/>
                </a:solidFill>
                <a:latin typeface="Arial" charset="0"/>
              </a:rPr>
              <a:t>PI: Mark </a:t>
            </a:r>
            <a:r>
              <a:rPr lang="en-US" sz="1400" dirty="0" smtClean="0">
                <a:solidFill>
                  <a:prstClr val="black"/>
                </a:solidFill>
                <a:latin typeface="Arial" charset="0"/>
              </a:rPr>
              <a:t>Bautz/MIT MKI</a:t>
            </a:r>
            <a:endParaRPr lang="en-US" sz="1400" b="1" dirty="0">
              <a:solidFill>
                <a:prstClr val="black"/>
              </a:solidFill>
            </a:endParaRPr>
          </a:p>
        </p:txBody>
      </p:sp>
      <p:sp>
        <p:nvSpPr>
          <p:cNvPr id="34" name="Rectangle 27"/>
          <p:cNvSpPr>
            <a:spLocks noChangeArrowheads="1"/>
          </p:cNvSpPr>
          <p:nvPr/>
        </p:nvSpPr>
        <p:spPr bwMode="auto">
          <a:xfrm>
            <a:off x="4574150" y="3697620"/>
            <a:ext cx="4516437" cy="1660198"/>
          </a:xfrm>
          <a:prstGeom prst="rect">
            <a:avLst/>
          </a:prstGeom>
          <a:noFill/>
          <a:ln w="25400">
            <a:noFill/>
            <a:miter lim="800000"/>
            <a:headEnd/>
            <a:tailEnd/>
          </a:ln>
        </p:spPr>
        <p:txBody>
          <a:bodyPr wrap="square">
            <a:spAutoFit/>
          </a:bodyPr>
          <a:lstStyle/>
          <a:p>
            <a:pPr marL="169863" indent="-169863" defTabSz="457200">
              <a:lnSpc>
                <a:spcPct val="90000"/>
              </a:lnSpc>
              <a:buSzPct val="100000"/>
            </a:pPr>
            <a:r>
              <a:rPr lang="en-US" sz="1400" dirty="0">
                <a:solidFill>
                  <a:srgbClr val="000000"/>
                </a:solidFill>
              </a:rPr>
              <a:t> </a:t>
            </a:r>
            <a:r>
              <a:rPr lang="en-US" sz="1400" b="1" i="1" u="sng" dirty="0" smtClean="0">
                <a:solidFill>
                  <a:srgbClr val="1F497D">
                    <a:lumMod val="60000"/>
                    <a:lumOff val="40000"/>
                  </a:srgbClr>
                </a:solidFill>
              </a:rPr>
              <a:t>Recent Accomplishments</a:t>
            </a:r>
            <a:r>
              <a:rPr lang="en-US" sz="1400" b="1" u="sng" dirty="0" smtClean="0">
                <a:solidFill>
                  <a:srgbClr val="1F497D">
                    <a:lumMod val="60000"/>
                    <a:lumOff val="40000"/>
                  </a:srgbClr>
                </a:solidFill>
              </a:rPr>
              <a:t>:</a:t>
            </a:r>
          </a:p>
          <a:p>
            <a:pPr marL="169863" indent="-169863" defTabSz="457200">
              <a:lnSpc>
                <a:spcPct val="90000"/>
              </a:lnSpc>
              <a:buSzPct val="100000"/>
              <a:buFontTx/>
              <a:buChar char="•"/>
            </a:pPr>
            <a:r>
              <a:rPr lang="en-US" sz="1100" dirty="0" smtClean="0">
                <a:solidFill>
                  <a:prstClr val="black"/>
                </a:solidFill>
                <a:cs typeface="Calibri" pitchFamily="34" charset="0"/>
              </a:rPr>
              <a:t>Tested devices with alternative back side treatment (10nm MBE vs. 20nm MBE of previous) and 70nm &amp; 100nm thick Al  OBF. Optical blocking as expected;  OD7 pinhole fraction 0.5%; X-ray performance similar to 20nm MBE devices</a:t>
            </a:r>
          </a:p>
          <a:p>
            <a:pPr marL="169863" indent="-169863" defTabSz="457200">
              <a:lnSpc>
                <a:spcPct val="90000"/>
              </a:lnSpc>
              <a:buSzPct val="100000"/>
              <a:buFontTx/>
              <a:buChar char="•"/>
            </a:pPr>
            <a:r>
              <a:rPr lang="en-US" sz="1100" dirty="0" smtClean="0">
                <a:solidFill>
                  <a:prstClr val="black"/>
                </a:solidFill>
                <a:cs typeface="Calibri" pitchFamily="34" charset="0"/>
              </a:rPr>
              <a:t>Identified  leakage paths through CCD support wafer at long (λ</a:t>
            </a:r>
            <a:r>
              <a:rPr lang="en-US" sz="1100" dirty="0">
                <a:solidFill>
                  <a:prstClr val="black"/>
                </a:solidFill>
                <a:cs typeface="Calibri" pitchFamily="34" charset="0"/>
              </a:rPr>
              <a:t>≳</a:t>
            </a:r>
            <a:r>
              <a:rPr lang="en-US" sz="1100" dirty="0" smtClean="0">
                <a:solidFill>
                  <a:prstClr val="black"/>
                </a:solidFill>
                <a:cs typeface="Calibri" pitchFamily="34" charset="0"/>
              </a:rPr>
              <a:t>1000nm) wavelength, with detection efficiency ~2.5%</a:t>
            </a:r>
          </a:p>
          <a:p>
            <a:pPr marL="627063" lvl="1" indent="-169863" defTabSz="457200">
              <a:lnSpc>
                <a:spcPct val="90000"/>
              </a:lnSpc>
              <a:buSzPct val="100000"/>
              <a:buFontTx/>
              <a:buChar char="•"/>
            </a:pPr>
            <a:r>
              <a:rPr lang="en-US" sz="1100" dirty="0" smtClean="0">
                <a:solidFill>
                  <a:prstClr val="black"/>
                </a:solidFill>
                <a:cs typeface="Calibri" pitchFamily="34" charset="0"/>
              </a:rPr>
              <a:t>Significant for REXIS (large visible-light flux)</a:t>
            </a:r>
          </a:p>
          <a:p>
            <a:pPr marL="169863" indent="-169863" defTabSz="457200">
              <a:lnSpc>
                <a:spcPct val="90000"/>
              </a:lnSpc>
              <a:buSzPct val="100000"/>
              <a:buFontTx/>
              <a:buChar char="•"/>
            </a:pPr>
            <a:r>
              <a:rPr lang="en-US" sz="1100" dirty="0">
                <a:solidFill>
                  <a:prstClr val="black"/>
                </a:solidFill>
                <a:cs typeface="Calibri" pitchFamily="34" charset="0"/>
              </a:rPr>
              <a:t>D</a:t>
            </a:r>
            <a:r>
              <a:rPr lang="en-US" sz="1100" dirty="0" smtClean="0">
                <a:solidFill>
                  <a:prstClr val="black"/>
                </a:solidFill>
                <a:cs typeface="Calibri" pitchFamily="34" charset="0"/>
              </a:rPr>
              <a:t>eveloped underside coating as countermeasures for leakage:</a:t>
            </a:r>
          </a:p>
          <a:p>
            <a:pPr marL="627063" lvl="1" indent="-169863" defTabSz="457200">
              <a:lnSpc>
                <a:spcPct val="90000"/>
              </a:lnSpc>
              <a:buSzPct val="100000"/>
              <a:buFontTx/>
              <a:buChar char="•"/>
            </a:pPr>
            <a:r>
              <a:rPr lang="en-US" sz="1100" dirty="0" smtClean="0">
                <a:solidFill>
                  <a:prstClr val="black"/>
                </a:solidFill>
                <a:cs typeface="Calibri" pitchFamily="34" charset="0"/>
              </a:rPr>
              <a:t>Aluminum or ‘Z307’ paint; REXIS will  fly 1 of these</a:t>
            </a:r>
          </a:p>
        </p:txBody>
      </p:sp>
      <p:sp>
        <p:nvSpPr>
          <p:cNvPr id="37" name="Rectangle 38"/>
          <p:cNvSpPr>
            <a:spLocks noChangeArrowheads="1"/>
          </p:cNvSpPr>
          <p:nvPr/>
        </p:nvSpPr>
        <p:spPr bwMode="auto">
          <a:xfrm>
            <a:off x="152400" y="2295045"/>
            <a:ext cx="3711581" cy="338541"/>
          </a:xfrm>
          <a:prstGeom prst="rect">
            <a:avLst/>
          </a:prstGeom>
          <a:noFill/>
          <a:ln w="9525">
            <a:noFill/>
            <a:miter lim="800000"/>
            <a:headEnd/>
            <a:tailEnd/>
          </a:ln>
        </p:spPr>
        <p:txBody>
          <a:bodyPr/>
          <a:lstStyle/>
          <a:p>
            <a:pPr marL="169863" indent="-169863" defTabSz="457200">
              <a:lnSpc>
                <a:spcPct val="90000"/>
              </a:lnSpc>
              <a:spcBef>
                <a:spcPct val="20000"/>
              </a:spcBef>
              <a:buSzPct val="100000"/>
            </a:pPr>
            <a:endParaRPr lang="en-US" sz="1200" dirty="0">
              <a:solidFill>
                <a:srgbClr val="000000"/>
              </a:solidFill>
              <a:latin typeface="Arial" charset="0"/>
            </a:endParaRPr>
          </a:p>
        </p:txBody>
      </p:sp>
      <p:sp>
        <p:nvSpPr>
          <p:cNvPr id="36" name="Text Box 13"/>
          <p:cNvSpPr txBox="1">
            <a:spLocks noChangeArrowheads="1"/>
          </p:cNvSpPr>
          <p:nvPr/>
        </p:nvSpPr>
        <p:spPr bwMode="auto">
          <a:xfrm>
            <a:off x="316509" y="2225040"/>
            <a:ext cx="4133572" cy="1280094"/>
          </a:xfrm>
          <a:prstGeom prst="rect">
            <a:avLst/>
          </a:prstGeom>
          <a:noFill/>
          <a:ln w="25400">
            <a:noFill/>
            <a:miter lim="800000"/>
            <a:headEnd/>
            <a:tailEnd/>
          </a:ln>
        </p:spPr>
        <p:txBody>
          <a:bodyPr wrap="square" lIns="0" rIns="0">
            <a:spAutoFit/>
          </a:bodyPr>
          <a:lstStyle/>
          <a:p>
            <a:pPr marL="169863" indent="-169863" defTabSz="457200">
              <a:lnSpc>
                <a:spcPct val="90000"/>
              </a:lnSpc>
              <a:buSzPct val="100000"/>
            </a:pPr>
            <a:r>
              <a:rPr lang="en-US" sz="1400" b="1" i="1" u="sng" dirty="0" smtClean="0">
                <a:solidFill>
                  <a:srgbClr val="1F497D">
                    <a:lumMod val="60000"/>
                    <a:lumOff val="40000"/>
                  </a:srgbClr>
                </a:solidFill>
              </a:rPr>
              <a:t>Significance of Work:</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Filter </a:t>
            </a:r>
            <a:r>
              <a:rPr lang="en-US" sz="1100" dirty="0">
                <a:solidFill>
                  <a:prstClr val="black"/>
                </a:solidFill>
                <a:cs typeface="Calibri" pitchFamily="34" charset="0"/>
              </a:rPr>
              <a:t>deposited on detector requires no fragile substrate</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Allows cheaper, more robust sensors (no vacuum housing!)</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Improves QE &amp; makes larger focal planes practical</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Challenges:</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Deposit filter directly without compromising CCD performance</a:t>
            </a:r>
          </a:p>
          <a:p>
            <a:pPr marL="169863" indent="-169863" defTabSz="457200">
              <a:lnSpc>
                <a:spcPct val="90000"/>
              </a:lnSpc>
              <a:spcBef>
                <a:spcPts val="100"/>
              </a:spcBef>
              <a:buSzPct val="100000"/>
              <a:buFontTx/>
              <a:buChar char="•"/>
            </a:pPr>
            <a:r>
              <a:rPr lang="en-US" sz="1100" dirty="0">
                <a:solidFill>
                  <a:prstClr val="black"/>
                </a:solidFill>
                <a:cs typeface="Calibri" pitchFamily="34" charset="0"/>
              </a:rPr>
              <a:t>Deposit sufficiently thin, uniform </a:t>
            </a:r>
            <a:r>
              <a:rPr lang="en-US" sz="1100" dirty="0" smtClean="0">
                <a:solidFill>
                  <a:prstClr val="black"/>
                </a:solidFill>
                <a:cs typeface="Calibri" pitchFamily="34" charset="0"/>
              </a:rPr>
              <a:t>filters</a:t>
            </a:r>
            <a:endParaRPr lang="en-US" sz="1100" dirty="0">
              <a:solidFill>
                <a:prstClr val="black"/>
              </a:solidFill>
              <a:cs typeface="Calibri" pitchFamily="34" charset="0"/>
            </a:endParaRPr>
          </a:p>
        </p:txBody>
      </p:sp>
      <p:sp>
        <p:nvSpPr>
          <p:cNvPr id="40" name="Text Box 25"/>
          <p:cNvSpPr txBox="1">
            <a:spLocks noChangeArrowheads="1"/>
          </p:cNvSpPr>
          <p:nvPr/>
        </p:nvSpPr>
        <p:spPr bwMode="auto">
          <a:xfrm>
            <a:off x="4718724" y="6624998"/>
            <a:ext cx="3064307" cy="261610"/>
          </a:xfrm>
          <a:prstGeom prst="rect">
            <a:avLst/>
          </a:prstGeom>
          <a:noFill/>
          <a:ln w="25400">
            <a:noFill/>
            <a:miter lim="800000"/>
            <a:headEnd/>
            <a:tailEnd/>
          </a:ln>
        </p:spPr>
        <p:txBody>
          <a:bodyPr wrap="none">
            <a:spAutoFit/>
          </a:bodyPr>
          <a:lstStyle/>
          <a:p>
            <a:pPr defTabSz="457200"/>
            <a:r>
              <a:rPr lang="en-US" sz="1100" b="1" i="1" dirty="0">
                <a:solidFill>
                  <a:srgbClr val="1F497D">
                    <a:lumMod val="60000"/>
                    <a:lumOff val="40000"/>
                  </a:srgbClr>
                </a:solidFill>
              </a:rPr>
              <a:t>TRL</a:t>
            </a:r>
            <a:r>
              <a:rPr lang="en-US" sz="1000" b="1" i="1" dirty="0">
                <a:solidFill>
                  <a:srgbClr val="1F497D">
                    <a:lumMod val="60000"/>
                    <a:lumOff val="40000"/>
                  </a:srgbClr>
                </a:solidFill>
              </a:rPr>
              <a:t>in</a:t>
            </a:r>
            <a:r>
              <a:rPr lang="en-US" sz="1100" b="1" i="1" dirty="0">
                <a:solidFill>
                  <a:srgbClr val="1F497D">
                    <a:lumMod val="60000"/>
                    <a:lumOff val="40000"/>
                  </a:srgbClr>
                </a:solidFill>
              </a:rPr>
              <a:t> =</a:t>
            </a:r>
            <a:r>
              <a:rPr lang="en-US" sz="1100" b="1" i="1" dirty="0">
                <a:solidFill>
                  <a:srgbClr val="4F81BD"/>
                </a:solidFill>
              </a:rPr>
              <a:t> </a:t>
            </a:r>
            <a:r>
              <a:rPr lang="en-US" sz="1100" b="1" i="1" dirty="0" smtClean="0">
                <a:solidFill>
                  <a:prstClr val="black"/>
                </a:solidFill>
              </a:rPr>
              <a:t>5 </a:t>
            </a:r>
            <a:r>
              <a:rPr lang="en-US" sz="1100" b="1" i="1" dirty="0" smtClean="0">
                <a:solidFill>
                  <a:srgbClr val="4F81BD"/>
                </a:solidFill>
              </a:rPr>
              <a:t>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current</a:t>
            </a:r>
            <a:r>
              <a:rPr lang="en-US" sz="1100" b="1" i="1" dirty="0" smtClean="0">
                <a:solidFill>
                  <a:srgbClr val="1F497D">
                    <a:lumMod val="60000"/>
                    <a:lumOff val="40000"/>
                  </a:srgbClr>
                </a:solidFill>
              </a:rPr>
              <a:t> </a:t>
            </a:r>
            <a:r>
              <a:rPr lang="en-US" sz="1100" b="1" i="1" dirty="0">
                <a:solidFill>
                  <a:srgbClr val="1F497D">
                    <a:lumMod val="60000"/>
                    <a:lumOff val="40000"/>
                  </a:srgbClr>
                </a:solidFill>
              </a:rPr>
              <a:t>=</a:t>
            </a:r>
            <a:r>
              <a:rPr lang="en-US" sz="1100" b="1" i="1" dirty="0">
                <a:solidFill>
                  <a:srgbClr val="4F81BD"/>
                </a:solidFill>
              </a:rPr>
              <a:t> </a:t>
            </a:r>
            <a:r>
              <a:rPr lang="en-US" sz="1100" b="1" i="1" dirty="0" smtClean="0">
                <a:solidFill>
                  <a:prstClr val="black"/>
                </a:solidFill>
              </a:rPr>
              <a:t>5</a:t>
            </a:r>
            <a:r>
              <a:rPr lang="en-US" sz="1100" b="1" i="1" dirty="0" smtClean="0">
                <a:solidFill>
                  <a:srgbClr val="1F497D">
                    <a:lumMod val="75000"/>
                  </a:srgbClr>
                </a:solidFill>
              </a:rPr>
              <a:t>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target</a:t>
            </a:r>
            <a:r>
              <a:rPr lang="en-US" sz="1100" b="1" i="1" dirty="0" smtClean="0">
                <a:solidFill>
                  <a:srgbClr val="1F497D">
                    <a:lumMod val="60000"/>
                    <a:lumOff val="40000"/>
                  </a:srgbClr>
                </a:solidFill>
              </a:rPr>
              <a:t> </a:t>
            </a:r>
            <a:r>
              <a:rPr lang="en-US" sz="1100" b="1" i="1" dirty="0">
                <a:solidFill>
                  <a:srgbClr val="1F497D">
                    <a:lumMod val="60000"/>
                    <a:lumOff val="40000"/>
                  </a:srgbClr>
                </a:solidFill>
              </a:rPr>
              <a:t>=</a:t>
            </a:r>
            <a:r>
              <a:rPr lang="en-US" sz="1100" b="1" i="1" dirty="0">
                <a:solidFill>
                  <a:srgbClr val="4F81BD"/>
                </a:solidFill>
              </a:rPr>
              <a:t> </a:t>
            </a:r>
            <a:r>
              <a:rPr lang="en-US" sz="1100" b="1" i="1" dirty="0" smtClean="0">
                <a:solidFill>
                  <a:prstClr val="black"/>
                </a:solidFill>
              </a:rPr>
              <a:t>5</a:t>
            </a:r>
            <a:endParaRPr lang="en-US" sz="1100" b="1" i="1" dirty="0">
              <a:solidFill>
                <a:prstClr val="black"/>
              </a:solidFill>
            </a:endParaRPr>
          </a:p>
        </p:txBody>
      </p:sp>
      <p:sp>
        <p:nvSpPr>
          <p:cNvPr id="42" name="Text Box 10"/>
          <p:cNvSpPr txBox="1">
            <a:spLocks noChangeArrowheads="1"/>
          </p:cNvSpPr>
          <p:nvPr/>
        </p:nvSpPr>
        <p:spPr bwMode="auto">
          <a:xfrm>
            <a:off x="223982" y="6024881"/>
            <a:ext cx="3992418" cy="468333"/>
          </a:xfrm>
          <a:prstGeom prst="rect">
            <a:avLst/>
          </a:prstGeom>
          <a:noFill/>
          <a:ln w="9525">
            <a:noFill/>
            <a:miter lim="800000"/>
            <a:headEnd/>
            <a:tailEnd/>
          </a:ln>
        </p:spPr>
        <p:txBody>
          <a:bodyPr wrap="square">
            <a:spAutoFit/>
          </a:bodyPr>
          <a:lstStyle/>
          <a:p>
            <a:pPr marL="169863" indent="-169863" defTabSz="457200">
              <a:lnSpc>
                <a:spcPct val="90000"/>
              </a:lnSpc>
              <a:buSzPct val="100000"/>
            </a:pPr>
            <a:r>
              <a:rPr lang="en-US" sz="1400" b="1" i="1" u="sng" dirty="0" smtClean="0">
                <a:solidFill>
                  <a:srgbClr val="1F497D">
                    <a:lumMod val="60000"/>
                    <a:lumOff val="40000"/>
                  </a:srgbClr>
                </a:solidFill>
              </a:rPr>
              <a:t>Current Funded Period of Performance:</a:t>
            </a:r>
          </a:p>
          <a:p>
            <a:pPr marL="169863" indent="-169863" defTabSz="457200">
              <a:lnSpc>
                <a:spcPct val="90000"/>
              </a:lnSpc>
              <a:spcBef>
                <a:spcPts val="100"/>
              </a:spcBef>
              <a:buSzPct val="100000"/>
            </a:pPr>
            <a:r>
              <a:rPr lang="en-US" sz="1100" dirty="0" smtClean="0">
                <a:solidFill>
                  <a:prstClr val="black"/>
                </a:solidFill>
                <a:cs typeface="Calibri" pitchFamily="34" charset="0"/>
              </a:rPr>
              <a:t>Jul 1, 2012 – Dec 31, 2015</a:t>
            </a:r>
          </a:p>
        </p:txBody>
      </p:sp>
      <p:sp>
        <p:nvSpPr>
          <p:cNvPr id="4" name="TextBox 3"/>
          <p:cNvSpPr txBox="1"/>
          <p:nvPr/>
        </p:nvSpPr>
        <p:spPr>
          <a:xfrm>
            <a:off x="6171889" y="1314988"/>
            <a:ext cx="2100380" cy="461665"/>
          </a:xfrm>
          <a:prstGeom prst="rect">
            <a:avLst/>
          </a:prstGeom>
          <a:solidFill>
            <a:schemeClr val="tx2">
              <a:lumMod val="20000"/>
              <a:lumOff val="80000"/>
            </a:schemeClr>
          </a:solidFill>
          <a:ln>
            <a:solidFill>
              <a:schemeClr val="tx2"/>
            </a:solidFill>
          </a:ln>
        </p:spPr>
        <p:txBody>
          <a:bodyPr wrap="none" rtlCol="0">
            <a:spAutoFit/>
          </a:bodyPr>
          <a:lstStyle/>
          <a:p>
            <a:pPr algn="ctr" defTabSz="457200"/>
            <a:r>
              <a:rPr lang="en-US" sz="1200" dirty="0" smtClean="0">
                <a:solidFill>
                  <a:srgbClr val="4F81BD"/>
                </a:solidFill>
              </a:rPr>
              <a:t>Excellent Resolution </a:t>
            </a:r>
          </a:p>
          <a:p>
            <a:pPr algn="ctr" defTabSz="457200"/>
            <a:r>
              <a:rPr lang="en-US" sz="1200" dirty="0" smtClean="0">
                <a:solidFill>
                  <a:srgbClr val="4F81BD"/>
                </a:solidFill>
              </a:rPr>
              <a:t>of CCD with Deposited OBF</a:t>
            </a:r>
            <a:endParaRPr lang="en-US" sz="1200" dirty="0">
              <a:solidFill>
                <a:srgbClr val="4F81BD"/>
              </a:solidFill>
            </a:endParaRPr>
          </a:p>
        </p:txBody>
      </p:sp>
      <p:pic>
        <p:nvPicPr>
          <p:cNvPr id="4098" name="Picture 2"/>
          <p:cNvPicPr>
            <a:picLocks noChangeAspect="1" noChangeArrowheads="1"/>
          </p:cNvPicPr>
          <p:nvPr/>
        </p:nvPicPr>
        <p:blipFill>
          <a:blip r:embed="rId2" cstate="print"/>
          <a:srcRect/>
          <a:stretch>
            <a:fillRect/>
          </a:stretch>
        </p:blipFill>
        <p:spPr bwMode="auto">
          <a:xfrm>
            <a:off x="7100982" y="528320"/>
            <a:ext cx="626471" cy="566547"/>
          </a:xfrm>
          <a:prstGeom prst="rect">
            <a:avLst/>
          </a:prstGeom>
          <a:noFill/>
          <a:ln w="9525">
            <a:noFill/>
            <a:miter lim="800000"/>
            <a:headEnd/>
            <a:tailEnd/>
          </a:ln>
        </p:spPr>
      </p:pic>
      <p:pic>
        <p:nvPicPr>
          <p:cNvPr id="3" name="Picture 2" descr="MXS.pdf"/>
          <p:cNvPicPr>
            <a:picLocks noChangeAspect="1"/>
          </p:cNvPicPr>
          <p:nvPr/>
        </p:nvPicPr>
        <p:blipFill rotWithShape="1">
          <a:blip r:embed="rId3" cstate="print">
            <a:alphaModFix/>
            <a:duotone>
              <a:prstClr val="black"/>
              <a:srgbClr val="1564FF">
                <a:tint val="45000"/>
                <a:satMod val="400000"/>
              </a:srgb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618" t="11875" r="8788" b="5909"/>
          <a:stretch/>
        </p:blipFill>
        <p:spPr>
          <a:xfrm>
            <a:off x="5189186" y="1152588"/>
            <a:ext cx="3247537" cy="2497944"/>
          </a:xfrm>
          <a:prstGeom prst="rect">
            <a:avLst/>
          </a:prstGeom>
          <a:noFill/>
          <a:ln>
            <a:solidFill>
              <a:schemeClr val="tx2"/>
            </a:solidFill>
          </a:ln>
        </p:spPr>
      </p:pic>
      <p:sp>
        <p:nvSpPr>
          <p:cNvPr id="32" name="Rectangle 27"/>
          <p:cNvSpPr>
            <a:spLocks noChangeArrowheads="1"/>
          </p:cNvSpPr>
          <p:nvPr/>
        </p:nvSpPr>
        <p:spPr bwMode="auto">
          <a:xfrm>
            <a:off x="4574150" y="5356132"/>
            <a:ext cx="4516437" cy="619400"/>
          </a:xfrm>
          <a:prstGeom prst="rect">
            <a:avLst/>
          </a:prstGeom>
          <a:noFill/>
          <a:ln w="25400">
            <a:noFill/>
            <a:miter lim="800000"/>
            <a:headEnd/>
            <a:tailEnd/>
          </a:ln>
        </p:spPr>
        <p:txBody>
          <a:bodyPr wrap="square">
            <a:spAutoFit/>
          </a:bodyPr>
          <a:lstStyle/>
          <a:p>
            <a:pPr marL="169863" indent="-169863" defTabSz="457200">
              <a:lnSpc>
                <a:spcPct val="90000"/>
              </a:lnSpc>
              <a:buSzPct val="100000"/>
            </a:pPr>
            <a:r>
              <a:rPr lang="en-US" sz="1400" b="1" i="1" u="sng" dirty="0" smtClean="0">
                <a:solidFill>
                  <a:srgbClr val="1F497D">
                    <a:lumMod val="60000"/>
                    <a:lumOff val="40000"/>
                  </a:srgbClr>
                </a:solidFill>
              </a:rPr>
              <a:t>Next Milestones</a:t>
            </a:r>
            <a:r>
              <a:rPr lang="en-US" sz="1400" b="1" u="sng" dirty="0" smtClean="0">
                <a:solidFill>
                  <a:srgbClr val="1F497D">
                    <a:lumMod val="60000"/>
                    <a:lumOff val="40000"/>
                  </a:srgbClr>
                </a:solidFill>
              </a:rPr>
              <a:t>:</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Support tests of REXIS flight CCDs/OBFs, achieve TRL-6</a:t>
            </a:r>
          </a:p>
          <a:p>
            <a:pPr marL="627063" lvl="1" indent="-169863" defTabSz="457200">
              <a:lnSpc>
                <a:spcPct val="90000"/>
              </a:lnSpc>
              <a:spcBef>
                <a:spcPts val="100"/>
              </a:spcBef>
              <a:buSzPct val="100000"/>
              <a:buFontTx/>
              <a:buChar char="•"/>
            </a:pPr>
            <a:endParaRPr lang="en-US" sz="1100" dirty="0">
              <a:solidFill>
                <a:prstClr val="black"/>
              </a:solidFill>
              <a:cs typeface="Calibri"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57631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Picture 31" descr="resolutionVsrows_2.pn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79936" y="1663831"/>
            <a:ext cx="2138934" cy="1749151"/>
          </a:xfrm>
          <a:prstGeom prst="rect">
            <a:avLst/>
          </a:prstGeom>
        </p:spPr>
      </p:pic>
      <p:sp>
        <p:nvSpPr>
          <p:cNvPr id="8"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0"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7" name="Text Box 9"/>
          <p:cNvSpPr txBox="1">
            <a:spLocks noChangeArrowheads="1"/>
          </p:cNvSpPr>
          <p:nvPr/>
        </p:nvSpPr>
        <p:spPr bwMode="auto">
          <a:xfrm>
            <a:off x="114300" y="4067175"/>
            <a:ext cx="4389438" cy="276999"/>
          </a:xfrm>
          <a:prstGeom prst="rect">
            <a:avLst/>
          </a:prstGeom>
          <a:noFill/>
          <a:ln w="9525">
            <a:noFill/>
            <a:miter lim="800000"/>
            <a:headEnd/>
            <a:tailEnd/>
          </a:ln>
        </p:spPr>
        <p:txBody>
          <a:bodyPr>
            <a:spAutoFit/>
          </a:bodyPr>
          <a:lstStyle/>
          <a:p>
            <a:pPr marL="117475" indent="-117475" defTabSz="339725">
              <a:buFontTx/>
              <a:buChar char="•"/>
            </a:pPr>
            <a:endParaRPr lang="en-US" sz="1200" dirty="0">
              <a:solidFill>
                <a:prstClr val="black"/>
              </a:solidFill>
              <a:latin typeface="Arial" charset="0"/>
            </a:endParaRPr>
          </a:p>
        </p:txBody>
      </p:sp>
      <p:sp>
        <p:nvSpPr>
          <p:cNvPr id="20" name="Rectangle 12"/>
          <p:cNvSpPr>
            <a:spLocks noGrp="1" noChangeArrowheads="1"/>
          </p:cNvSpPr>
          <p:nvPr>
            <p:ph type="title"/>
          </p:nvPr>
        </p:nvSpPr>
        <p:spPr bwMode="auto">
          <a:xfrm>
            <a:off x="287867" y="100013"/>
            <a:ext cx="7702550" cy="582612"/>
          </a:xfrm>
          <a:noFill/>
          <a:ln>
            <a:miter lim="800000"/>
            <a:headEnd/>
            <a:tailEnd/>
          </a:ln>
        </p:spPr>
        <p:txBody>
          <a:bodyPr wrap="square" lIns="91440" tIns="45720" rIns="91440" bIns="45720" numCol="1" anchor="t" anchorCtr="0" compatLnSpc="1">
            <a:prstTxWarp prst="textNoShape">
              <a:avLst/>
            </a:prstTxWarp>
            <a:noAutofit/>
          </a:bodyPr>
          <a:lstStyle/>
          <a:p>
            <a:pPr algn="ctr"/>
            <a:r>
              <a:rPr lang="en-US" sz="1800" dirty="0">
                <a:solidFill>
                  <a:srgbClr val="000090"/>
                </a:solidFill>
                <a:latin typeface="Helvetica" panose="020B0604020202020204" pitchFamily="34" charset="0"/>
                <a:cs typeface="Helvetica" panose="020B0604020202020204" pitchFamily="34" charset="0"/>
              </a:rPr>
              <a:t>Demonstrating Enabling Technologies for the High-Resolution Imaging Spectrometer of the Next NASA X-ray </a:t>
            </a:r>
            <a:r>
              <a:rPr lang="en-US" sz="2000" dirty="0">
                <a:solidFill>
                  <a:srgbClr val="000090"/>
                </a:solidFill>
                <a:latin typeface="Helvetica" panose="020B0604020202020204" pitchFamily="34" charset="0"/>
                <a:cs typeface="Helvetica" panose="020B0604020202020204" pitchFamily="34" charset="0"/>
              </a:rPr>
              <a:t>Mission</a:t>
            </a:r>
          </a:p>
        </p:txBody>
      </p:sp>
      <p:sp>
        <p:nvSpPr>
          <p:cNvPr id="22" name="Line 14"/>
          <p:cNvSpPr>
            <a:spLocks noChangeShapeType="1"/>
          </p:cNvSpPr>
          <p:nvPr/>
        </p:nvSpPr>
        <p:spPr bwMode="auto">
          <a:xfrm>
            <a:off x="4456113" y="4343400"/>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3" name="Line 15"/>
          <p:cNvSpPr>
            <a:spLocks noChangeShapeType="1"/>
          </p:cNvSpPr>
          <p:nvPr/>
        </p:nvSpPr>
        <p:spPr bwMode="auto">
          <a:xfrm>
            <a:off x="4456113" y="5709477"/>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4" name="Line 17"/>
          <p:cNvSpPr>
            <a:spLocks noChangeShapeType="1"/>
          </p:cNvSpPr>
          <p:nvPr/>
        </p:nvSpPr>
        <p:spPr bwMode="auto">
          <a:xfrm>
            <a:off x="8996363" y="4343400"/>
            <a:ext cx="0" cy="29210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5" name="Line 18"/>
          <p:cNvSpPr>
            <a:spLocks noChangeShapeType="1"/>
          </p:cNvSpPr>
          <p:nvPr/>
        </p:nvSpPr>
        <p:spPr bwMode="auto">
          <a:xfrm>
            <a:off x="8083550" y="4343400"/>
            <a:ext cx="912813"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6" name="Line 19"/>
          <p:cNvSpPr>
            <a:spLocks noChangeShapeType="1"/>
          </p:cNvSpPr>
          <p:nvPr/>
        </p:nvSpPr>
        <p:spPr bwMode="auto">
          <a:xfrm>
            <a:off x="445611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7" name="Line 20"/>
          <p:cNvSpPr>
            <a:spLocks noChangeShapeType="1"/>
          </p:cNvSpPr>
          <p:nvPr/>
        </p:nvSpPr>
        <p:spPr bwMode="auto">
          <a:xfrm>
            <a:off x="899636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8" name="Line 21"/>
          <p:cNvSpPr>
            <a:spLocks noChangeShapeType="1"/>
          </p:cNvSpPr>
          <p:nvPr/>
        </p:nvSpPr>
        <p:spPr bwMode="auto">
          <a:xfrm>
            <a:off x="4456113" y="5088010"/>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9" name="Line 22"/>
          <p:cNvSpPr>
            <a:spLocks noChangeShapeType="1"/>
          </p:cNvSpPr>
          <p:nvPr/>
        </p:nvSpPr>
        <p:spPr bwMode="auto">
          <a:xfrm>
            <a:off x="8996363" y="4930775"/>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0" name="Line 23"/>
          <p:cNvSpPr>
            <a:spLocks noChangeShapeType="1"/>
          </p:cNvSpPr>
          <p:nvPr/>
        </p:nvSpPr>
        <p:spPr bwMode="auto">
          <a:xfrm>
            <a:off x="4456113" y="5240273"/>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1" name="Line 24"/>
          <p:cNvSpPr>
            <a:spLocks noChangeShapeType="1"/>
          </p:cNvSpPr>
          <p:nvPr/>
        </p:nvSpPr>
        <p:spPr bwMode="auto">
          <a:xfrm>
            <a:off x="8996363" y="5226804"/>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3" name="Text Box 26"/>
          <p:cNvSpPr txBox="1">
            <a:spLocks noChangeArrowheads="1"/>
          </p:cNvSpPr>
          <p:nvPr/>
        </p:nvSpPr>
        <p:spPr bwMode="auto">
          <a:xfrm>
            <a:off x="2879871" y="819261"/>
            <a:ext cx="3207657" cy="307777"/>
          </a:xfrm>
          <a:prstGeom prst="rect">
            <a:avLst/>
          </a:prstGeom>
          <a:noFill/>
          <a:ln w="25400">
            <a:noFill/>
            <a:miter lim="800000"/>
            <a:headEnd/>
            <a:tailEnd/>
          </a:ln>
        </p:spPr>
        <p:txBody>
          <a:bodyPr wrap="square">
            <a:spAutoFit/>
          </a:bodyPr>
          <a:lstStyle/>
          <a:p>
            <a:pPr algn="ctr" defTabSz="457200"/>
            <a:r>
              <a:rPr lang="en-US" sz="1400" dirty="0">
                <a:solidFill>
                  <a:prstClr val="black"/>
                </a:solidFill>
                <a:latin typeface="Arial" charset="0"/>
              </a:rPr>
              <a:t>PI: </a:t>
            </a:r>
            <a:r>
              <a:rPr lang="en-US" sz="1400" dirty="0" smtClean="0">
                <a:solidFill>
                  <a:prstClr val="black"/>
                </a:solidFill>
                <a:latin typeface="Arial" charset="0"/>
              </a:rPr>
              <a:t>Caroline Kilbourne</a:t>
            </a:r>
            <a:r>
              <a:rPr lang="en-US" sz="1400" dirty="0">
                <a:solidFill>
                  <a:prstClr val="black"/>
                </a:solidFill>
              </a:rPr>
              <a:t> </a:t>
            </a:r>
            <a:r>
              <a:rPr lang="en-US" sz="1400" dirty="0" smtClean="0">
                <a:solidFill>
                  <a:prstClr val="black"/>
                </a:solidFill>
              </a:rPr>
              <a:t>NASA/GSFC</a:t>
            </a:r>
            <a:endParaRPr lang="en-US" sz="1400" b="1" dirty="0">
              <a:solidFill>
                <a:prstClr val="black"/>
              </a:solidFill>
            </a:endParaRPr>
          </a:p>
        </p:txBody>
      </p:sp>
      <p:sp>
        <p:nvSpPr>
          <p:cNvPr id="40" name="Text Box 25"/>
          <p:cNvSpPr txBox="1">
            <a:spLocks noChangeArrowheads="1"/>
          </p:cNvSpPr>
          <p:nvPr/>
        </p:nvSpPr>
        <p:spPr bwMode="auto">
          <a:xfrm>
            <a:off x="4712461" y="6562010"/>
            <a:ext cx="3859021" cy="261610"/>
          </a:xfrm>
          <a:prstGeom prst="rect">
            <a:avLst/>
          </a:prstGeom>
          <a:noFill/>
          <a:ln w="25400">
            <a:noFill/>
            <a:miter lim="800000"/>
            <a:headEnd/>
            <a:tailEnd/>
          </a:ln>
        </p:spPr>
        <p:txBody>
          <a:bodyPr wrap="none">
            <a:spAutoFit/>
          </a:bodyPr>
          <a:lstStyle/>
          <a:p>
            <a:pPr defTabSz="457200"/>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in</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a:solidFill>
                  <a:srgbClr val="1F497D">
                    <a:lumMod val="75000"/>
                  </a:srgbClr>
                </a:solidFill>
              </a:rPr>
              <a:t>4</a:t>
            </a:r>
            <a:r>
              <a:rPr lang="en-US" sz="1100" b="1" i="1" dirty="0" smtClean="0">
                <a:solidFill>
                  <a:srgbClr val="4F81BD"/>
                </a:solidFill>
              </a:rPr>
              <a:t>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current</a:t>
            </a:r>
            <a:r>
              <a:rPr lang="en-US" sz="1100" b="1" i="1" dirty="0" smtClean="0">
                <a:solidFill>
                  <a:srgbClr val="1F497D">
                    <a:lumMod val="60000"/>
                    <a:lumOff val="40000"/>
                  </a:srgbClr>
                </a:solidFill>
              </a:rPr>
              <a:t> </a:t>
            </a:r>
            <a:r>
              <a:rPr lang="en-US" sz="1000" b="1" i="1" dirty="0" smtClean="0">
                <a:solidFill>
                  <a:srgbClr val="1F497D">
                    <a:lumMod val="60000"/>
                    <a:lumOff val="40000"/>
                  </a:srgbClr>
                </a:solidFill>
              </a:rPr>
              <a:t>est. by PI </a:t>
            </a:r>
            <a:r>
              <a:rPr lang="en-US" sz="1100" b="1" i="1" dirty="0" smtClean="0">
                <a:solidFill>
                  <a:srgbClr val="1F497D">
                    <a:lumMod val="60000"/>
                    <a:lumOff val="40000"/>
                  </a:srgbClr>
                </a:solidFill>
              </a:rPr>
              <a:t>=</a:t>
            </a:r>
            <a:r>
              <a:rPr lang="en-US" sz="1100" b="1" i="1" dirty="0" smtClean="0">
                <a:solidFill>
                  <a:srgbClr val="4F81BD"/>
                </a:solidFill>
              </a:rPr>
              <a:t> </a:t>
            </a:r>
            <a:r>
              <a:rPr lang="en-US" sz="1100" b="1" i="1" dirty="0" smtClean="0">
                <a:solidFill>
                  <a:srgbClr val="1F497D">
                    <a:lumMod val="75000"/>
                  </a:srgbClr>
                </a:solidFill>
              </a:rPr>
              <a:t>4.5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target</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srgbClr val="1F497D">
                    <a:lumMod val="75000"/>
                  </a:srgbClr>
                </a:solidFill>
              </a:rPr>
              <a:t>5</a:t>
            </a:r>
            <a:endParaRPr lang="en-US" sz="1100" b="1" i="1" dirty="0">
              <a:solidFill>
                <a:srgbClr val="4F81BD"/>
              </a:solidFill>
            </a:endParaRPr>
          </a:p>
        </p:txBody>
      </p:sp>
      <p:sp>
        <p:nvSpPr>
          <p:cNvPr id="44" name="Rectangle 8"/>
          <p:cNvSpPr>
            <a:spLocks noChangeArrowheads="1"/>
          </p:cNvSpPr>
          <p:nvPr/>
        </p:nvSpPr>
        <p:spPr bwMode="auto">
          <a:xfrm>
            <a:off x="114300" y="1391920"/>
            <a:ext cx="4497307" cy="2185742"/>
          </a:xfrm>
          <a:prstGeom prst="rect">
            <a:avLst/>
          </a:prstGeom>
          <a:noFill/>
          <a:ln w="9525">
            <a:noFill/>
            <a:miter lim="800000"/>
            <a:headEnd/>
            <a:tailEnd/>
          </a:ln>
        </p:spPr>
        <p:txBody>
          <a:bodyPr/>
          <a:lstStyle/>
          <a:p>
            <a:pPr marL="169863" indent="-169863" defTabSz="457200">
              <a:lnSpc>
                <a:spcPct val="90000"/>
              </a:lnSpc>
              <a:buSzPct val="100000"/>
            </a:pPr>
            <a:r>
              <a:rPr lang="en-US" sz="1400" b="1" i="1" u="sng" dirty="0">
                <a:solidFill>
                  <a:srgbClr val="1F497D">
                    <a:lumMod val="60000"/>
                    <a:lumOff val="40000"/>
                  </a:srgbClr>
                </a:solidFill>
              </a:rPr>
              <a:t>Objectives and Key Challenges:</a:t>
            </a:r>
          </a:p>
          <a:p>
            <a:pPr marL="169863" indent="-169863" defTabSz="457200">
              <a:lnSpc>
                <a:spcPct val="90000"/>
              </a:lnSpc>
              <a:spcBef>
                <a:spcPct val="20000"/>
              </a:spcBef>
              <a:buSzPct val="100000"/>
              <a:buFontTx/>
              <a:buChar char="•"/>
            </a:pPr>
            <a:r>
              <a:rPr lang="en-US" sz="1100" dirty="0" smtClean="0">
                <a:solidFill>
                  <a:prstClr val="black"/>
                </a:solidFill>
              </a:rPr>
              <a:t>Developing </a:t>
            </a:r>
            <a:r>
              <a:rPr lang="en-US" sz="1100" dirty="0">
                <a:solidFill>
                  <a:prstClr val="black"/>
                </a:solidFill>
              </a:rPr>
              <a:t>large-format arrays of X-ray microcalorimeters </a:t>
            </a:r>
            <a:r>
              <a:rPr lang="en-US" sz="1100" dirty="0" smtClean="0">
                <a:solidFill>
                  <a:prstClr val="black"/>
                </a:solidFill>
              </a:rPr>
              <a:t>&amp; </a:t>
            </a:r>
            <a:r>
              <a:rPr lang="en-US" sz="1100" dirty="0">
                <a:solidFill>
                  <a:prstClr val="black"/>
                </a:solidFill>
              </a:rPr>
              <a:t>read-</a:t>
            </a:r>
            <a:r>
              <a:rPr lang="en-US" sz="1100" dirty="0" smtClean="0">
                <a:solidFill>
                  <a:prstClr val="black"/>
                </a:solidFill>
              </a:rPr>
              <a:t>out, enabling next </a:t>
            </a:r>
            <a:r>
              <a:rPr lang="en-US" sz="1100" dirty="0">
                <a:solidFill>
                  <a:prstClr val="black"/>
                </a:solidFill>
              </a:rPr>
              <a:t>generation of high-resolution X-ray imaging spectrometers for astrophysics. </a:t>
            </a:r>
            <a:endParaRPr lang="en-US" sz="1100" dirty="0" smtClean="0">
              <a:solidFill>
                <a:prstClr val="black"/>
              </a:solidFill>
            </a:endParaRPr>
          </a:p>
          <a:p>
            <a:pPr marL="169863" indent="-169863" defTabSz="457200">
              <a:lnSpc>
                <a:spcPct val="90000"/>
              </a:lnSpc>
              <a:spcBef>
                <a:spcPct val="20000"/>
              </a:spcBef>
              <a:buSzPct val="100000"/>
              <a:buFontTx/>
              <a:buChar char="•"/>
            </a:pPr>
            <a:r>
              <a:rPr lang="en-US" sz="1100" dirty="0">
                <a:solidFill>
                  <a:prstClr val="black"/>
                </a:solidFill>
              </a:rPr>
              <a:t>Advance TRL of the key components of an X-ray microcalorimeter imaging spectrometer from TRL-4 to TRL-5, and to advance a number of important related technologies to at least TRL-4. </a:t>
            </a:r>
          </a:p>
          <a:p>
            <a:pPr marL="169863" indent="-169863" defTabSz="457200">
              <a:lnSpc>
                <a:spcPct val="90000"/>
              </a:lnSpc>
              <a:spcBef>
                <a:spcPct val="20000"/>
              </a:spcBef>
              <a:buSzPct val="100000"/>
              <a:buFontTx/>
              <a:buChar char="•"/>
            </a:pPr>
            <a:endParaRPr lang="en-US" sz="1100" dirty="0">
              <a:solidFill>
                <a:srgbClr val="000000"/>
              </a:solidFill>
              <a:latin typeface="Arial" charset="0"/>
            </a:endParaRPr>
          </a:p>
        </p:txBody>
      </p:sp>
      <p:sp>
        <p:nvSpPr>
          <p:cNvPr id="45" name="Text Box 13"/>
          <p:cNvSpPr txBox="1">
            <a:spLocks noChangeArrowheads="1"/>
          </p:cNvSpPr>
          <p:nvPr/>
        </p:nvSpPr>
        <p:spPr bwMode="auto">
          <a:xfrm>
            <a:off x="183342" y="2702560"/>
            <a:ext cx="4428265" cy="898451"/>
          </a:xfrm>
          <a:prstGeom prst="rect">
            <a:avLst/>
          </a:prstGeom>
          <a:noFill/>
          <a:ln w="25400">
            <a:noFill/>
            <a:miter lim="800000"/>
            <a:headEnd/>
            <a:tailEnd/>
          </a:ln>
        </p:spPr>
        <p:txBody>
          <a:bodyPr wrap="square">
            <a:spAutoFit/>
          </a:bodyPr>
          <a:lstStyle/>
          <a:p>
            <a:pPr marL="169863" indent="-169863" defTabSz="457200">
              <a:lnSpc>
                <a:spcPct val="90000"/>
              </a:lnSpc>
            </a:pPr>
            <a:r>
              <a:rPr lang="en-US" sz="1400" b="1" i="1" u="sng" dirty="0" smtClean="0">
                <a:solidFill>
                  <a:srgbClr val="1F497D">
                    <a:lumMod val="60000"/>
                    <a:lumOff val="40000"/>
                  </a:srgbClr>
                </a:solidFill>
              </a:rPr>
              <a:t>Significance of Work</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a:solidFill>
                  <a:prstClr val="black"/>
                </a:solidFill>
              </a:rPr>
              <a:t>D</a:t>
            </a:r>
            <a:r>
              <a:rPr lang="en-US" sz="1100" dirty="0" smtClean="0">
                <a:solidFill>
                  <a:prstClr val="black"/>
                </a:solidFill>
              </a:rPr>
              <a:t>emonstrate </a:t>
            </a:r>
            <a:r>
              <a:rPr lang="en-US" sz="1100" dirty="0">
                <a:solidFill>
                  <a:prstClr val="black"/>
                </a:solidFill>
              </a:rPr>
              <a:t>multiplexed (3 columns x 32 rows) read-out of 96 different flight-like pixels on a 0.25 mm pitch in a 32x32 (or greater) array with &gt; 95% of pixels achieving better than 3-eV resolution at 6 </a:t>
            </a:r>
            <a:r>
              <a:rPr lang="en-US" sz="1100" dirty="0" smtClean="0">
                <a:solidFill>
                  <a:prstClr val="black"/>
                </a:solidFill>
              </a:rPr>
              <a:t>keV.</a:t>
            </a:r>
            <a:endParaRPr lang="en-US" sz="1100" dirty="0">
              <a:solidFill>
                <a:prstClr val="black"/>
              </a:solidFill>
              <a:latin typeface="Arial" charset="0"/>
            </a:endParaRPr>
          </a:p>
        </p:txBody>
      </p:sp>
      <p:sp>
        <p:nvSpPr>
          <p:cNvPr id="46" name="Text Box 13"/>
          <p:cNvSpPr txBox="1">
            <a:spLocks noChangeArrowheads="1"/>
          </p:cNvSpPr>
          <p:nvPr/>
        </p:nvSpPr>
        <p:spPr bwMode="auto">
          <a:xfrm>
            <a:off x="188913" y="3769360"/>
            <a:ext cx="4383087" cy="1050800"/>
          </a:xfrm>
          <a:prstGeom prst="rect">
            <a:avLst/>
          </a:prstGeom>
          <a:noFill/>
          <a:ln w="25400">
            <a:noFill/>
            <a:miter lim="800000"/>
            <a:headEnd/>
            <a:tailEnd/>
          </a:ln>
        </p:spPr>
        <p:txBody>
          <a:bodyPr wrap="square">
            <a:spAutoFit/>
          </a:bodyPr>
          <a:lstStyle/>
          <a:p>
            <a:pPr marL="169863" indent="-169863" defTabSz="457200">
              <a:lnSpc>
                <a:spcPct val="90000"/>
              </a:lnSpc>
            </a:pPr>
            <a:r>
              <a:rPr lang="en-US" sz="1400" b="1" i="1" u="sng" dirty="0" smtClean="0">
                <a:solidFill>
                  <a:srgbClr val="1F497D">
                    <a:lumMod val="60000"/>
                    <a:lumOff val="40000"/>
                  </a:srgbClr>
                </a:solidFill>
              </a:rPr>
              <a:t>Approach</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a:solidFill>
                  <a:prstClr val="black"/>
                </a:solidFill>
              </a:rPr>
              <a:t>Mo/Au TES </a:t>
            </a:r>
            <a:r>
              <a:rPr lang="en-US" sz="1100" dirty="0" smtClean="0">
                <a:solidFill>
                  <a:prstClr val="black"/>
                </a:solidFill>
              </a:rPr>
              <a:t>thermometers </a:t>
            </a:r>
            <a:r>
              <a:rPr lang="en-US" sz="1100" dirty="0">
                <a:solidFill>
                  <a:prstClr val="black"/>
                </a:solidFill>
              </a:rPr>
              <a:t>with close-packed Bi/ Au thermalizing x-ray absorbers on a </a:t>
            </a:r>
            <a:r>
              <a:rPr lang="en-US" sz="1100" dirty="0" smtClean="0">
                <a:solidFill>
                  <a:prstClr val="black"/>
                </a:solidFill>
              </a:rPr>
              <a:t>0.25 </a:t>
            </a:r>
            <a:r>
              <a:rPr lang="en-US" sz="1100" dirty="0">
                <a:solidFill>
                  <a:prstClr val="black"/>
                </a:solidFill>
              </a:rPr>
              <a:t>mm </a:t>
            </a:r>
            <a:r>
              <a:rPr lang="en-US" sz="1100" dirty="0" smtClean="0">
                <a:solidFill>
                  <a:prstClr val="black"/>
                </a:solidFill>
              </a:rPr>
              <a:t>pitch. Time</a:t>
            </a:r>
            <a:r>
              <a:rPr lang="en-US" sz="1100" dirty="0">
                <a:solidFill>
                  <a:prstClr val="black"/>
                </a:solidFill>
              </a:rPr>
              <a:t>-division </a:t>
            </a:r>
            <a:r>
              <a:rPr lang="en-US" sz="1100" dirty="0" smtClean="0">
                <a:solidFill>
                  <a:prstClr val="black"/>
                </a:solidFill>
              </a:rPr>
              <a:t>multiplexed read-out.</a:t>
            </a:r>
          </a:p>
          <a:p>
            <a:pPr marL="169863" indent="-169863" defTabSz="457200">
              <a:lnSpc>
                <a:spcPct val="90000"/>
              </a:lnSpc>
              <a:buFontTx/>
              <a:buChar char="•"/>
            </a:pPr>
            <a:r>
              <a:rPr lang="en-US" sz="1100" dirty="0" smtClean="0">
                <a:solidFill>
                  <a:prstClr val="black"/>
                </a:solidFill>
              </a:rPr>
              <a:t>For point source array, fine-pitch (0.075 mm) pixels with Au absorbers.</a:t>
            </a:r>
            <a:endParaRPr lang="en-US" sz="1100" dirty="0">
              <a:solidFill>
                <a:prstClr val="black"/>
              </a:solidFill>
            </a:endParaRPr>
          </a:p>
        </p:txBody>
      </p:sp>
      <p:sp>
        <p:nvSpPr>
          <p:cNvPr id="47" name="Text Box 10"/>
          <p:cNvSpPr txBox="1">
            <a:spLocks noChangeArrowheads="1"/>
          </p:cNvSpPr>
          <p:nvPr/>
        </p:nvSpPr>
        <p:spPr bwMode="auto">
          <a:xfrm>
            <a:off x="183342" y="4909902"/>
            <a:ext cx="4349750" cy="812017"/>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Key Collaborators</a:t>
            </a:r>
            <a:r>
              <a:rPr lang="en-US" sz="1400" b="1" u="sng" dirty="0" smtClean="0">
                <a:solidFill>
                  <a:srgbClr val="1F497D">
                    <a:lumMod val="60000"/>
                    <a:lumOff val="40000"/>
                  </a:srgbClr>
                </a:solidFill>
              </a:rPr>
              <a:t>:</a:t>
            </a:r>
          </a:p>
          <a:p>
            <a:pPr marL="169863" indent="-169863" defTabSz="339725">
              <a:lnSpc>
                <a:spcPct val="80000"/>
              </a:lnSpc>
              <a:buFontTx/>
              <a:buChar char="•"/>
            </a:pPr>
            <a:r>
              <a:rPr lang="en-US" sz="1100" dirty="0">
                <a:solidFill>
                  <a:prstClr val="black"/>
                </a:solidFill>
              </a:rPr>
              <a:t>Joel Ullom, Randy Doriese, Carl Reintsema – NIST</a:t>
            </a:r>
          </a:p>
          <a:p>
            <a:pPr marL="169863" indent="-169863" defTabSz="339725">
              <a:lnSpc>
                <a:spcPct val="80000"/>
              </a:lnSpc>
              <a:buFontTx/>
              <a:buChar char="•"/>
            </a:pPr>
            <a:r>
              <a:rPr lang="en-US" sz="1100" dirty="0">
                <a:solidFill>
                  <a:prstClr val="black"/>
                </a:solidFill>
              </a:rPr>
              <a:t>Kent Irwin – Stanford</a:t>
            </a:r>
          </a:p>
          <a:p>
            <a:pPr marL="169863" indent="-169863" defTabSz="339725">
              <a:lnSpc>
                <a:spcPct val="80000"/>
              </a:lnSpc>
              <a:buFontTx/>
              <a:buChar char="•"/>
            </a:pPr>
            <a:r>
              <a:rPr lang="en-US" sz="1100" dirty="0">
                <a:solidFill>
                  <a:prstClr val="black"/>
                </a:solidFill>
              </a:rPr>
              <a:t>Joseph Adams, Simon Bandler, Richard Kelley, Scott Porter, Stephen Smith - GSFC</a:t>
            </a:r>
          </a:p>
        </p:txBody>
      </p:sp>
      <p:sp>
        <p:nvSpPr>
          <p:cNvPr id="48" name="Text Box 10"/>
          <p:cNvSpPr txBox="1">
            <a:spLocks noChangeArrowheads="1"/>
          </p:cNvSpPr>
          <p:nvPr/>
        </p:nvSpPr>
        <p:spPr bwMode="auto">
          <a:xfrm>
            <a:off x="176184" y="5793823"/>
            <a:ext cx="4349750" cy="812017"/>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Current Funded Period of Performance</a:t>
            </a:r>
            <a:r>
              <a:rPr lang="en-US" sz="1400" b="1" u="sng" dirty="0" smtClean="0">
                <a:solidFill>
                  <a:srgbClr val="1F497D">
                    <a:lumMod val="60000"/>
                    <a:lumOff val="40000"/>
                  </a:srgbClr>
                </a:solidFill>
              </a:rPr>
              <a:t>:</a:t>
            </a:r>
          </a:p>
          <a:p>
            <a:pPr marL="169863" indent="-169863" defTabSz="339725">
              <a:lnSpc>
                <a:spcPct val="80000"/>
              </a:lnSpc>
              <a:buFontTx/>
              <a:buChar char="•"/>
            </a:pPr>
            <a:r>
              <a:rPr lang="en-US" sz="1100" dirty="0">
                <a:solidFill>
                  <a:prstClr val="black"/>
                </a:solidFill>
              </a:rPr>
              <a:t>October 1, 2012 – September 30, 2015</a:t>
            </a:r>
          </a:p>
          <a:p>
            <a:pPr marL="627063" lvl="1" indent="-169863" defTabSz="339725">
              <a:lnSpc>
                <a:spcPct val="80000"/>
              </a:lnSpc>
              <a:buFontTx/>
              <a:buChar char="•"/>
            </a:pPr>
            <a:r>
              <a:rPr lang="en-US" sz="1100" dirty="0">
                <a:solidFill>
                  <a:prstClr val="black"/>
                </a:solidFill>
              </a:rPr>
              <a:t>Program initially funded as 2-year program, rescheduled as 3-year program due to key participants’ involvement with Astro-H</a:t>
            </a:r>
          </a:p>
        </p:txBody>
      </p:sp>
      <p:sp>
        <p:nvSpPr>
          <p:cNvPr id="49" name="Rectangle 27"/>
          <p:cNvSpPr>
            <a:spLocks noChangeArrowheads="1"/>
          </p:cNvSpPr>
          <p:nvPr/>
        </p:nvSpPr>
        <p:spPr bwMode="auto">
          <a:xfrm>
            <a:off x="4559299" y="3759200"/>
            <a:ext cx="4536279" cy="1249316"/>
          </a:xfrm>
          <a:prstGeom prst="rect">
            <a:avLst/>
          </a:prstGeom>
          <a:noFill/>
          <a:ln w="25400">
            <a:noFill/>
            <a:miter lim="800000"/>
            <a:headEnd/>
            <a:tailEnd/>
          </a:ln>
        </p:spPr>
        <p:txBody>
          <a:bodyPr wrap="square">
            <a:spAutoFit/>
          </a:bodyPr>
          <a:lstStyle/>
          <a:p>
            <a:pPr marL="119063" indent="-119063" defTabSz="457200">
              <a:lnSpc>
                <a:spcPct val="80000"/>
              </a:lnSpc>
              <a:buSzPct val="100000"/>
            </a:pPr>
            <a:r>
              <a:rPr lang="en-US" sz="1400" b="1" i="1" u="sng" dirty="0" smtClean="0">
                <a:solidFill>
                  <a:srgbClr val="1F497D">
                    <a:lumMod val="60000"/>
                    <a:lumOff val="40000"/>
                  </a:srgbClr>
                </a:solidFill>
              </a:rPr>
              <a:t>Recent Accomplishments:</a:t>
            </a:r>
          </a:p>
          <a:p>
            <a:pPr marL="169863" indent="-169863" defTabSz="457200">
              <a:lnSpc>
                <a:spcPct val="90000"/>
              </a:lnSpc>
              <a:spcBef>
                <a:spcPct val="20000"/>
              </a:spcBef>
              <a:buSzPct val="100000"/>
              <a:buFontTx/>
              <a:buChar char="•"/>
            </a:pPr>
            <a:r>
              <a:rPr lang="en-US" sz="1100" dirty="0" smtClean="0">
                <a:solidFill>
                  <a:prstClr val="black"/>
                </a:solidFill>
              </a:rPr>
              <a:t>High-resolution </a:t>
            </a:r>
            <a:r>
              <a:rPr lang="en-US" sz="1100" dirty="0">
                <a:solidFill>
                  <a:prstClr val="black"/>
                </a:solidFill>
              </a:rPr>
              <a:t>spectroscopic capability demonstrated when reading out kilo-pixel array with two multiplexed columns from the array, each of which is multiplexing the read-out of 16 pixels (2/2014).</a:t>
            </a:r>
          </a:p>
          <a:p>
            <a:pPr marL="169863" indent="-169863" defTabSz="457200">
              <a:lnSpc>
                <a:spcPct val="90000"/>
              </a:lnSpc>
              <a:spcBef>
                <a:spcPct val="20000"/>
              </a:spcBef>
              <a:buSzPct val="100000"/>
              <a:buFontTx/>
              <a:buChar char="•"/>
            </a:pPr>
            <a:r>
              <a:rPr lang="en-US" sz="1100" dirty="0" smtClean="0">
                <a:solidFill>
                  <a:prstClr val="black"/>
                </a:solidFill>
              </a:rPr>
              <a:t>Increased </a:t>
            </a:r>
            <a:r>
              <a:rPr lang="en-US" sz="1100" dirty="0">
                <a:solidFill>
                  <a:prstClr val="black"/>
                </a:solidFill>
              </a:rPr>
              <a:t>speed of read-out amplifier and digital feedback electronics, close to fulfilling the target specifications (12/2014</a:t>
            </a:r>
            <a:r>
              <a:rPr lang="en-US" sz="1100" dirty="0" smtClean="0">
                <a:solidFill>
                  <a:prstClr val="black"/>
                </a:solidFill>
              </a:rPr>
              <a:t>).</a:t>
            </a:r>
            <a:endParaRPr lang="en-US" sz="1100" dirty="0">
              <a:solidFill>
                <a:prstClr val="black"/>
              </a:solidFill>
            </a:endParaRPr>
          </a:p>
        </p:txBody>
      </p:sp>
      <p:sp>
        <p:nvSpPr>
          <p:cNvPr id="50" name="Rectangle 11"/>
          <p:cNvSpPr>
            <a:spLocks noChangeArrowheads="1"/>
          </p:cNvSpPr>
          <p:nvPr/>
        </p:nvSpPr>
        <p:spPr bwMode="auto">
          <a:xfrm>
            <a:off x="4559299" y="5740047"/>
            <a:ext cx="4338638" cy="812017"/>
          </a:xfrm>
          <a:prstGeom prst="rect">
            <a:avLst/>
          </a:prstGeom>
          <a:noFill/>
          <a:ln w="9525">
            <a:noFill/>
            <a:miter lim="800000"/>
            <a:headEnd/>
            <a:tailEnd/>
          </a:ln>
        </p:spPr>
        <p:txBody>
          <a:bodyPr wrap="square">
            <a:spAutoFit/>
          </a:bodyPr>
          <a:lstStyle/>
          <a:p>
            <a:pPr marL="119063" indent="-119063" defTabSz="457200">
              <a:lnSpc>
                <a:spcPct val="80000"/>
              </a:lnSpc>
            </a:pPr>
            <a:r>
              <a:rPr lang="en-US" sz="1400" b="1" i="1" u="sng" dirty="0" smtClean="0">
                <a:solidFill>
                  <a:srgbClr val="1F497D">
                    <a:lumMod val="60000"/>
                    <a:lumOff val="40000"/>
                  </a:srgbClr>
                </a:solidFill>
              </a:rPr>
              <a:t>Application</a:t>
            </a:r>
            <a:r>
              <a:rPr lang="en-US" sz="1400" b="1" u="sng" dirty="0" smtClean="0">
                <a:solidFill>
                  <a:srgbClr val="1F497D">
                    <a:lumMod val="60000"/>
                    <a:lumOff val="40000"/>
                  </a:srgbClr>
                </a:solidFill>
              </a:rPr>
              <a:t>:</a:t>
            </a:r>
            <a:endParaRPr lang="en-US" sz="1400" b="1" u="sng" dirty="0" smtClean="0">
              <a:solidFill>
                <a:srgbClr val="4F81BD"/>
              </a:solidFill>
            </a:endParaRPr>
          </a:p>
          <a:p>
            <a:pPr marL="119063" indent="-119063" defTabSz="457200">
              <a:lnSpc>
                <a:spcPct val="80000"/>
              </a:lnSpc>
              <a:buFontTx/>
              <a:buChar char="•"/>
            </a:pPr>
            <a:r>
              <a:rPr lang="en-US" sz="1100" dirty="0">
                <a:solidFill>
                  <a:prstClr val="black"/>
                </a:solidFill>
              </a:rPr>
              <a:t>Potential contribution to the X-ray Integral Field Unit Instrument on ATHENA (Advanced Telescope for High ENergy Astrophysics)</a:t>
            </a:r>
          </a:p>
          <a:p>
            <a:pPr marL="119063" indent="-119063" defTabSz="457200">
              <a:lnSpc>
                <a:spcPct val="80000"/>
              </a:lnSpc>
              <a:buFontTx/>
              <a:buChar char="•"/>
            </a:pPr>
            <a:r>
              <a:rPr lang="en-US" sz="1100" dirty="0">
                <a:solidFill>
                  <a:prstClr val="black"/>
                </a:solidFill>
              </a:rPr>
              <a:t>Japanese mission such as DIOS, or X-ray mission as follow-on to ASTRO-H.</a:t>
            </a:r>
          </a:p>
        </p:txBody>
      </p:sp>
      <p:pic>
        <p:nvPicPr>
          <p:cNvPr id="3" name="Picture 2" descr="Caroline.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89136" y="844551"/>
            <a:ext cx="829734" cy="910904"/>
          </a:xfrm>
          <a:prstGeom prst="rect">
            <a:avLst/>
          </a:prstGeom>
        </p:spPr>
      </p:pic>
      <p:pic>
        <p:nvPicPr>
          <p:cNvPr id="34" name="Picture 33" descr="my25_y120306bC_wholearray-1.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139429" y="1869562"/>
            <a:ext cx="1701976" cy="1361581"/>
          </a:xfrm>
          <a:prstGeom prst="rect">
            <a:avLst/>
          </a:prstGeom>
        </p:spPr>
      </p:pic>
      <p:sp>
        <p:nvSpPr>
          <p:cNvPr id="35" name="Rectangle 36"/>
          <p:cNvSpPr>
            <a:spLocks noChangeArrowheads="1"/>
          </p:cNvSpPr>
          <p:nvPr/>
        </p:nvSpPr>
        <p:spPr bwMode="auto">
          <a:xfrm>
            <a:off x="4572000" y="3383550"/>
            <a:ext cx="4648200" cy="368819"/>
          </a:xfrm>
          <a:prstGeom prst="rect">
            <a:avLst/>
          </a:prstGeom>
          <a:noFill/>
          <a:ln w="25400">
            <a:noFill/>
            <a:miter lim="800000"/>
            <a:headEnd/>
            <a:tailEnd/>
          </a:ln>
        </p:spPr>
        <p:txBody>
          <a:bodyPr wrap="square">
            <a:spAutoFit/>
          </a:bodyPr>
          <a:lstStyle/>
          <a:p>
            <a:pPr defTabSz="457200">
              <a:lnSpc>
                <a:spcPct val="80000"/>
              </a:lnSpc>
            </a:pPr>
            <a:r>
              <a:rPr lang="en-US" sz="1100" i="1" dirty="0">
                <a:solidFill>
                  <a:prstClr val="black"/>
                </a:solidFill>
              </a:rPr>
              <a:t>Energy resolution at 6 keV in 32 x 32 array with </a:t>
            </a:r>
            <a:r>
              <a:rPr lang="en-US" sz="1100" i="1" dirty="0" smtClean="0">
                <a:solidFill>
                  <a:prstClr val="black"/>
                </a:solidFill>
              </a:rPr>
              <a:t>TDM multiplexed </a:t>
            </a:r>
            <a:r>
              <a:rPr lang="en-US" sz="1100" i="1" dirty="0">
                <a:solidFill>
                  <a:prstClr val="black"/>
                </a:solidFill>
              </a:rPr>
              <a:t>read-</a:t>
            </a:r>
            <a:r>
              <a:rPr lang="en-US" sz="1100" i="1" dirty="0" smtClean="0">
                <a:solidFill>
                  <a:prstClr val="black"/>
                </a:solidFill>
              </a:rPr>
              <a:t>out of different numbers of rows. </a:t>
            </a:r>
            <a:endParaRPr lang="en-US" sz="1100" dirty="0">
              <a:solidFill>
                <a:prstClr val="black"/>
              </a:solidFill>
              <a:latin typeface="Arial" charset="0"/>
            </a:endParaRPr>
          </a:p>
        </p:txBody>
      </p:sp>
      <p:sp>
        <p:nvSpPr>
          <p:cNvPr id="36" name="Rectangle 27"/>
          <p:cNvSpPr>
            <a:spLocks noChangeArrowheads="1"/>
          </p:cNvSpPr>
          <p:nvPr/>
        </p:nvSpPr>
        <p:spPr bwMode="auto">
          <a:xfrm>
            <a:off x="4559299" y="5009173"/>
            <a:ext cx="4536279" cy="758413"/>
          </a:xfrm>
          <a:prstGeom prst="rect">
            <a:avLst/>
          </a:prstGeom>
          <a:noFill/>
          <a:ln w="25400">
            <a:noFill/>
            <a:miter lim="800000"/>
            <a:headEnd/>
            <a:tailEnd/>
          </a:ln>
        </p:spPr>
        <p:txBody>
          <a:bodyPr wrap="square">
            <a:spAutoFit/>
          </a:bodyPr>
          <a:lstStyle/>
          <a:p>
            <a:pPr marL="119063" indent="-119063" defTabSz="457200">
              <a:lnSpc>
                <a:spcPct val="80000"/>
              </a:lnSpc>
              <a:buSzPct val="100000"/>
            </a:pPr>
            <a:r>
              <a:rPr lang="en-US" sz="1400" b="1" i="1" u="sng" dirty="0" smtClean="0">
                <a:solidFill>
                  <a:srgbClr val="1F497D">
                    <a:lumMod val="60000"/>
                    <a:lumOff val="40000"/>
                  </a:srgbClr>
                </a:solidFill>
              </a:rPr>
              <a:t>Next Milestones:</a:t>
            </a:r>
          </a:p>
          <a:p>
            <a:pPr marL="169863" indent="-169863" defTabSz="457200">
              <a:lnSpc>
                <a:spcPct val="90000"/>
              </a:lnSpc>
              <a:spcBef>
                <a:spcPct val="20000"/>
              </a:spcBef>
              <a:buSzPct val="100000"/>
              <a:buFontTx/>
              <a:buChar char="•"/>
            </a:pPr>
            <a:r>
              <a:rPr lang="en-US" sz="1100" dirty="0" smtClean="0">
                <a:solidFill>
                  <a:prstClr val="black"/>
                </a:solidFill>
              </a:rPr>
              <a:t>Will </a:t>
            </a:r>
            <a:r>
              <a:rPr lang="en-US" sz="1100" dirty="0">
                <a:solidFill>
                  <a:prstClr val="black"/>
                </a:solidFill>
              </a:rPr>
              <a:t>demonstrate 3x32 multiplexed read-out of standard pixels, and also multiplexed read-out of Hydras and small-pitch pixels (3/2015 – 9/2015).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1992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0"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pPr defTabSz="457200"/>
            <a:endParaRPr lang="en-US" sz="1800" dirty="0">
              <a:solidFill>
                <a:prstClr val="black"/>
              </a:solidFill>
            </a:endParaRPr>
          </a:p>
        </p:txBody>
      </p:sp>
      <p:sp>
        <p:nvSpPr>
          <p:cNvPr id="16" name="Rectangle 8"/>
          <p:cNvSpPr>
            <a:spLocks noChangeArrowheads="1"/>
          </p:cNvSpPr>
          <p:nvPr/>
        </p:nvSpPr>
        <p:spPr bwMode="auto">
          <a:xfrm>
            <a:off x="162560" y="1219201"/>
            <a:ext cx="4450515" cy="1576704"/>
          </a:xfrm>
          <a:prstGeom prst="rect">
            <a:avLst/>
          </a:prstGeom>
          <a:noFill/>
          <a:ln w="9525">
            <a:noFill/>
            <a:miter lim="800000"/>
            <a:headEnd/>
            <a:tailEnd/>
          </a:ln>
        </p:spPr>
        <p:txBody>
          <a:bodyPr/>
          <a:lstStyle/>
          <a:p>
            <a:pPr defTabSz="457200">
              <a:lnSpc>
                <a:spcPct val="90000"/>
              </a:lnSpc>
              <a:spcBef>
                <a:spcPct val="20000"/>
              </a:spcBef>
              <a:buSzPct val="100000"/>
            </a:pPr>
            <a:r>
              <a:rPr lang="en-US" sz="1400" b="1" i="1" u="sng" dirty="0" smtClean="0">
                <a:solidFill>
                  <a:srgbClr val="1F497D">
                    <a:lumMod val="60000"/>
                    <a:lumOff val="40000"/>
                  </a:srgbClr>
                </a:solidFill>
              </a:rPr>
              <a:t>Objectives and Key Challenges:</a:t>
            </a:r>
          </a:p>
          <a:p>
            <a:pPr marL="169863" indent="-169863" defTabSz="457200">
              <a:lnSpc>
                <a:spcPct val="90000"/>
              </a:lnSpc>
              <a:buFontTx/>
              <a:buChar char="•"/>
            </a:pPr>
            <a:r>
              <a:rPr lang="en-US" sz="1100" dirty="0" smtClean="0">
                <a:solidFill>
                  <a:srgbClr val="000000"/>
                </a:solidFill>
                <a:cs typeface="Arial"/>
              </a:rPr>
              <a:t>Replace </a:t>
            </a:r>
            <a:r>
              <a:rPr lang="en-US" sz="1100" dirty="0">
                <a:solidFill>
                  <a:srgbClr val="000000"/>
                </a:solidFill>
                <a:cs typeface="Arial"/>
              </a:rPr>
              <a:t>the heavy (up to 15 kg) spring-loaded bellows design from ST7 with a light-weight pressurized diaphragm tank (≤1 kg)</a:t>
            </a:r>
          </a:p>
          <a:p>
            <a:pPr marL="401638" lvl="1" indent="-169863" defTabSz="457200">
              <a:lnSpc>
                <a:spcPct val="90000"/>
              </a:lnSpc>
              <a:buSzPct val="100000"/>
              <a:buFontTx/>
              <a:buChar char="•"/>
            </a:pPr>
            <a:r>
              <a:rPr lang="en-US" sz="1100" dirty="0" smtClean="0">
                <a:solidFill>
                  <a:srgbClr val="000000"/>
                </a:solidFill>
                <a:cs typeface="Arial"/>
              </a:rPr>
              <a:t>O1: Design </a:t>
            </a:r>
            <a:r>
              <a:rPr lang="en-US" sz="1100" dirty="0">
                <a:solidFill>
                  <a:srgbClr val="000000"/>
                </a:solidFill>
                <a:cs typeface="Arial"/>
              </a:rPr>
              <a:t>tank and feed system with full redundancy</a:t>
            </a:r>
          </a:p>
          <a:p>
            <a:pPr marL="401638" lvl="1" indent="-169863" defTabSz="457200">
              <a:lnSpc>
                <a:spcPct val="90000"/>
              </a:lnSpc>
              <a:buSzPct val="100000"/>
              <a:buFontTx/>
              <a:buChar char="•"/>
            </a:pPr>
            <a:r>
              <a:rPr lang="en-US" sz="1100" dirty="0">
                <a:solidFill>
                  <a:srgbClr val="000000"/>
                </a:solidFill>
                <a:cs typeface="Arial"/>
              </a:rPr>
              <a:t>O</a:t>
            </a:r>
            <a:r>
              <a:rPr lang="en-US" sz="1100" dirty="0" smtClean="0">
                <a:solidFill>
                  <a:srgbClr val="000000"/>
                </a:solidFill>
                <a:cs typeface="Arial"/>
              </a:rPr>
              <a:t>2: Design</a:t>
            </a:r>
            <a:r>
              <a:rPr lang="en-US" sz="1100" dirty="0">
                <a:solidFill>
                  <a:srgbClr val="000000"/>
                </a:solidFill>
                <a:cs typeface="Arial"/>
              </a:rPr>
              <a:t>, fabricate, and test stainless steel diaphragm tank</a:t>
            </a:r>
          </a:p>
          <a:p>
            <a:pPr marL="169863" indent="-169863" defTabSz="457200">
              <a:lnSpc>
                <a:spcPct val="90000"/>
              </a:lnSpc>
              <a:buFontTx/>
              <a:buChar char="•"/>
            </a:pPr>
            <a:r>
              <a:rPr lang="en-US" sz="1100" dirty="0" smtClean="0">
                <a:solidFill>
                  <a:srgbClr val="000000"/>
                </a:solidFill>
                <a:cs typeface="Arial"/>
              </a:rPr>
              <a:t>Use </a:t>
            </a:r>
            <a:r>
              <a:rPr lang="en-US" sz="1100" dirty="0">
                <a:solidFill>
                  <a:srgbClr val="000000"/>
                </a:solidFill>
                <a:cs typeface="Arial"/>
              </a:rPr>
              <a:t>the new Busek Microvalve (Phase II SBIR and Phase IIe) to reduce complexity while providing </a:t>
            </a:r>
            <a:r>
              <a:rPr lang="en-US" sz="1100" dirty="0" smtClean="0">
                <a:solidFill>
                  <a:srgbClr val="000000"/>
                </a:solidFill>
                <a:cs typeface="Arial"/>
              </a:rPr>
              <a:t>redundancy</a:t>
            </a:r>
          </a:p>
          <a:p>
            <a:pPr marL="401638" lvl="1" indent="-169863" defTabSz="457200">
              <a:lnSpc>
                <a:spcPct val="90000"/>
              </a:lnSpc>
              <a:buSzPct val="100000"/>
              <a:buFontTx/>
              <a:buChar char="•"/>
            </a:pPr>
            <a:r>
              <a:rPr lang="en-US" sz="1100" dirty="0" smtClean="0">
                <a:solidFill>
                  <a:srgbClr val="000000"/>
                </a:solidFill>
                <a:cs typeface="Arial"/>
              </a:rPr>
              <a:t>O3: Design</a:t>
            </a:r>
            <a:r>
              <a:rPr lang="en-US" sz="1100" dirty="0">
                <a:solidFill>
                  <a:srgbClr val="000000"/>
                </a:solidFill>
                <a:cs typeface="Arial"/>
              </a:rPr>
              <a:t>, fabricate, and test new Busek Microvalves</a:t>
            </a:r>
          </a:p>
          <a:p>
            <a:pPr marL="401638" lvl="1" indent="-169863" defTabSz="457200">
              <a:lnSpc>
                <a:spcPct val="90000"/>
              </a:lnSpc>
              <a:buSzPct val="100000"/>
              <a:buFontTx/>
              <a:buChar char="•"/>
            </a:pPr>
            <a:r>
              <a:rPr lang="en-US" sz="1100" dirty="0" smtClean="0">
                <a:solidFill>
                  <a:srgbClr val="000000"/>
                </a:solidFill>
                <a:cs typeface="Arial"/>
              </a:rPr>
              <a:t>O4: Integrate </a:t>
            </a:r>
            <a:r>
              <a:rPr lang="en-US" sz="1100" dirty="0">
                <a:solidFill>
                  <a:srgbClr val="000000"/>
                </a:solidFill>
                <a:cs typeface="Arial"/>
              </a:rPr>
              <a:t>and test feed system </a:t>
            </a:r>
            <a:r>
              <a:rPr lang="en-US" sz="1100" dirty="0" smtClean="0">
                <a:solidFill>
                  <a:srgbClr val="000000"/>
                </a:solidFill>
                <a:cs typeface="Arial"/>
              </a:rPr>
              <a:t>components to TRL 5</a:t>
            </a:r>
            <a:endParaRPr lang="en-US" sz="1100" dirty="0">
              <a:solidFill>
                <a:srgbClr val="000000"/>
              </a:solidFill>
              <a:cs typeface="Arial"/>
            </a:endParaRPr>
          </a:p>
          <a:p>
            <a:pPr marL="169863" indent="-169863" defTabSz="457200">
              <a:lnSpc>
                <a:spcPct val="90000"/>
              </a:lnSpc>
              <a:spcBef>
                <a:spcPct val="20000"/>
              </a:spcBef>
              <a:buSzPct val="100000"/>
              <a:buFontTx/>
              <a:buChar char="•"/>
            </a:pPr>
            <a:endParaRPr lang="en-US" sz="1100" dirty="0" smtClean="0">
              <a:solidFill>
                <a:srgbClr val="000000"/>
              </a:solidFill>
            </a:endParaRPr>
          </a:p>
          <a:p>
            <a:pPr marL="169863" indent="-169863" defTabSz="457200">
              <a:lnSpc>
                <a:spcPct val="90000"/>
              </a:lnSpc>
              <a:spcBef>
                <a:spcPct val="20000"/>
              </a:spcBef>
              <a:buSzPct val="100000"/>
              <a:buFontTx/>
              <a:buChar char="•"/>
            </a:pPr>
            <a:endParaRPr lang="en-US" sz="1100" dirty="0">
              <a:solidFill>
                <a:srgbClr val="000000"/>
              </a:solidFill>
            </a:endParaRPr>
          </a:p>
        </p:txBody>
      </p:sp>
      <p:sp>
        <p:nvSpPr>
          <p:cNvPr id="17" name="Text Box 9"/>
          <p:cNvSpPr txBox="1">
            <a:spLocks noChangeArrowheads="1"/>
          </p:cNvSpPr>
          <p:nvPr/>
        </p:nvSpPr>
        <p:spPr bwMode="auto">
          <a:xfrm>
            <a:off x="114300" y="4067175"/>
            <a:ext cx="4389438" cy="276999"/>
          </a:xfrm>
          <a:prstGeom prst="rect">
            <a:avLst/>
          </a:prstGeom>
          <a:noFill/>
          <a:ln w="9525">
            <a:noFill/>
            <a:miter lim="800000"/>
            <a:headEnd/>
            <a:tailEnd/>
          </a:ln>
        </p:spPr>
        <p:txBody>
          <a:bodyPr>
            <a:spAutoFit/>
          </a:bodyPr>
          <a:lstStyle/>
          <a:p>
            <a:pPr marL="117475" indent="-117475" defTabSz="339725">
              <a:buFontTx/>
              <a:buChar char="•"/>
            </a:pPr>
            <a:endParaRPr lang="en-US" sz="1200" dirty="0">
              <a:solidFill>
                <a:prstClr val="black"/>
              </a:solidFill>
            </a:endParaRPr>
          </a:p>
        </p:txBody>
      </p:sp>
      <p:sp>
        <p:nvSpPr>
          <p:cNvPr id="18" name="Text Box 10"/>
          <p:cNvSpPr txBox="1">
            <a:spLocks noChangeArrowheads="1"/>
          </p:cNvSpPr>
          <p:nvPr/>
        </p:nvSpPr>
        <p:spPr bwMode="auto">
          <a:xfrm>
            <a:off x="162560" y="5527040"/>
            <a:ext cx="4349750" cy="724557"/>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Key Collaborators</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smtClean="0">
                <a:solidFill>
                  <a:srgbClr val="000000"/>
                </a:solidFill>
                <a:cs typeface="Arial"/>
              </a:rPr>
              <a:t>Busek Co., Inc. on Microvalve and systems engineering</a:t>
            </a:r>
          </a:p>
          <a:p>
            <a:pPr marL="169863" indent="-169863" defTabSz="457200">
              <a:lnSpc>
                <a:spcPct val="90000"/>
              </a:lnSpc>
              <a:buFontTx/>
              <a:buChar char="•"/>
            </a:pPr>
            <a:r>
              <a:rPr lang="en-US" sz="1100" dirty="0">
                <a:solidFill>
                  <a:srgbClr val="000000"/>
                </a:solidFill>
                <a:cs typeface="Arial"/>
              </a:rPr>
              <a:t>Keystone </a:t>
            </a:r>
            <a:r>
              <a:rPr lang="en-US" sz="1100" dirty="0" smtClean="0">
                <a:solidFill>
                  <a:srgbClr val="000000"/>
                </a:solidFill>
                <a:cs typeface="Arial"/>
              </a:rPr>
              <a:t>Engineering on flight-like tank manufacture and test</a:t>
            </a:r>
          </a:p>
          <a:p>
            <a:pPr marL="169863" indent="-169863" defTabSz="457200">
              <a:lnSpc>
                <a:spcPct val="90000"/>
              </a:lnSpc>
              <a:buFontTx/>
              <a:buChar char="•"/>
            </a:pPr>
            <a:r>
              <a:rPr lang="en-US" sz="1100" dirty="0" smtClean="0">
                <a:solidFill>
                  <a:srgbClr val="000000"/>
                </a:solidFill>
                <a:cs typeface="Arial"/>
              </a:rPr>
              <a:t>JPL electric / chemical propulsion and flight propulsion groups</a:t>
            </a:r>
            <a:endParaRPr lang="en-US" sz="1100" dirty="0">
              <a:solidFill>
                <a:srgbClr val="000000"/>
              </a:solidFill>
              <a:cs typeface="Arial"/>
            </a:endParaRPr>
          </a:p>
        </p:txBody>
      </p:sp>
      <p:sp>
        <p:nvSpPr>
          <p:cNvPr id="19" name="Rectangle 11"/>
          <p:cNvSpPr>
            <a:spLocks noChangeArrowheads="1"/>
          </p:cNvSpPr>
          <p:nvPr/>
        </p:nvSpPr>
        <p:spPr bwMode="auto">
          <a:xfrm>
            <a:off x="4583747" y="5699163"/>
            <a:ext cx="4338638" cy="898451"/>
          </a:xfrm>
          <a:prstGeom prst="rect">
            <a:avLst/>
          </a:prstGeom>
          <a:noFill/>
          <a:ln w="9525">
            <a:noFill/>
            <a:miter lim="800000"/>
            <a:headEnd/>
            <a:tailEnd/>
          </a:ln>
        </p:spPr>
        <p:txBody>
          <a:bodyPr wrap="square">
            <a:spAutoFit/>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rPr>
              <a:t>Application</a:t>
            </a:r>
            <a:r>
              <a:rPr lang="en-US" sz="1400" b="1" u="sng" dirty="0" smtClean="0">
                <a:solidFill>
                  <a:srgbClr val="1F497D">
                    <a:lumMod val="60000"/>
                    <a:lumOff val="40000"/>
                  </a:srgbClr>
                </a:solidFill>
              </a:rPr>
              <a:t>:</a:t>
            </a:r>
            <a:endParaRPr lang="en-US" sz="1400" b="1" u="sng" dirty="0" smtClean="0">
              <a:solidFill>
                <a:srgbClr val="4F81BD"/>
              </a:solidFill>
            </a:endParaRPr>
          </a:p>
          <a:p>
            <a:pPr marL="169863" indent="-169863" defTabSz="457200">
              <a:lnSpc>
                <a:spcPct val="90000"/>
              </a:lnSpc>
              <a:buSzPct val="100000"/>
              <a:buFontTx/>
              <a:buChar char="•"/>
            </a:pPr>
            <a:r>
              <a:rPr lang="en-US" sz="1100" dirty="0" smtClean="0">
                <a:solidFill>
                  <a:srgbClr val="000000"/>
                </a:solidFill>
                <a:cs typeface="Arial"/>
              </a:rPr>
              <a:t>Drag-free gravity wave observatories</a:t>
            </a:r>
          </a:p>
          <a:p>
            <a:pPr marL="169863" indent="-169863" defTabSz="457200">
              <a:lnSpc>
                <a:spcPct val="90000"/>
              </a:lnSpc>
              <a:buSzPct val="100000"/>
              <a:buFontTx/>
              <a:buChar char="•"/>
            </a:pPr>
            <a:r>
              <a:rPr lang="en-US" sz="1100" dirty="0" smtClean="0">
                <a:solidFill>
                  <a:srgbClr val="000000"/>
                </a:solidFill>
                <a:cs typeface="Arial"/>
              </a:rPr>
              <a:t>Remove reaction wheels - precision pointing of exo-planet observatory and next generation space telescopes</a:t>
            </a:r>
          </a:p>
          <a:p>
            <a:pPr marL="169863" indent="-169863" defTabSz="457200">
              <a:lnSpc>
                <a:spcPct val="90000"/>
              </a:lnSpc>
              <a:buSzPct val="100000"/>
              <a:buFontTx/>
              <a:buChar char="•"/>
            </a:pPr>
            <a:r>
              <a:rPr lang="en-US" sz="1100" dirty="0" smtClean="0">
                <a:solidFill>
                  <a:srgbClr val="000000"/>
                </a:solidFill>
                <a:cs typeface="Arial"/>
              </a:rPr>
              <a:t>Small spacecraft main propulsion</a:t>
            </a:r>
          </a:p>
        </p:txBody>
      </p:sp>
      <p:sp>
        <p:nvSpPr>
          <p:cNvPr id="20" name="Rectangle 12"/>
          <p:cNvSpPr>
            <a:spLocks noGrp="1" noChangeArrowheads="1"/>
          </p:cNvSpPr>
          <p:nvPr>
            <p:ph type="title"/>
          </p:nvPr>
        </p:nvSpPr>
        <p:spPr>
          <a:xfrm>
            <a:off x="457200" y="274638"/>
            <a:ext cx="8229600" cy="761682"/>
          </a:xfrm>
        </p:spPr>
        <p:txBody>
          <a:bodyPr/>
          <a:lstStyle/>
          <a:p>
            <a:r>
              <a:rPr lang="en-US" sz="2000" dirty="0" smtClean="0"/>
              <a:t>Colloid Microthruster Propellant Feed System</a:t>
            </a:r>
            <a:endParaRPr lang="en-US" sz="2000" dirty="0"/>
          </a:p>
        </p:txBody>
      </p:sp>
      <p:sp>
        <p:nvSpPr>
          <p:cNvPr id="21" name="Text Box 13"/>
          <p:cNvSpPr txBox="1">
            <a:spLocks noChangeArrowheads="1"/>
          </p:cNvSpPr>
          <p:nvPr/>
        </p:nvSpPr>
        <p:spPr bwMode="auto">
          <a:xfrm>
            <a:off x="162560" y="3779520"/>
            <a:ext cx="4383087" cy="1660198"/>
          </a:xfrm>
          <a:prstGeom prst="rect">
            <a:avLst/>
          </a:prstGeom>
          <a:noFill/>
          <a:ln w="25400">
            <a:noFill/>
            <a:miter lim="800000"/>
            <a:headEnd/>
            <a:tailEnd/>
          </a:ln>
        </p:spPr>
        <p:txBody>
          <a:bodyPr wrap="square">
            <a:spAutoFit/>
          </a:bodyPr>
          <a:lstStyle/>
          <a:p>
            <a:pPr marL="169863" indent="-169863" defTabSz="457200">
              <a:lnSpc>
                <a:spcPct val="90000"/>
              </a:lnSpc>
            </a:pPr>
            <a:r>
              <a:rPr lang="en-US" sz="1400" b="1" i="1" u="sng" dirty="0" smtClean="0">
                <a:solidFill>
                  <a:srgbClr val="1F497D">
                    <a:lumMod val="60000"/>
                    <a:lumOff val="40000"/>
                  </a:srgbClr>
                </a:solidFill>
              </a:rPr>
              <a:t>Approach</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smtClean="0">
                <a:solidFill>
                  <a:prstClr val="black"/>
                </a:solidFill>
              </a:rPr>
              <a:t>Teaming arrangement between flight tank vendor Keystone, Busek for the Microvalve, and JPL to manage, perform I&amp;T</a:t>
            </a:r>
          </a:p>
          <a:p>
            <a:pPr marL="169863" indent="-169863" defTabSz="457200">
              <a:lnSpc>
                <a:spcPct val="90000"/>
              </a:lnSpc>
              <a:buFontTx/>
              <a:buChar char="•"/>
            </a:pPr>
            <a:r>
              <a:rPr lang="en-US" sz="1100" dirty="0" smtClean="0">
                <a:solidFill>
                  <a:prstClr val="black"/>
                </a:solidFill>
              </a:rPr>
              <a:t>Use standard liquid-fed propulsion flight design guidelines and practices – the new technology is in the assembled pieces working together, not the propulsion engineering approach</a:t>
            </a:r>
          </a:p>
          <a:p>
            <a:pPr marL="169863" indent="-169863" defTabSz="457200">
              <a:lnSpc>
                <a:spcPct val="90000"/>
              </a:lnSpc>
              <a:buFontTx/>
              <a:buChar char="•"/>
            </a:pPr>
            <a:r>
              <a:rPr lang="en-US" sz="1100" dirty="0" smtClean="0">
                <a:solidFill>
                  <a:prstClr val="black"/>
                </a:solidFill>
              </a:rPr>
              <a:t>Four tasks related to each objective, plus a management task, each with a JPL expert lead</a:t>
            </a:r>
          </a:p>
          <a:p>
            <a:pPr marL="169863" indent="-169863" defTabSz="457200">
              <a:lnSpc>
                <a:spcPct val="90000"/>
              </a:lnSpc>
              <a:buFontTx/>
              <a:buChar char="•"/>
            </a:pPr>
            <a:r>
              <a:rPr lang="en-US" sz="1100" dirty="0" smtClean="0">
                <a:solidFill>
                  <a:prstClr val="black"/>
                </a:solidFill>
              </a:rPr>
              <a:t>Hold peer reviews at each meaningful milestone: requirements definition, design, and test</a:t>
            </a:r>
            <a:endParaRPr lang="en-US" sz="1100" dirty="0">
              <a:solidFill>
                <a:prstClr val="black"/>
              </a:solidFill>
            </a:endParaRPr>
          </a:p>
        </p:txBody>
      </p:sp>
      <p:sp>
        <p:nvSpPr>
          <p:cNvPr id="22" name="Line 14"/>
          <p:cNvSpPr>
            <a:spLocks noChangeShapeType="1"/>
          </p:cNvSpPr>
          <p:nvPr/>
        </p:nvSpPr>
        <p:spPr bwMode="auto">
          <a:xfrm>
            <a:off x="4456113" y="4343400"/>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3" name="Line 15"/>
          <p:cNvSpPr>
            <a:spLocks noChangeShapeType="1"/>
          </p:cNvSpPr>
          <p:nvPr/>
        </p:nvSpPr>
        <p:spPr bwMode="auto">
          <a:xfrm>
            <a:off x="4456113" y="5709477"/>
            <a:ext cx="3627437"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4" name="Line 17"/>
          <p:cNvSpPr>
            <a:spLocks noChangeShapeType="1"/>
          </p:cNvSpPr>
          <p:nvPr/>
        </p:nvSpPr>
        <p:spPr bwMode="auto">
          <a:xfrm>
            <a:off x="8996363" y="4343400"/>
            <a:ext cx="0" cy="29210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5" name="Line 18"/>
          <p:cNvSpPr>
            <a:spLocks noChangeShapeType="1"/>
          </p:cNvSpPr>
          <p:nvPr/>
        </p:nvSpPr>
        <p:spPr bwMode="auto">
          <a:xfrm>
            <a:off x="8083550" y="4343400"/>
            <a:ext cx="912813" cy="0"/>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6" name="Line 19"/>
          <p:cNvSpPr>
            <a:spLocks noChangeShapeType="1"/>
          </p:cNvSpPr>
          <p:nvPr/>
        </p:nvSpPr>
        <p:spPr bwMode="auto">
          <a:xfrm>
            <a:off x="445611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7" name="Line 20"/>
          <p:cNvSpPr>
            <a:spLocks noChangeShapeType="1"/>
          </p:cNvSpPr>
          <p:nvPr/>
        </p:nvSpPr>
        <p:spPr bwMode="auto">
          <a:xfrm>
            <a:off x="8996363" y="4635500"/>
            <a:ext cx="0" cy="29527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8" name="Line 21"/>
          <p:cNvSpPr>
            <a:spLocks noChangeShapeType="1"/>
          </p:cNvSpPr>
          <p:nvPr/>
        </p:nvSpPr>
        <p:spPr bwMode="auto">
          <a:xfrm>
            <a:off x="4456113" y="5088010"/>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29" name="Line 22"/>
          <p:cNvSpPr>
            <a:spLocks noChangeShapeType="1"/>
          </p:cNvSpPr>
          <p:nvPr/>
        </p:nvSpPr>
        <p:spPr bwMode="auto">
          <a:xfrm>
            <a:off x="8996363" y="4930775"/>
            <a:ext cx="0" cy="327025"/>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0" name="Line 23"/>
          <p:cNvSpPr>
            <a:spLocks noChangeShapeType="1"/>
          </p:cNvSpPr>
          <p:nvPr/>
        </p:nvSpPr>
        <p:spPr bwMode="auto">
          <a:xfrm>
            <a:off x="4456113" y="5240273"/>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1" name="Line 24"/>
          <p:cNvSpPr>
            <a:spLocks noChangeShapeType="1"/>
          </p:cNvSpPr>
          <p:nvPr/>
        </p:nvSpPr>
        <p:spPr bwMode="auto">
          <a:xfrm>
            <a:off x="8996363" y="5226804"/>
            <a:ext cx="0" cy="325438"/>
          </a:xfrm>
          <a:prstGeom prst="line">
            <a:avLst/>
          </a:prstGeom>
          <a:noFill/>
          <a:ln w="28575" cap="sq">
            <a:noFill/>
            <a:round/>
            <a:headEnd/>
            <a:tailEnd/>
          </a:ln>
        </p:spPr>
        <p:txBody>
          <a:bodyPr/>
          <a:lstStyle/>
          <a:p>
            <a:pPr defTabSz="457200"/>
            <a:endParaRPr lang="en-US" sz="1800" dirty="0">
              <a:solidFill>
                <a:prstClr val="black"/>
              </a:solidFill>
            </a:endParaRPr>
          </a:p>
        </p:txBody>
      </p:sp>
      <p:sp>
        <p:nvSpPr>
          <p:cNvPr id="33" name="Text Box 26"/>
          <p:cNvSpPr txBox="1">
            <a:spLocks noChangeArrowheads="1"/>
          </p:cNvSpPr>
          <p:nvPr/>
        </p:nvSpPr>
        <p:spPr bwMode="auto">
          <a:xfrm>
            <a:off x="2967464" y="740595"/>
            <a:ext cx="3207657" cy="307777"/>
          </a:xfrm>
          <a:prstGeom prst="rect">
            <a:avLst/>
          </a:prstGeom>
          <a:noFill/>
          <a:ln w="25400">
            <a:noFill/>
            <a:miter lim="800000"/>
            <a:headEnd/>
            <a:tailEnd/>
          </a:ln>
        </p:spPr>
        <p:txBody>
          <a:bodyPr wrap="square">
            <a:spAutoFit/>
          </a:bodyPr>
          <a:lstStyle/>
          <a:p>
            <a:pPr algn="ctr" defTabSz="457200"/>
            <a:r>
              <a:rPr lang="en-US" sz="1400" dirty="0">
                <a:solidFill>
                  <a:prstClr val="black"/>
                </a:solidFill>
              </a:rPr>
              <a:t>PI: </a:t>
            </a:r>
            <a:r>
              <a:rPr lang="en-US" sz="1400" dirty="0" smtClean="0">
                <a:solidFill>
                  <a:prstClr val="black"/>
                </a:solidFill>
              </a:rPr>
              <a:t>John Ziemer/JPL</a:t>
            </a:r>
            <a:endParaRPr lang="en-US" sz="1400" b="1" dirty="0">
              <a:solidFill>
                <a:prstClr val="black"/>
              </a:solidFill>
            </a:endParaRPr>
          </a:p>
        </p:txBody>
      </p:sp>
      <p:sp>
        <p:nvSpPr>
          <p:cNvPr id="34" name="Rectangle 27"/>
          <p:cNvSpPr>
            <a:spLocks noChangeArrowheads="1"/>
          </p:cNvSpPr>
          <p:nvPr/>
        </p:nvSpPr>
        <p:spPr bwMode="auto">
          <a:xfrm>
            <a:off x="4583747" y="3779520"/>
            <a:ext cx="4349750" cy="1338571"/>
          </a:xfrm>
          <a:prstGeom prst="rect">
            <a:avLst/>
          </a:prstGeom>
          <a:noFill/>
          <a:ln w="25400">
            <a:noFill/>
            <a:miter lim="800000"/>
            <a:headEnd/>
            <a:tailEnd/>
          </a:ln>
        </p:spPr>
        <p:txBody>
          <a:bodyPr wrap="square">
            <a:spAutoFit/>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rPr>
              <a:t>Recent Accomplishments</a:t>
            </a:r>
            <a:r>
              <a:rPr lang="en-US" sz="1400" b="1" u="sng" dirty="0" smtClean="0">
                <a:solidFill>
                  <a:srgbClr val="1F497D">
                    <a:lumMod val="60000"/>
                    <a:lumOff val="40000"/>
                  </a:srgbClr>
                </a:solidFill>
              </a:rPr>
              <a:t>:</a:t>
            </a:r>
          </a:p>
          <a:p>
            <a:pPr marL="169863" indent="-169863" defTabSz="457200">
              <a:lnSpc>
                <a:spcPct val="90000"/>
              </a:lnSpc>
              <a:spcBef>
                <a:spcPct val="20000"/>
              </a:spcBef>
              <a:buSzPct val="100000"/>
              <a:buFontTx/>
              <a:buChar char="•"/>
            </a:pPr>
            <a:r>
              <a:rPr lang="en-US" sz="1100" dirty="0" smtClean="0">
                <a:solidFill>
                  <a:srgbClr val="000000"/>
                </a:solidFill>
              </a:rPr>
              <a:t>Tank fabrication and TRL 5 tests are complete</a:t>
            </a:r>
          </a:p>
          <a:p>
            <a:pPr marL="169863" indent="-169863" defTabSz="457200">
              <a:lnSpc>
                <a:spcPct val="90000"/>
              </a:lnSpc>
              <a:spcBef>
                <a:spcPct val="20000"/>
              </a:spcBef>
              <a:buSzPct val="100000"/>
              <a:buFontTx/>
              <a:buChar char="•"/>
            </a:pPr>
            <a:r>
              <a:rPr lang="en-US" sz="1100" dirty="0" smtClean="0">
                <a:solidFill>
                  <a:srgbClr val="000000"/>
                </a:solidFill>
              </a:rPr>
              <a:t>Microvalve fabrication and environmental tests are complete</a:t>
            </a:r>
          </a:p>
          <a:p>
            <a:pPr marL="169863" indent="-169863" defTabSz="457200">
              <a:lnSpc>
                <a:spcPct val="90000"/>
              </a:lnSpc>
              <a:spcBef>
                <a:spcPct val="20000"/>
              </a:spcBef>
              <a:buSzPct val="100000"/>
              <a:buFontTx/>
              <a:buChar char="•"/>
            </a:pPr>
            <a:r>
              <a:rPr lang="en-US" sz="1100" dirty="0" smtClean="0">
                <a:solidFill>
                  <a:srgbClr val="000000"/>
                </a:solidFill>
              </a:rPr>
              <a:t>Redundant </a:t>
            </a:r>
            <a:r>
              <a:rPr lang="en-US" sz="1100" dirty="0">
                <a:solidFill>
                  <a:srgbClr val="000000"/>
                </a:solidFill>
              </a:rPr>
              <a:t>M</a:t>
            </a:r>
            <a:r>
              <a:rPr lang="en-US" sz="1100" dirty="0" smtClean="0">
                <a:solidFill>
                  <a:srgbClr val="000000"/>
                </a:solidFill>
              </a:rPr>
              <a:t>icrovalve subassembly including accumulator and volume compensator has been fabricated and tested for TRL 5</a:t>
            </a:r>
          </a:p>
          <a:p>
            <a:pPr marL="169863" indent="-169863" defTabSz="457200">
              <a:lnSpc>
                <a:spcPct val="90000"/>
              </a:lnSpc>
              <a:spcBef>
                <a:spcPct val="20000"/>
              </a:spcBef>
              <a:buSzPct val="100000"/>
              <a:buFontTx/>
              <a:buChar char="•"/>
            </a:pPr>
            <a:r>
              <a:rPr lang="en-US" sz="1100" dirty="0" smtClean="0">
                <a:solidFill>
                  <a:srgbClr val="000000"/>
                </a:solidFill>
              </a:rPr>
              <a:t>Tank and supportive feed system components are all at JPL, ready for integration; data system complete</a:t>
            </a:r>
          </a:p>
        </p:txBody>
      </p:sp>
      <p:sp>
        <p:nvSpPr>
          <p:cNvPr id="37" name="Rectangle 38"/>
          <p:cNvSpPr>
            <a:spLocks noChangeArrowheads="1"/>
          </p:cNvSpPr>
          <p:nvPr/>
        </p:nvSpPr>
        <p:spPr bwMode="auto">
          <a:xfrm>
            <a:off x="240767" y="2714625"/>
            <a:ext cx="3044874" cy="338541"/>
          </a:xfrm>
          <a:prstGeom prst="rect">
            <a:avLst/>
          </a:prstGeom>
          <a:noFill/>
          <a:ln w="9525">
            <a:noFill/>
            <a:miter lim="800000"/>
            <a:headEnd/>
            <a:tailEnd/>
          </a:ln>
        </p:spPr>
        <p:txBody>
          <a:bodyPr/>
          <a:lstStyle/>
          <a:p>
            <a:pPr marL="169863" indent="-169863" defTabSz="457200">
              <a:lnSpc>
                <a:spcPct val="90000"/>
              </a:lnSpc>
              <a:spcBef>
                <a:spcPct val="20000"/>
              </a:spcBef>
              <a:buSzPct val="100000"/>
            </a:pPr>
            <a:endParaRPr lang="en-US" sz="1400" dirty="0">
              <a:solidFill>
                <a:srgbClr val="000000"/>
              </a:solidFill>
            </a:endParaRPr>
          </a:p>
        </p:txBody>
      </p:sp>
      <p:sp>
        <p:nvSpPr>
          <p:cNvPr id="36" name="Text Box 13"/>
          <p:cNvSpPr txBox="1">
            <a:spLocks noChangeArrowheads="1"/>
          </p:cNvSpPr>
          <p:nvPr/>
        </p:nvSpPr>
        <p:spPr bwMode="auto">
          <a:xfrm>
            <a:off x="162560" y="2753360"/>
            <a:ext cx="4383087" cy="1050800"/>
          </a:xfrm>
          <a:prstGeom prst="rect">
            <a:avLst/>
          </a:prstGeom>
          <a:noFill/>
          <a:ln w="25400">
            <a:noFill/>
            <a:miter lim="800000"/>
            <a:headEnd/>
            <a:tailEnd/>
          </a:ln>
        </p:spPr>
        <p:txBody>
          <a:bodyPr wrap="square">
            <a:spAutoFit/>
          </a:bodyPr>
          <a:lstStyle/>
          <a:p>
            <a:pPr marL="169863" indent="-169863" defTabSz="457200">
              <a:lnSpc>
                <a:spcPct val="90000"/>
              </a:lnSpc>
            </a:pPr>
            <a:r>
              <a:rPr lang="en-US" sz="1400" b="1" i="1" u="sng" dirty="0" smtClean="0">
                <a:solidFill>
                  <a:srgbClr val="1F497D">
                    <a:lumMod val="60000"/>
                    <a:lumOff val="40000"/>
                  </a:srgbClr>
                </a:solidFill>
              </a:rPr>
              <a:t>Significance of Work</a:t>
            </a:r>
            <a:r>
              <a:rPr lang="en-US" sz="1400" b="1" u="sng" dirty="0" smtClean="0">
                <a:solidFill>
                  <a:srgbClr val="1F497D">
                    <a:lumMod val="60000"/>
                    <a:lumOff val="40000"/>
                  </a:srgbClr>
                </a:solidFill>
              </a:rPr>
              <a:t>:</a:t>
            </a:r>
          </a:p>
          <a:p>
            <a:pPr marL="169863" indent="-169863" defTabSz="457200">
              <a:lnSpc>
                <a:spcPct val="90000"/>
              </a:lnSpc>
              <a:buFontTx/>
              <a:buChar char="•"/>
            </a:pPr>
            <a:r>
              <a:rPr lang="en-US" sz="1100" dirty="0">
                <a:solidFill>
                  <a:srgbClr val="000000"/>
                </a:solidFill>
              </a:rPr>
              <a:t>A</a:t>
            </a:r>
            <a:r>
              <a:rPr lang="en-US" sz="1100" dirty="0" smtClean="0">
                <a:solidFill>
                  <a:srgbClr val="000000"/>
                </a:solidFill>
              </a:rPr>
              <a:t> </a:t>
            </a:r>
            <a:r>
              <a:rPr lang="en-US" sz="1100" dirty="0">
                <a:solidFill>
                  <a:srgbClr val="000000"/>
                </a:solidFill>
              </a:rPr>
              <a:t>new, </a:t>
            </a:r>
            <a:r>
              <a:rPr lang="en-US" sz="1100" dirty="0" smtClean="0">
                <a:solidFill>
                  <a:srgbClr val="000000"/>
                </a:solidFill>
              </a:rPr>
              <a:t>flight-like, fully redundant, higher </a:t>
            </a:r>
            <a:r>
              <a:rPr lang="en-US" sz="1100" dirty="0">
                <a:solidFill>
                  <a:srgbClr val="000000"/>
                </a:solidFill>
              </a:rPr>
              <a:t>capacity colloid thruster feed system </a:t>
            </a:r>
            <a:r>
              <a:rPr lang="en-US" sz="1100" dirty="0" smtClean="0">
                <a:solidFill>
                  <a:srgbClr val="000000"/>
                </a:solidFill>
              </a:rPr>
              <a:t>at </a:t>
            </a:r>
            <a:r>
              <a:rPr lang="en-US" sz="1100" dirty="0">
                <a:solidFill>
                  <a:srgbClr val="000000"/>
                </a:solidFill>
              </a:rPr>
              <a:t>TRL 5 </a:t>
            </a:r>
            <a:r>
              <a:rPr lang="en-US" sz="1100" dirty="0" smtClean="0">
                <a:solidFill>
                  <a:srgbClr val="000000"/>
                </a:solidFill>
              </a:rPr>
              <a:t>can </a:t>
            </a:r>
            <a:r>
              <a:rPr lang="en-US" sz="1100" dirty="0">
                <a:solidFill>
                  <a:srgbClr val="000000"/>
                </a:solidFill>
              </a:rPr>
              <a:t>support any gravity wave observatory </a:t>
            </a:r>
            <a:r>
              <a:rPr lang="en-US" sz="1100" dirty="0" smtClean="0">
                <a:solidFill>
                  <a:srgbClr val="000000"/>
                </a:solidFill>
              </a:rPr>
              <a:t>concept</a:t>
            </a:r>
          </a:p>
          <a:p>
            <a:pPr marL="169863" indent="-169863" defTabSz="457200">
              <a:lnSpc>
                <a:spcPct val="90000"/>
              </a:lnSpc>
              <a:buFontTx/>
              <a:buChar char="•"/>
            </a:pPr>
            <a:r>
              <a:rPr lang="en-US" sz="1100" dirty="0" smtClean="0">
                <a:solidFill>
                  <a:srgbClr val="000000"/>
                </a:solidFill>
              </a:rPr>
              <a:t>A clear </a:t>
            </a:r>
            <a:r>
              <a:rPr lang="en-US" sz="1100" dirty="0">
                <a:solidFill>
                  <a:srgbClr val="000000"/>
                </a:solidFill>
              </a:rPr>
              <a:t>path to TRL 6 once the mission and system are defined</a:t>
            </a:r>
          </a:p>
          <a:p>
            <a:pPr marL="169863" indent="-169863" defTabSz="457200">
              <a:lnSpc>
                <a:spcPct val="90000"/>
              </a:lnSpc>
              <a:buFontTx/>
              <a:buChar char="•"/>
            </a:pPr>
            <a:endParaRPr lang="en-US" sz="1100" dirty="0">
              <a:solidFill>
                <a:prstClr val="black"/>
              </a:solidFill>
              <a:cs typeface="Arial"/>
            </a:endParaRPr>
          </a:p>
        </p:txBody>
      </p:sp>
      <p:sp>
        <p:nvSpPr>
          <p:cNvPr id="40" name="Text Box 25"/>
          <p:cNvSpPr txBox="1">
            <a:spLocks noChangeArrowheads="1"/>
          </p:cNvSpPr>
          <p:nvPr/>
        </p:nvSpPr>
        <p:spPr bwMode="auto">
          <a:xfrm>
            <a:off x="4718724" y="6593300"/>
            <a:ext cx="3268120" cy="261610"/>
          </a:xfrm>
          <a:prstGeom prst="rect">
            <a:avLst/>
          </a:prstGeom>
          <a:noFill/>
          <a:ln w="25400">
            <a:noFill/>
            <a:miter lim="800000"/>
            <a:headEnd/>
            <a:tailEnd/>
          </a:ln>
        </p:spPr>
        <p:txBody>
          <a:bodyPr wrap="none">
            <a:spAutoFit/>
          </a:bodyPr>
          <a:lstStyle/>
          <a:p>
            <a:pPr defTabSz="457200"/>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in</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prstClr val="black"/>
                </a:solidFill>
              </a:rPr>
              <a:t>3-4</a:t>
            </a:r>
            <a:r>
              <a:rPr lang="en-US" sz="1100" b="1" i="1" dirty="0" smtClean="0">
                <a:solidFill>
                  <a:srgbClr val="4F81BD"/>
                </a:solidFill>
              </a:rPr>
              <a:t>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current</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a:solidFill>
                  <a:prstClr val="black"/>
                </a:solidFill>
              </a:rPr>
              <a:t>4</a:t>
            </a:r>
            <a:r>
              <a:rPr lang="en-US" sz="1100" b="1" i="1" dirty="0" smtClean="0">
                <a:solidFill>
                  <a:srgbClr val="1F497D">
                    <a:lumMod val="75000"/>
                  </a:srgbClr>
                </a:solidFill>
              </a:rPr>
              <a:t>      </a:t>
            </a:r>
            <a:r>
              <a:rPr lang="en-US" sz="1100" b="1" i="1" dirty="0" smtClean="0">
                <a:solidFill>
                  <a:srgbClr val="1F497D">
                    <a:lumMod val="60000"/>
                    <a:lumOff val="40000"/>
                  </a:srgbClr>
                </a:solidFill>
              </a:rPr>
              <a:t>TRL</a:t>
            </a:r>
            <a:r>
              <a:rPr lang="en-US" sz="1000" b="1" i="1" dirty="0" smtClean="0">
                <a:solidFill>
                  <a:srgbClr val="1F497D">
                    <a:lumMod val="60000"/>
                    <a:lumOff val="40000"/>
                  </a:srgbClr>
                </a:solidFill>
              </a:rPr>
              <a:t>target</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prstClr val="black"/>
                </a:solidFill>
              </a:rPr>
              <a:t>5</a:t>
            </a:r>
            <a:endParaRPr lang="en-US" sz="1100" b="1" i="1" dirty="0">
              <a:solidFill>
                <a:srgbClr val="4F81BD"/>
              </a:solidFill>
            </a:endParaRPr>
          </a:p>
        </p:txBody>
      </p:sp>
      <p:sp>
        <p:nvSpPr>
          <p:cNvPr id="42" name="Text Box 10"/>
          <p:cNvSpPr txBox="1">
            <a:spLocks noChangeArrowheads="1"/>
          </p:cNvSpPr>
          <p:nvPr/>
        </p:nvSpPr>
        <p:spPr bwMode="auto">
          <a:xfrm>
            <a:off x="162560" y="6319521"/>
            <a:ext cx="4349750" cy="418576"/>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Current Funded Period of Performance</a:t>
            </a:r>
            <a:r>
              <a:rPr lang="en-US" sz="1400" b="1" u="sng" dirty="0" smtClean="0">
                <a:solidFill>
                  <a:srgbClr val="1F497D">
                    <a:lumMod val="60000"/>
                    <a:lumOff val="40000"/>
                  </a:srgbClr>
                </a:solidFill>
              </a:rPr>
              <a:t>:</a:t>
            </a:r>
          </a:p>
          <a:p>
            <a:pPr marL="169863" indent="-169863" defTabSz="339725">
              <a:lnSpc>
                <a:spcPct val="80000"/>
              </a:lnSpc>
              <a:buFontTx/>
              <a:buChar char="•"/>
            </a:pPr>
            <a:r>
              <a:rPr lang="en-US" sz="1100" dirty="0" smtClean="0">
                <a:solidFill>
                  <a:prstClr val="black"/>
                </a:solidFill>
              </a:rPr>
              <a:t>Jan 2013 – Jan 2015</a:t>
            </a:r>
            <a:endParaRPr lang="en-US" sz="1100" dirty="0">
              <a:solidFill>
                <a:prstClr val="black"/>
              </a:solidFill>
            </a:endParaRPr>
          </a:p>
        </p:txBody>
      </p:sp>
      <p:pic>
        <p:nvPicPr>
          <p:cNvPr id="43" name="Picture 42" descr="Proposed Config v2.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700743" y="1366370"/>
            <a:ext cx="4283075" cy="2347260"/>
          </a:xfrm>
          <a:prstGeom prst="rect">
            <a:avLst/>
          </a:prstGeom>
        </p:spPr>
      </p:pic>
      <p:pic>
        <p:nvPicPr>
          <p:cNvPr id="6146" name="Picture 2" descr="John Ziemer"/>
          <p:cNvPicPr>
            <a:picLocks noChangeAspect="1" noChangeArrowheads="1"/>
          </p:cNvPicPr>
          <p:nvPr/>
        </p:nvPicPr>
        <p:blipFill>
          <a:blip r:embed="rId3" cstate="print"/>
          <a:srcRect/>
          <a:stretch>
            <a:fillRect/>
          </a:stretch>
        </p:blipFill>
        <p:spPr bwMode="auto">
          <a:xfrm>
            <a:off x="6129655" y="689290"/>
            <a:ext cx="647065" cy="647067"/>
          </a:xfrm>
          <a:prstGeom prst="rect">
            <a:avLst/>
          </a:prstGeom>
          <a:noFill/>
        </p:spPr>
      </p:pic>
      <p:sp>
        <p:nvSpPr>
          <p:cNvPr id="32" name="Rectangle 27"/>
          <p:cNvSpPr>
            <a:spLocks noChangeArrowheads="1"/>
          </p:cNvSpPr>
          <p:nvPr/>
        </p:nvSpPr>
        <p:spPr bwMode="auto">
          <a:xfrm>
            <a:off x="4583747" y="5135912"/>
            <a:ext cx="4349750" cy="627608"/>
          </a:xfrm>
          <a:prstGeom prst="rect">
            <a:avLst/>
          </a:prstGeom>
          <a:noFill/>
          <a:ln w="25400">
            <a:noFill/>
            <a:miter lim="800000"/>
            <a:headEnd/>
            <a:tailEnd/>
          </a:ln>
        </p:spPr>
        <p:txBody>
          <a:bodyPr wrap="square">
            <a:spAutoFit/>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rPr>
              <a:t>Next Milestones</a:t>
            </a:r>
            <a:r>
              <a:rPr lang="en-US" sz="1400" b="1" u="sng" dirty="0" smtClean="0">
                <a:solidFill>
                  <a:srgbClr val="1F497D">
                    <a:lumMod val="60000"/>
                    <a:lumOff val="40000"/>
                  </a:srgbClr>
                </a:solidFill>
              </a:rPr>
              <a:t>:</a:t>
            </a:r>
          </a:p>
          <a:p>
            <a:pPr marL="169863" indent="-169863" defTabSz="457200">
              <a:lnSpc>
                <a:spcPct val="90000"/>
              </a:lnSpc>
              <a:spcBef>
                <a:spcPct val="20000"/>
              </a:spcBef>
              <a:buSzPct val="100000"/>
              <a:buFontTx/>
              <a:buChar char="•"/>
            </a:pPr>
            <a:r>
              <a:rPr lang="en-US" sz="1100" dirty="0" smtClean="0">
                <a:solidFill>
                  <a:srgbClr val="000000"/>
                </a:solidFill>
              </a:rPr>
              <a:t>Receive Busek Microvalve subassembly and test full feed system assembly to TRL 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6974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Rectangle 12"/>
          <p:cNvSpPr>
            <a:spLocks noGrp="1" noChangeArrowheads="1"/>
          </p:cNvSpPr>
          <p:nvPr>
            <p:ph type="title"/>
          </p:nvPr>
        </p:nvSpPr>
        <p:spPr>
          <a:xfrm>
            <a:off x="928795" y="182684"/>
            <a:ext cx="6331637" cy="345311"/>
          </a:xfrm>
        </p:spPr>
        <p:txBody>
          <a:bodyPr>
            <a:noAutofit/>
          </a:bodyPr>
          <a:lstStyle/>
          <a:p>
            <a:pPr lvl="0" algn="ctr">
              <a:defRPr/>
            </a:pPr>
            <a:r>
              <a:rPr lang="en-US" sz="2400" dirty="0" smtClean="0">
                <a:latin typeface="Helvetica" pitchFamily="34" charset="0"/>
                <a:cs typeface="Helvetica" pitchFamily="34" charset="0"/>
              </a:rPr>
              <a:t>Telescope </a:t>
            </a:r>
            <a:r>
              <a:rPr lang="en-US" sz="2400" dirty="0">
                <a:latin typeface="Helvetica" pitchFamily="34" charset="0"/>
                <a:cs typeface="Helvetica" pitchFamily="34" charset="0"/>
              </a:rPr>
              <a:t>for a Space GW Mission</a:t>
            </a:r>
          </a:p>
        </p:txBody>
      </p:sp>
      <p:sp>
        <p:nvSpPr>
          <p:cNvPr id="33" name="Text Box 26"/>
          <p:cNvSpPr txBox="1">
            <a:spLocks noChangeArrowheads="1"/>
          </p:cNvSpPr>
          <p:nvPr/>
        </p:nvSpPr>
        <p:spPr bwMode="auto">
          <a:xfrm>
            <a:off x="3155804" y="632903"/>
            <a:ext cx="2836299" cy="338554"/>
          </a:xfrm>
          <a:prstGeom prst="rect">
            <a:avLst/>
          </a:prstGeom>
          <a:noFill/>
          <a:ln w="25400">
            <a:noFill/>
            <a:miter lim="800000"/>
            <a:headEnd/>
            <a:tailEnd/>
          </a:ln>
        </p:spPr>
        <p:txBody>
          <a:bodyPr wrap="square">
            <a:spAutoFit/>
          </a:bodyPr>
          <a:lstStyle/>
          <a:p>
            <a:pPr algn="ctr" defTabSz="457200"/>
            <a:r>
              <a:rPr lang="en-US" sz="1600" dirty="0">
                <a:solidFill>
                  <a:prstClr val="black"/>
                </a:solidFill>
                <a:latin typeface="Arial" charset="0"/>
              </a:rPr>
              <a:t>PI:</a:t>
            </a:r>
            <a:r>
              <a:rPr lang="en-US" sz="1600" dirty="0" smtClean="0">
                <a:solidFill>
                  <a:prstClr val="black"/>
                </a:solidFill>
                <a:latin typeface="Arial" charset="0"/>
              </a:rPr>
              <a:t> </a:t>
            </a:r>
            <a:r>
              <a:rPr lang="en-US" sz="1600" dirty="0" smtClean="0">
                <a:solidFill>
                  <a:prstClr val="black"/>
                </a:solidFill>
              </a:rPr>
              <a:t>Jeff Livas/GSFC</a:t>
            </a:r>
            <a:endParaRPr lang="en-US" sz="1600" b="1" dirty="0">
              <a:solidFill>
                <a:prstClr val="black"/>
              </a:solidFill>
            </a:endParaRPr>
          </a:p>
        </p:txBody>
      </p:sp>
      <p:sp>
        <p:nvSpPr>
          <p:cNvPr id="8" name="Line 2"/>
          <p:cNvSpPr>
            <a:spLocks noChangeShapeType="1"/>
          </p:cNvSpPr>
          <p:nvPr/>
        </p:nvSpPr>
        <p:spPr bwMode="auto">
          <a:xfrm>
            <a:off x="409575" y="3821748"/>
            <a:ext cx="8275638" cy="0"/>
          </a:xfrm>
          <a:prstGeom prst="line">
            <a:avLst/>
          </a:prstGeom>
          <a:noFill/>
          <a:ln w="38100">
            <a:solidFill>
              <a:schemeClr val="accent1"/>
            </a:solidFill>
            <a:round/>
            <a:headEnd/>
            <a:tailEnd/>
          </a:ln>
        </p:spPr>
        <p:txBody>
          <a:bodyPr/>
          <a:lstStyle/>
          <a:p>
            <a:pPr defTabSz="457200"/>
            <a:endParaRPr lang="en-US" dirty="0">
              <a:solidFill>
                <a:prstClr val="black"/>
              </a:solidFill>
            </a:endParaRPr>
          </a:p>
        </p:txBody>
      </p:sp>
      <p:sp>
        <p:nvSpPr>
          <p:cNvPr id="10" name="Line 3"/>
          <p:cNvSpPr>
            <a:spLocks noChangeShapeType="1"/>
          </p:cNvSpPr>
          <p:nvPr/>
        </p:nvSpPr>
        <p:spPr bwMode="auto">
          <a:xfrm flipH="1">
            <a:off x="4478020" y="1187133"/>
            <a:ext cx="11113" cy="5513387"/>
          </a:xfrm>
          <a:prstGeom prst="line">
            <a:avLst/>
          </a:prstGeom>
          <a:noFill/>
          <a:ln w="38100">
            <a:solidFill>
              <a:schemeClr val="accent1"/>
            </a:solidFill>
            <a:round/>
            <a:headEnd/>
            <a:tailEnd/>
          </a:ln>
        </p:spPr>
        <p:txBody>
          <a:bodyPr/>
          <a:lstStyle/>
          <a:p>
            <a:pPr defTabSz="457200"/>
            <a:endParaRPr lang="en-US" dirty="0">
              <a:solidFill>
                <a:prstClr val="black"/>
              </a:solidFill>
            </a:endParaRPr>
          </a:p>
        </p:txBody>
      </p:sp>
      <p:sp>
        <p:nvSpPr>
          <p:cNvPr id="16" name="Rectangle 8"/>
          <p:cNvSpPr>
            <a:spLocks noChangeArrowheads="1"/>
          </p:cNvSpPr>
          <p:nvPr/>
        </p:nvSpPr>
        <p:spPr bwMode="auto">
          <a:xfrm>
            <a:off x="229553" y="1259841"/>
            <a:ext cx="4179887" cy="1005840"/>
          </a:xfrm>
          <a:prstGeom prst="rect">
            <a:avLst/>
          </a:prstGeom>
          <a:noFill/>
          <a:ln w="9525">
            <a:noFill/>
            <a:miter lim="800000"/>
            <a:headEnd/>
            <a:tailEnd/>
          </a:ln>
        </p:spPr>
        <p:txBody>
          <a:bodyPr/>
          <a:lstStyle/>
          <a:p>
            <a:pPr marL="169863" indent="-169863" defTabSz="457200">
              <a:lnSpc>
                <a:spcPct val="90000"/>
              </a:lnSpc>
              <a:buSzPct val="100000"/>
            </a:pPr>
            <a:r>
              <a:rPr lang="en-US" sz="1600" b="1" i="1" u="sng" dirty="0">
                <a:solidFill>
                  <a:srgbClr val="1F497D">
                    <a:lumMod val="60000"/>
                    <a:lumOff val="40000"/>
                  </a:srgbClr>
                </a:solidFill>
              </a:rPr>
              <a:t>Objectives and Key Challenges:</a:t>
            </a:r>
          </a:p>
          <a:p>
            <a:pPr marL="169863" indent="-169863" defTabSz="457200" eaLnBrk="0" hangingPunct="0">
              <a:lnSpc>
                <a:spcPct val="90000"/>
              </a:lnSpc>
              <a:spcBef>
                <a:spcPts val="100"/>
              </a:spcBef>
              <a:buSzPct val="100000"/>
              <a:buFontTx/>
              <a:buChar char="•"/>
              <a:tabLst>
                <a:tab pos="1830388" algn="ctr"/>
                <a:tab pos="2514600" algn="ctr"/>
                <a:tab pos="3200400" algn="ctr"/>
              </a:tabLst>
            </a:pPr>
            <a:r>
              <a:rPr lang="en-US" sz="1200" dirty="0" smtClean="0">
                <a:solidFill>
                  <a:prstClr val="black"/>
                </a:solidFill>
                <a:cs typeface="Calibri" pitchFamily="34" charset="0"/>
              </a:rPr>
              <a:t>Establish a complete telescope design meeting optical, mechanical, thermal, and manufacturability NGO requirements for US contribution to L2 mission</a:t>
            </a:r>
          </a:p>
          <a:p>
            <a:pPr marL="169863" indent="-169863" defTabSz="457200" eaLnBrk="0" hangingPunct="0">
              <a:lnSpc>
                <a:spcPct val="90000"/>
              </a:lnSpc>
              <a:spcBef>
                <a:spcPts val="100"/>
              </a:spcBef>
              <a:buSzPct val="100000"/>
              <a:buFontTx/>
              <a:buChar char="•"/>
              <a:tabLst>
                <a:tab pos="1830388" algn="ctr"/>
                <a:tab pos="2514600" algn="ctr"/>
                <a:tab pos="3200400" algn="ctr"/>
              </a:tabLst>
            </a:pPr>
            <a:r>
              <a:rPr lang="en-US" sz="1200" dirty="0" smtClean="0">
                <a:solidFill>
                  <a:prstClr val="black"/>
                </a:solidFill>
                <a:cs typeface="Calibri" pitchFamily="34" charset="0"/>
              </a:rPr>
              <a:t>Fabricate and test a prototype</a:t>
            </a:r>
          </a:p>
        </p:txBody>
      </p:sp>
      <p:sp>
        <p:nvSpPr>
          <p:cNvPr id="18" name="Text Box 10"/>
          <p:cNvSpPr txBox="1">
            <a:spLocks noChangeArrowheads="1"/>
          </p:cNvSpPr>
          <p:nvPr/>
        </p:nvSpPr>
        <p:spPr bwMode="auto">
          <a:xfrm>
            <a:off x="229553" y="5203290"/>
            <a:ext cx="3915727" cy="841256"/>
          </a:xfrm>
          <a:prstGeom prst="rect">
            <a:avLst/>
          </a:prstGeom>
          <a:noFill/>
          <a:ln w="9525">
            <a:noFill/>
            <a:miter lim="800000"/>
            <a:headEnd/>
            <a:tailEnd/>
          </a:ln>
        </p:spPr>
        <p:txBody>
          <a:bodyPr wrap="square">
            <a:spAutoFit/>
          </a:bodyPr>
          <a:lstStyle/>
          <a:p>
            <a:pPr marL="169863" indent="-169863" defTabSz="457200">
              <a:lnSpc>
                <a:spcPct val="90000"/>
              </a:lnSpc>
            </a:pPr>
            <a:r>
              <a:rPr lang="en-US" sz="1600" b="1" i="1" u="sng" dirty="0" smtClean="0">
                <a:solidFill>
                  <a:srgbClr val="1F497D">
                    <a:lumMod val="60000"/>
                    <a:lumOff val="40000"/>
                  </a:srgbClr>
                </a:solidFill>
              </a:rPr>
              <a:t>Key Collaborators:</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Code 551: Joe Howard/Garrett West/Peter Blake/Len Seals/Ron Shiri/</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Code 543: John Crow/Justin Ward</a:t>
            </a:r>
          </a:p>
        </p:txBody>
      </p:sp>
      <p:sp>
        <p:nvSpPr>
          <p:cNvPr id="19" name="Rectangle 11"/>
          <p:cNvSpPr>
            <a:spLocks noChangeArrowheads="1"/>
          </p:cNvSpPr>
          <p:nvPr/>
        </p:nvSpPr>
        <p:spPr bwMode="auto">
          <a:xfrm>
            <a:off x="4630420" y="5628640"/>
            <a:ext cx="4206607" cy="926407"/>
          </a:xfrm>
          <a:prstGeom prst="rect">
            <a:avLst/>
          </a:prstGeom>
          <a:noFill/>
          <a:ln w="9525">
            <a:noFill/>
            <a:miter lim="800000"/>
            <a:headEnd/>
            <a:tailEnd/>
          </a:ln>
        </p:spPr>
        <p:txBody>
          <a:bodyPr wrap="square">
            <a:spAutoFit/>
          </a:bodyPr>
          <a:lstStyle/>
          <a:p>
            <a:pPr marL="169863" indent="-169863" defTabSz="457200">
              <a:lnSpc>
                <a:spcPct val="90000"/>
              </a:lnSpc>
            </a:pPr>
            <a:r>
              <a:rPr lang="en-US" sz="1600" b="1" i="1" u="sng" dirty="0" smtClean="0">
                <a:solidFill>
                  <a:srgbClr val="1F497D">
                    <a:lumMod val="60000"/>
                    <a:lumOff val="40000"/>
                  </a:srgbClr>
                </a:solidFill>
              </a:rPr>
              <a:t>Application:</a:t>
            </a:r>
          </a:p>
          <a:p>
            <a:pPr marL="169863" indent="-169863" defTabSz="457200">
              <a:lnSpc>
                <a:spcPct val="90000"/>
              </a:lnSpc>
              <a:spcBef>
                <a:spcPct val="20000"/>
              </a:spcBef>
              <a:buSzPct val="100000"/>
              <a:buFontTx/>
              <a:buChar char="•"/>
            </a:pPr>
            <a:r>
              <a:rPr lang="en-US" sz="1200" dirty="0" smtClean="0">
                <a:solidFill>
                  <a:prstClr val="black"/>
                </a:solidFill>
                <a:cs typeface="Calibri" pitchFamily="34" charset="0"/>
              </a:rPr>
              <a:t>Flagship gravitational wave missions (eLISA)</a:t>
            </a:r>
          </a:p>
          <a:p>
            <a:pPr marL="169863" indent="-169863" defTabSz="457200">
              <a:lnSpc>
                <a:spcPct val="90000"/>
              </a:lnSpc>
              <a:spcBef>
                <a:spcPct val="20000"/>
              </a:spcBef>
              <a:buSzPct val="100000"/>
              <a:buFontTx/>
              <a:buChar char="•"/>
            </a:pPr>
            <a:r>
              <a:rPr lang="en-US" sz="1200" dirty="0" smtClean="0">
                <a:solidFill>
                  <a:prstClr val="black"/>
                </a:solidFill>
                <a:cs typeface="Calibri" pitchFamily="34" charset="0"/>
              </a:rPr>
              <a:t>Laser ranging; precision metrology applications</a:t>
            </a:r>
          </a:p>
          <a:p>
            <a:pPr marL="169863" indent="-169863" defTabSz="457200">
              <a:lnSpc>
                <a:spcPct val="90000"/>
              </a:lnSpc>
              <a:spcBef>
                <a:spcPct val="20000"/>
              </a:spcBef>
              <a:buSzPct val="100000"/>
              <a:buFontTx/>
              <a:buChar char="•"/>
            </a:pPr>
            <a:r>
              <a:rPr lang="en-US" sz="1200" dirty="0" smtClean="0">
                <a:solidFill>
                  <a:prstClr val="black"/>
                </a:solidFill>
                <a:cs typeface="Calibri" pitchFamily="34" charset="0"/>
              </a:rPr>
              <a:t>Laser communications</a:t>
            </a:r>
          </a:p>
        </p:txBody>
      </p:sp>
      <p:sp>
        <p:nvSpPr>
          <p:cNvPr id="21" name="Text Box 13"/>
          <p:cNvSpPr txBox="1">
            <a:spLocks noChangeArrowheads="1"/>
          </p:cNvSpPr>
          <p:nvPr/>
        </p:nvSpPr>
        <p:spPr bwMode="auto">
          <a:xfrm>
            <a:off x="229553" y="3840480"/>
            <a:ext cx="3946207" cy="1391150"/>
          </a:xfrm>
          <a:prstGeom prst="rect">
            <a:avLst/>
          </a:prstGeom>
          <a:noFill/>
          <a:ln w="25400">
            <a:noFill/>
            <a:miter lim="800000"/>
            <a:headEnd/>
            <a:tailEnd/>
          </a:ln>
        </p:spPr>
        <p:txBody>
          <a:bodyPr wrap="square">
            <a:spAutoFit/>
          </a:bodyPr>
          <a:lstStyle/>
          <a:p>
            <a:pPr marL="169863" indent="-169863" defTabSz="457200">
              <a:lnSpc>
                <a:spcPct val="90000"/>
              </a:lnSpc>
            </a:pPr>
            <a:r>
              <a:rPr lang="en-US" sz="1600" b="1" i="1" u="sng" dirty="0" smtClean="0">
                <a:solidFill>
                  <a:srgbClr val="1F497D">
                    <a:lumMod val="60000"/>
                    <a:lumOff val="40000"/>
                  </a:srgbClr>
                </a:solidFill>
              </a:rPr>
              <a:t>Approach:</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Use SGO-Mid reference and the ESA eLISA</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“Yellow Book” to generate requirements</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L3/SSG for basic design (off-axis SiC recommended)</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Fabricate a prototype from the design</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Verify for compliance with specifications</a:t>
            </a:r>
          </a:p>
          <a:p>
            <a:pPr marL="169863" indent="-169863" defTabSz="457200">
              <a:lnSpc>
                <a:spcPct val="90000"/>
              </a:lnSpc>
              <a:spcBef>
                <a:spcPts val="100"/>
              </a:spcBef>
              <a:buSzPct val="100000"/>
              <a:buFontTx/>
              <a:buChar char="•"/>
            </a:pPr>
            <a:r>
              <a:rPr lang="en-US" sz="1200" b="1" dirty="0" smtClean="0">
                <a:solidFill>
                  <a:prstClr val="black"/>
                </a:solidFill>
                <a:cs typeface="Calibri" pitchFamily="34" charset="0"/>
              </a:rPr>
              <a:t>Concentrate on stray light model validation</a:t>
            </a:r>
          </a:p>
        </p:txBody>
      </p:sp>
      <p:sp>
        <p:nvSpPr>
          <p:cNvPr id="22" name="Line 14"/>
          <p:cNvSpPr>
            <a:spLocks noChangeShapeType="1"/>
          </p:cNvSpPr>
          <p:nvPr/>
        </p:nvSpPr>
        <p:spPr bwMode="auto">
          <a:xfrm>
            <a:off x="4456113" y="4414520"/>
            <a:ext cx="3627437" cy="0"/>
          </a:xfrm>
          <a:prstGeom prst="line">
            <a:avLst/>
          </a:prstGeom>
          <a:noFill/>
          <a:ln w="28575" cap="sq">
            <a:noFill/>
            <a:round/>
            <a:headEnd/>
            <a:tailEnd/>
          </a:ln>
        </p:spPr>
        <p:txBody>
          <a:bodyPr/>
          <a:lstStyle/>
          <a:p>
            <a:pPr defTabSz="457200"/>
            <a:endParaRPr lang="en-US" dirty="0">
              <a:solidFill>
                <a:prstClr val="black"/>
              </a:solidFill>
            </a:endParaRPr>
          </a:p>
        </p:txBody>
      </p:sp>
      <p:sp>
        <p:nvSpPr>
          <p:cNvPr id="23" name="Line 15"/>
          <p:cNvSpPr>
            <a:spLocks noChangeShapeType="1"/>
          </p:cNvSpPr>
          <p:nvPr/>
        </p:nvSpPr>
        <p:spPr bwMode="auto">
          <a:xfrm>
            <a:off x="4456113" y="5623362"/>
            <a:ext cx="3627437" cy="0"/>
          </a:xfrm>
          <a:prstGeom prst="line">
            <a:avLst/>
          </a:prstGeom>
          <a:noFill/>
          <a:ln w="28575" cap="sq">
            <a:noFill/>
            <a:round/>
            <a:headEnd/>
            <a:tailEnd/>
          </a:ln>
        </p:spPr>
        <p:txBody>
          <a:bodyPr/>
          <a:lstStyle/>
          <a:p>
            <a:pPr defTabSz="457200"/>
            <a:endParaRPr lang="en-US" dirty="0">
              <a:solidFill>
                <a:prstClr val="black"/>
              </a:solidFill>
            </a:endParaRPr>
          </a:p>
        </p:txBody>
      </p:sp>
      <p:sp>
        <p:nvSpPr>
          <p:cNvPr id="24" name="Line 17"/>
          <p:cNvSpPr>
            <a:spLocks noChangeShapeType="1"/>
          </p:cNvSpPr>
          <p:nvPr/>
        </p:nvSpPr>
        <p:spPr bwMode="auto">
          <a:xfrm>
            <a:off x="8996363" y="4414520"/>
            <a:ext cx="0" cy="292100"/>
          </a:xfrm>
          <a:prstGeom prst="line">
            <a:avLst/>
          </a:prstGeom>
          <a:noFill/>
          <a:ln w="28575" cap="sq">
            <a:noFill/>
            <a:round/>
            <a:headEnd/>
            <a:tailEnd/>
          </a:ln>
        </p:spPr>
        <p:txBody>
          <a:bodyPr/>
          <a:lstStyle/>
          <a:p>
            <a:pPr defTabSz="457200"/>
            <a:endParaRPr lang="en-US" dirty="0">
              <a:solidFill>
                <a:prstClr val="black"/>
              </a:solidFill>
            </a:endParaRPr>
          </a:p>
        </p:txBody>
      </p:sp>
      <p:sp>
        <p:nvSpPr>
          <p:cNvPr id="25" name="Line 18"/>
          <p:cNvSpPr>
            <a:spLocks noChangeShapeType="1"/>
          </p:cNvSpPr>
          <p:nvPr/>
        </p:nvSpPr>
        <p:spPr bwMode="auto">
          <a:xfrm>
            <a:off x="8083550" y="4414520"/>
            <a:ext cx="912813" cy="0"/>
          </a:xfrm>
          <a:prstGeom prst="line">
            <a:avLst/>
          </a:prstGeom>
          <a:noFill/>
          <a:ln w="28575" cap="sq">
            <a:noFill/>
            <a:round/>
            <a:headEnd/>
            <a:tailEnd/>
          </a:ln>
        </p:spPr>
        <p:txBody>
          <a:bodyPr/>
          <a:lstStyle/>
          <a:p>
            <a:pPr defTabSz="457200"/>
            <a:endParaRPr lang="en-US" dirty="0">
              <a:solidFill>
                <a:prstClr val="black"/>
              </a:solidFill>
            </a:endParaRPr>
          </a:p>
        </p:txBody>
      </p:sp>
      <p:sp>
        <p:nvSpPr>
          <p:cNvPr id="26" name="Line 19"/>
          <p:cNvSpPr>
            <a:spLocks noChangeShapeType="1"/>
          </p:cNvSpPr>
          <p:nvPr/>
        </p:nvSpPr>
        <p:spPr bwMode="auto">
          <a:xfrm>
            <a:off x="4456113" y="4706620"/>
            <a:ext cx="0" cy="295275"/>
          </a:xfrm>
          <a:prstGeom prst="line">
            <a:avLst/>
          </a:prstGeom>
          <a:noFill/>
          <a:ln w="28575" cap="sq">
            <a:noFill/>
            <a:round/>
            <a:headEnd/>
            <a:tailEnd/>
          </a:ln>
        </p:spPr>
        <p:txBody>
          <a:bodyPr/>
          <a:lstStyle/>
          <a:p>
            <a:pPr defTabSz="457200"/>
            <a:endParaRPr lang="en-US" dirty="0">
              <a:solidFill>
                <a:prstClr val="black"/>
              </a:solidFill>
            </a:endParaRPr>
          </a:p>
        </p:txBody>
      </p:sp>
      <p:sp>
        <p:nvSpPr>
          <p:cNvPr id="27" name="Line 20"/>
          <p:cNvSpPr>
            <a:spLocks noChangeShapeType="1"/>
          </p:cNvSpPr>
          <p:nvPr/>
        </p:nvSpPr>
        <p:spPr bwMode="auto">
          <a:xfrm>
            <a:off x="8996363" y="4706620"/>
            <a:ext cx="0" cy="295275"/>
          </a:xfrm>
          <a:prstGeom prst="line">
            <a:avLst/>
          </a:prstGeom>
          <a:noFill/>
          <a:ln w="28575" cap="sq">
            <a:noFill/>
            <a:round/>
            <a:headEnd/>
            <a:tailEnd/>
          </a:ln>
        </p:spPr>
        <p:txBody>
          <a:bodyPr/>
          <a:lstStyle/>
          <a:p>
            <a:pPr defTabSz="457200"/>
            <a:endParaRPr lang="en-US" dirty="0">
              <a:solidFill>
                <a:prstClr val="black"/>
              </a:solidFill>
            </a:endParaRPr>
          </a:p>
        </p:txBody>
      </p:sp>
      <p:sp>
        <p:nvSpPr>
          <p:cNvPr id="28" name="Line 21"/>
          <p:cNvSpPr>
            <a:spLocks noChangeShapeType="1"/>
          </p:cNvSpPr>
          <p:nvPr/>
        </p:nvSpPr>
        <p:spPr bwMode="auto">
          <a:xfrm>
            <a:off x="4456113" y="5001895"/>
            <a:ext cx="0" cy="327025"/>
          </a:xfrm>
          <a:prstGeom prst="line">
            <a:avLst/>
          </a:prstGeom>
          <a:noFill/>
          <a:ln w="28575" cap="sq">
            <a:noFill/>
            <a:round/>
            <a:headEnd/>
            <a:tailEnd/>
          </a:ln>
        </p:spPr>
        <p:txBody>
          <a:bodyPr/>
          <a:lstStyle/>
          <a:p>
            <a:pPr defTabSz="457200"/>
            <a:endParaRPr lang="en-US" dirty="0">
              <a:solidFill>
                <a:prstClr val="black"/>
              </a:solidFill>
            </a:endParaRPr>
          </a:p>
        </p:txBody>
      </p:sp>
      <p:sp>
        <p:nvSpPr>
          <p:cNvPr id="29" name="Line 22"/>
          <p:cNvSpPr>
            <a:spLocks noChangeShapeType="1"/>
          </p:cNvSpPr>
          <p:nvPr/>
        </p:nvSpPr>
        <p:spPr bwMode="auto">
          <a:xfrm>
            <a:off x="8996363" y="5001895"/>
            <a:ext cx="0" cy="327025"/>
          </a:xfrm>
          <a:prstGeom prst="line">
            <a:avLst/>
          </a:prstGeom>
          <a:noFill/>
          <a:ln w="28575" cap="sq">
            <a:noFill/>
            <a:round/>
            <a:headEnd/>
            <a:tailEnd/>
          </a:ln>
        </p:spPr>
        <p:txBody>
          <a:bodyPr/>
          <a:lstStyle/>
          <a:p>
            <a:pPr defTabSz="457200"/>
            <a:endParaRPr lang="en-US" dirty="0">
              <a:solidFill>
                <a:prstClr val="black"/>
              </a:solidFill>
            </a:endParaRPr>
          </a:p>
        </p:txBody>
      </p:sp>
      <p:sp>
        <p:nvSpPr>
          <p:cNvPr id="30" name="Line 23"/>
          <p:cNvSpPr>
            <a:spLocks noChangeShapeType="1"/>
          </p:cNvSpPr>
          <p:nvPr/>
        </p:nvSpPr>
        <p:spPr bwMode="auto">
          <a:xfrm>
            <a:off x="4456113" y="5297924"/>
            <a:ext cx="0" cy="325438"/>
          </a:xfrm>
          <a:prstGeom prst="line">
            <a:avLst/>
          </a:prstGeom>
          <a:noFill/>
          <a:ln w="28575" cap="sq">
            <a:noFill/>
            <a:round/>
            <a:headEnd/>
            <a:tailEnd/>
          </a:ln>
        </p:spPr>
        <p:txBody>
          <a:bodyPr/>
          <a:lstStyle/>
          <a:p>
            <a:pPr defTabSz="457200"/>
            <a:endParaRPr lang="en-US" dirty="0">
              <a:solidFill>
                <a:prstClr val="black"/>
              </a:solidFill>
            </a:endParaRPr>
          </a:p>
        </p:txBody>
      </p:sp>
      <p:sp>
        <p:nvSpPr>
          <p:cNvPr id="31" name="Line 24"/>
          <p:cNvSpPr>
            <a:spLocks noChangeShapeType="1"/>
          </p:cNvSpPr>
          <p:nvPr/>
        </p:nvSpPr>
        <p:spPr bwMode="auto">
          <a:xfrm>
            <a:off x="8996363" y="5297924"/>
            <a:ext cx="0" cy="325438"/>
          </a:xfrm>
          <a:prstGeom prst="line">
            <a:avLst/>
          </a:prstGeom>
          <a:noFill/>
          <a:ln w="28575" cap="sq">
            <a:noFill/>
            <a:round/>
            <a:headEnd/>
            <a:tailEnd/>
          </a:ln>
        </p:spPr>
        <p:txBody>
          <a:bodyPr/>
          <a:lstStyle/>
          <a:p>
            <a:pPr defTabSz="457200"/>
            <a:endParaRPr lang="en-US" dirty="0">
              <a:solidFill>
                <a:prstClr val="black"/>
              </a:solidFill>
            </a:endParaRPr>
          </a:p>
        </p:txBody>
      </p:sp>
      <p:sp>
        <p:nvSpPr>
          <p:cNvPr id="34" name="Rectangle 27"/>
          <p:cNvSpPr>
            <a:spLocks noChangeArrowheads="1"/>
          </p:cNvSpPr>
          <p:nvPr/>
        </p:nvSpPr>
        <p:spPr bwMode="auto">
          <a:xfrm>
            <a:off x="4625974" y="3840480"/>
            <a:ext cx="4518025" cy="1749197"/>
          </a:xfrm>
          <a:prstGeom prst="rect">
            <a:avLst/>
          </a:prstGeom>
          <a:noFill/>
          <a:ln w="25400">
            <a:noFill/>
            <a:miter lim="800000"/>
            <a:headEnd/>
            <a:tailEnd/>
          </a:ln>
        </p:spPr>
        <p:txBody>
          <a:bodyPr wrap="square">
            <a:spAutoFit/>
          </a:bodyPr>
          <a:lstStyle/>
          <a:p>
            <a:pPr marL="169863" indent="-169863" defTabSz="457200">
              <a:lnSpc>
                <a:spcPct val="90000"/>
              </a:lnSpc>
            </a:pPr>
            <a:r>
              <a:rPr lang="en-US" sz="1600" b="1" i="1" u="sng" dirty="0" smtClean="0">
                <a:solidFill>
                  <a:srgbClr val="1F497D">
                    <a:lumMod val="60000"/>
                    <a:lumOff val="40000"/>
                  </a:srgbClr>
                </a:solidFill>
              </a:rPr>
              <a:t>Recent Accomplishments and Next Milestones:</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Nov 2013: Telescope RFP terminated: no award</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Dec 2013:  Simplified telescope model</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Apr  2014:  Telescope mirror specs completed</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Jun 2014:  Prototype model contract signed</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Oct 2014:  Prototype CDR</a:t>
            </a:r>
          </a:p>
          <a:p>
            <a:pPr marL="169863" indent="-169863" defTabSz="457200">
              <a:lnSpc>
                <a:spcPct val="90000"/>
              </a:lnSpc>
              <a:spcBef>
                <a:spcPts val="100"/>
              </a:spcBef>
              <a:buSzPct val="100000"/>
              <a:buFontTx/>
              <a:buChar char="•"/>
            </a:pPr>
            <a:r>
              <a:rPr lang="en-US" sz="1200" dirty="0" smtClean="0">
                <a:solidFill>
                  <a:prstClr val="white">
                    <a:lumMod val="50000"/>
                  </a:prstClr>
                </a:solidFill>
                <a:cs typeface="Calibri" pitchFamily="34" charset="0"/>
              </a:rPr>
              <a:t>Mar 2014:  Prototype Telescope delivery to GSFC</a:t>
            </a:r>
          </a:p>
          <a:p>
            <a:pPr marL="169863" indent="-169863" defTabSz="457200">
              <a:lnSpc>
                <a:spcPct val="90000"/>
              </a:lnSpc>
              <a:spcBef>
                <a:spcPts val="100"/>
              </a:spcBef>
              <a:buSzPct val="100000"/>
              <a:buFontTx/>
              <a:buChar char="•"/>
            </a:pPr>
            <a:r>
              <a:rPr lang="en-US" sz="1200" dirty="0" smtClean="0">
                <a:solidFill>
                  <a:prstClr val="white">
                    <a:lumMod val="50000"/>
                  </a:prstClr>
                </a:solidFill>
                <a:cs typeface="Calibri" pitchFamily="34" charset="0"/>
              </a:rPr>
              <a:t>Apr 2014:   Prototype Telescope aligned</a:t>
            </a:r>
          </a:p>
          <a:p>
            <a:pPr marL="169863" indent="-169863" defTabSz="457200">
              <a:lnSpc>
                <a:spcPct val="90000"/>
              </a:lnSpc>
              <a:spcBef>
                <a:spcPts val="100"/>
              </a:spcBef>
              <a:buSzPct val="100000"/>
              <a:buFontTx/>
              <a:buChar char="•"/>
            </a:pPr>
            <a:r>
              <a:rPr lang="en-US" sz="1200" dirty="0" smtClean="0">
                <a:solidFill>
                  <a:prstClr val="white">
                    <a:lumMod val="50000"/>
                  </a:prstClr>
                </a:solidFill>
                <a:cs typeface="Calibri" pitchFamily="34" charset="0"/>
              </a:rPr>
              <a:t>Sep 2015:  System-level scattered light model validated</a:t>
            </a:r>
          </a:p>
        </p:txBody>
      </p:sp>
      <p:sp>
        <p:nvSpPr>
          <p:cNvPr id="37" name="Rectangle 38"/>
          <p:cNvSpPr>
            <a:spLocks noChangeArrowheads="1"/>
          </p:cNvSpPr>
          <p:nvPr/>
        </p:nvSpPr>
        <p:spPr bwMode="auto">
          <a:xfrm>
            <a:off x="260033" y="2289505"/>
            <a:ext cx="3044874" cy="338541"/>
          </a:xfrm>
          <a:prstGeom prst="rect">
            <a:avLst/>
          </a:prstGeom>
          <a:noFill/>
          <a:ln w="9525">
            <a:noFill/>
            <a:miter lim="800000"/>
            <a:headEnd/>
            <a:tailEnd/>
          </a:ln>
        </p:spPr>
        <p:txBody>
          <a:bodyPr/>
          <a:lstStyle/>
          <a:p>
            <a:pPr marL="169863" indent="-169863" defTabSz="457200">
              <a:lnSpc>
                <a:spcPct val="90000"/>
              </a:lnSpc>
              <a:spcBef>
                <a:spcPct val="20000"/>
              </a:spcBef>
              <a:buSzPct val="100000"/>
            </a:pPr>
            <a:endParaRPr lang="en-US" sz="1600" dirty="0">
              <a:solidFill>
                <a:srgbClr val="000000"/>
              </a:solidFill>
              <a:latin typeface="Arial" charset="0"/>
            </a:endParaRPr>
          </a:p>
        </p:txBody>
      </p:sp>
      <p:sp>
        <p:nvSpPr>
          <p:cNvPr id="38" name="Text Box 25"/>
          <p:cNvSpPr txBox="1">
            <a:spLocks noChangeArrowheads="1"/>
          </p:cNvSpPr>
          <p:nvPr/>
        </p:nvSpPr>
        <p:spPr bwMode="auto">
          <a:xfrm>
            <a:off x="4718723" y="6529606"/>
            <a:ext cx="4277640" cy="276999"/>
          </a:xfrm>
          <a:prstGeom prst="rect">
            <a:avLst/>
          </a:prstGeom>
          <a:noFill/>
          <a:ln w="25400">
            <a:noFill/>
            <a:miter lim="800000"/>
            <a:headEnd/>
            <a:tailEnd/>
          </a:ln>
        </p:spPr>
        <p:txBody>
          <a:bodyPr wrap="square">
            <a:spAutoFit/>
          </a:bodyPr>
          <a:lstStyle/>
          <a:p>
            <a:pPr defTabSz="457200"/>
            <a:r>
              <a:rPr lang="en-US" sz="1200" b="1" i="1" dirty="0" smtClean="0">
                <a:solidFill>
                  <a:srgbClr val="1F497D">
                    <a:lumMod val="60000"/>
                    <a:lumOff val="40000"/>
                  </a:srgbClr>
                </a:solidFill>
              </a:rPr>
              <a:t>TRLin =</a:t>
            </a:r>
            <a:r>
              <a:rPr lang="en-US" sz="1200" b="1" i="1" dirty="0" smtClean="0">
                <a:solidFill>
                  <a:srgbClr val="4F81BD"/>
                </a:solidFill>
              </a:rPr>
              <a:t> </a:t>
            </a:r>
            <a:r>
              <a:rPr lang="en-US" sz="1200" b="1" i="1" dirty="0">
                <a:solidFill>
                  <a:prstClr val="black"/>
                </a:solidFill>
              </a:rPr>
              <a:t>3</a:t>
            </a:r>
            <a:r>
              <a:rPr lang="en-US" sz="1200" b="1" i="1" dirty="0" smtClean="0">
                <a:solidFill>
                  <a:prstClr val="black"/>
                </a:solidFill>
              </a:rPr>
              <a:t>     </a:t>
            </a:r>
            <a:r>
              <a:rPr lang="en-US" sz="1200" b="1" i="1" dirty="0" smtClean="0">
                <a:solidFill>
                  <a:srgbClr val="1F497D">
                    <a:lumMod val="60000"/>
                    <a:lumOff val="40000"/>
                  </a:srgbClr>
                </a:solidFill>
              </a:rPr>
              <a:t>TRLcurrent </a:t>
            </a:r>
            <a:r>
              <a:rPr lang="en-US" sz="1200" b="1" i="1" dirty="0">
                <a:solidFill>
                  <a:srgbClr val="1F497D">
                    <a:lumMod val="60000"/>
                    <a:lumOff val="40000"/>
                  </a:srgbClr>
                </a:solidFill>
                <a:ea typeface="ＭＳ Ｐゴシック"/>
              </a:rPr>
              <a:t>est. by </a:t>
            </a:r>
            <a:r>
              <a:rPr lang="en-US" sz="1200" b="1" i="1" dirty="0" smtClean="0">
                <a:solidFill>
                  <a:srgbClr val="1F497D">
                    <a:lumMod val="60000"/>
                    <a:lumOff val="40000"/>
                  </a:srgbClr>
                </a:solidFill>
                <a:ea typeface="ＭＳ Ｐゴシック"/>
              </a:rPr>
              <a:t>PI</a:t>
            </a:r>
            <a:r>
              <a:rPr lang="en-US" sz="1200" b="1" i="1" dirty="0" smtClean="0">
                <a:solidFill>
                  <a:srgbClr val="1F497D">
                    <a:lumMod val="60000"/>
                    <a:lumOff val="40000"/>
                  </a:srgbClr>
                </a:solidFill>
              </a:rPr>
              <a:t> =</a:t>
            </a:r>
            <a:r>
              <a:rPr lang="en-US" sz="1200" b="1" i="1" dirty="0" smtClean="0">
                <a:solidFill>
                  <a:srgbClr val="4F81BD"/>
                </a:solidFill>
              </a:rPr>
              <a:t> </a:t>
            </a:r>
            <a:r>
              <a:rPr lang="en-US" sz="1200" b="1" i="1" dirty="0" smtClean="0">
                <a:solidFill>
                  <a:prstClr val="black"/>
                </a:solidFill>
              </a:rPr>
              <a:t>3</a:t>
            </a:r>
            <a:r>
              <a:rPr lang="en-US" sz="1200" b="1" i="1" dirty="0" smtClean="0">
                <a:solidFill>
                  <a:srgbClr val="1F497D">
                    <a:lumMod val="75000"/>
                  </a:srgbClr>
                </a:solidFill>
              </a:rPr>
              <a:t>     </a:t>
            </a:r>
            <a:r>
              <a:rPr lang="en-US" sz="1200" b="1" i="1" dirty="0" smtClean="0">
                <a:solidFill>
                  <a:srgbClr val="1F497D">
                    <a:lumMod val="60000"/>
                    <a:lumOff val="40000"/>
                  </a:srgbClr>
                </a:solidFill>
              </a:rPr>
              <a:t>TRLtarget =</a:t>
            </a:r>
            <a:r>
              <a:rPr lang="en-US" sz="1200" b="1" i="1" dirty="0" smtClean="0">
                <a:solidFill>
                  <a:srgbClr val="4F81BD"/>
                </a:solidFill>
              </a:rPr>
              <a:t> </a:t>
            </a:r>
            <a:r>
              <a:rPr lang="en-US" sz="1200" b="1" i="1" dirty="0" smtClean="0">
                <a:solidFill>
                  <a:prstClr val="black"/>
                </a:solidFill>
              </a:rPr>
              <a:t>3+</a:t>
            </a:r>
            <a:r>
              <a:rPr lang="en-US" sz="1200" b="1" i="1" dirty="0" smtClean="0">
                <a:solidFill>
                  <a:srgbClr val="1F497D">
                    <a:lumMod val="75000"/>
                  </a:srgbClr>
                </a:solidFill>
              </a:rPr>
              <a:t>        </a:t>
            </a:r>
            <a:endParaRPr lang="en-US" sz="1200" b="1" i="1" dirty="0">
              <a:solidFill>
                <a:srgbClr val="1F497D">
                  <a:lumMod val="75000"/>
                </a:srgbClr>
              </a:solidFill>
            </a:endParaRPr>
          </a:p>
        </p:txBody>
      </p:sp>
      <p:sp>
        <p:nvSpPr>
          <p:cNvPr id="36" name="Text Box 13"/>
          <p:cNvSpPr txBox="1">
            <a:spLocks noChangeArrowheads="1"/>
          </p:cNvSpPr>
          <p:nvPr/>
        </p:nvSpPr>
        <p:spPr bwMode="auto">
          <a:xfrm>
            <a:off x="229553" y="2306320"/>
            <a:ext cx="4179887" cy="1541448"/>
          </a:xfrm>
          <a:prstGeom prst="rect">
            <a:avLst/>
          </a:prstGeom>
          <a:noFill/>
          <a:ln w="25400">
            <a:noFill/>
            <a:miter lim="800000"/>
            <a:headEnd/>
            <a:tailEnd/>
          </a:ln>
        </p:spPr>
        <p:txBody>
          <a:bodyPr wrap="square">
            <a:spAutoFit/>
          </a:bodyPr>
          <a:lstStyle/>
          <a:p>
            <a:pPr marL="169863" indent="-169863" defTabSz="457200">
              <a:lnSpc>
                <a:spcPct val="90000"/>
              </a:lnSpc>
            </a:pPr>
            <a:r>
              <a:rPr lang="en-US" sz="1600" b="1" i="1" u="sng" dirty="0" smtClean="0">
                <a:solidFill>
                  <a:srgbClr val="1F497D">
                    <a:lumMod val="60000"/>
                    <a:lumOff val="40000"/>
                  </a:srgbClr>
                </a:solidFill>
              </a:rPr>
              <a:t>Significance of Work</a:t>
            </a:r>
            <a:r>
              <a:rPr lang="en-US" sz="1600" b="1" u="sng" dirty="0" smtClean="0">
                <a:solidFill>
                  <a:srgbClr val="1F497D">
                    <a:lumMod val="60000"/>
                    <a:lumOff val="40000"/>
                  </a:srgbClr>
                </a:solidFill>
              </a:rPr>
              <a:t>:</a:t>
            </a:r>
          </a:p>
          <a:p>
            <a:pPr marL="169863" indent="-169863" defTabSz="457200">
              <a:lnSpc>
                <a:spcPct val="90000"/>
              </a:lnSpc>
              <a:spcBef>
                <a:spcPts val="100"/>
              </a:spcBef>
              <a:buSzPct val="100000"/>
            </a:pPr>
            <a:r>
              <a:rPr lang="en-US" sz="1200" dirty="0" smtClean="0">
                <a:solidFill>
                  <a:prstClr val="black"/>
                </a:solidFill>
                <a:cs typeface="Calibri" pitchFamily="34" charset="0"/>
              </a:rPr>
              <a:t>Conflicting requirements:</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On-axis design more stable for thermal environment but higher scatter</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Off-axis design lower scatter but more difficult to build (hence expensive)</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Can an on-axis design meet requirements? Or</a:t>
            </a:r>
          </a:p>
          <a:p>
            <a:pPr marL="169863" indent="-169863" defTabSz="457200">
              <a:lnSpc>
                <a:spcPct val="90000"/>
              </a:lnSpc>
              <a:spcBef>
                <a:spcPts val="100"/>
              </a:spcBef>
              <a:buSzPct val="100000"/>
              <a:buFontTx/>
              <a:buChar char="•"/>
            </a:pPr>
            <a:r>
              <a:rPr lang="en-US" sz="1200" dirty="0" smtClean="0">
                <a:solidFill>
                  <a:prstClr val="black"/>
                </a:solidFill>
                <a:cs typeface="Calibri" pitchFamily="34" charset="0"/>
              </a:rPr>
              <a:t>Can an off-axis design be manufactured? </a:t>
            </a:r>
            <a:r>
              <a:rPr lang="en-US" sz="1200" b="1" dirty="0" smtClean="0">
                <a:solidFill>
                  <a:prstClr val="black"/>
                </a:solidFill>
                <a:cs typeface="Calibri" pitchFamily="34" charset="0"/>
              </a:rPr>
              <a:t>YES</a:t>
            </a:r>
          </a:p>
        </p:txBody>
      </p:sp>
      <p:sp>
        <p:nvSpPr>
          <p:cNvPr id="40" name="Rectangle 39"/>
          <p:cNvSpPr/>
          <p:nvPr/>
        </p:nvSpPr>
        <p:spPr>
          <a:xfrm>
            <a:off x="229553" y="6004560"/>
            <a:ext cx="3644044" cy="720197"/>
          </a:xfrm>
          <a:prstGeom prst="rect">
            <a:avLst/>
          </a:prstGeom>
        </p:spPr>
        <p:txBody>
          <a:bodyPr wrap="square">
            <a:spAutoFit/>
          </a:bodyPr>
          <a:lstStyle/>
          <a:p>
            <a:pPr marL="169863" indent="-169863" defTabSz="457200">
              <a:lnSpc>
                <a:spcPct val="90000"/>
              </a:lnSpc>
            </a:pPr>
            <a:r>
              <a:rPr lang="en-US" sz="1600" b="1" i="1" u="sng" dirty="0" smtClean="0">
                <a:solidFill>
                  <a:srgbClr val="1F497D">
                    <a:lumMod val="60000"/>
                    <a:lumOff val="40000"/>
                  </a:srgbClr>
                </a:solidFill>
              </a:rPr>
              <a:t>Current Funded Period of Performance:</a:t>
            </a:r>
          </a:p>
          <a:p>
            <a:pPr marL="169863" indent="-169863" defTabSz="457200">
              <a:lnSpc>
                <a:spcPct val="90000"/>
              </a:lnSpc>
              <a:spcBef>
                <a:spcPct val="20000"/>
              </a:spcBef>
              <a:buSzPct val="100000"/>
              <a:buFontTx/>
              <a:buChar char="•"/>
            </a:pPr>
            <a:r>
              <a:rPr lang="en-US" sz="1200" dirty="0" smtClean="0">
                <a:solidFill>
                  <a:prstClr val="black"/>
                </a:solidFill>
                <a:cs typeface="Calibri" pitchFamily="34" charset="0"/>
              </a:rPr>
              <a:t>Oct 2012 – Sept 2014</a:t>
            </a:r>
          </a:p>
          <a:p>
            <a:pPr marL="169863" indent="-169863" defTabSz="457200">
              <a:lnSpc>
                <a:spcPct val="90000"/>
              </a:lnSpc>
              <a:spcBef>
                <a:spcPct val="20000"/>
              </a:spcBef>
              <a:buSzPct val="100000"/>
              <a:buFontTx/>
              <a:buChar char="•"/>
            </a:pPr>
            <a:r>
              <a:rPr lang="en-US" sz="1200" dirty="0" smtClean="0">
                <a:solidFill>
                  <a:prstClr val="black"/>
                </a:solidFill>
                <a:cs typeface="Calibri" pitchFamily="34" charset="0"/>
              </a:rPr>
              <a:t>Oct 2014 – Sept 2015 no cost extension</a:t>
            </a:r>
          </a:p>
        </p:txBody>
      </p:sp>
      <p:sp>
        <p:nvSpPr>
          <p:cNvPr id="47" name="TextBox 46"/>
          <p:cNvSpPr txBox="1"/>
          <p:nvPr/>
        </p:nvSpPr>
        <p:spPr>
          <a:xfrm>
            <a:off x="4669403" y="1217173"/>
            <a:ext cx="4277640" cy="369332"/>
          </a:xfrm>
          <a:prstGeom prst="rect">
            <a:avLst/>
          </a:prstGeom>
          <a:noFill/>
        </p:spPr>
        <p:txBody>
          <a:bodyPr wrap="square" rtlCol="0">
            <a:spAutoFit/>
          </a:bodyPr>
          <a:lstStyle/>
          <a:p>
            <a:pPr algn="ctr" defTabSz="457200"/>
            <a:r>
              <a:rPr lang="en-US" b="1" dirty="0" smtClean="0">
                <a:solidFill>
                  <a:srgbClr val="1F497D">
                    <a:lumMod val="60000"/>
                    <a:lumOff val="40000"/>
                  </a:srgbClr>
                </a:solidFill>
              </a:rPr>
              <a:t>Off-axis Design Prototype in Process</a:t>
            </a:r>
            <a:endParaRPr lang="en-US" b="1" dirty="0">
              <a:solidFill>
                <a:srgbClr val="1F497D">
                  <a:lumMod val="60000"/>
                  <a:lumOff val="40000"/>
                </a:srgbClr>
              </a:solidFill>
            </a:endParaRPr>
          </a:p>
        </p:txBody>
      </p:sp>
      <p:pic>
        <p:nvPicPr>
          <p:cNvPr id="2" name="Picture 2"/>
          <p:cNvPicPr>
            <a:picLocks noChangeAspect="1" noChangeArrowheads="1"/>
          </p:cNvPicPr>
          <p:nvPr/>
        </p:nvPicPr>
        <p:blipFill>
          <a:blip r:embed="rId2" cstate="print"/>
          <a:srcRect/>
          <a:stretch>
            <a:fillRect/>
          </a:stretch>
        </p:blipFill>
        <p:spPr bwMode="auto">
          <a:xfrm>
            <a:off x="6911024" y="385065"/>
            <a:ext cx="698816" cy="838579"/>
          </a:xfrm>
          <a:prstGeom prst="rect">
            <a:avLst/>
          </a:prstGeom>
          <a:noFill/>
          <a:ln w="9525">
            <a:noFill/>
            <a:miter lim="800000"/>
            <a:headEnd/>
            <a:tailEnd/>
          </a:ln>
        </p:spPr>
      </p:pic>
      <p:sp>
        <p:nvSpPr>
          <p:cNvPr id="49" name="TextBox 48"/>
          <p:cNvSpPr txBox="1"/>
          <p:nvPr/>
        </p:nvSpPr>
        <p:spPr>
          <a:xfrm>
            <a:off x="5093556" y="2474157"/>
            <a:ext cx="434071" cy="307777"/>
          </a:xfrm>
          <a:prstGeom prst="rect">
            <a:avLst/>
          </a:prstGeom>
          <a:noFill/>
        </p:spPr>
        <p:txBody>
          <a:bodyPr wrap="square" rtlCol="0">
            <a:spAutoFit/>
          </a:bodyPr>
          <a:lstStyle/>
          <a:p>
            <a:pPr defTabSz="457200"/>
            <a:r>
              <a:rPr lang="en-US" sz="1400" b="1" dirty="0" smtClean="0">
                <a:solidFill>
                  <a:prstClr val="black"/>
                </a:solidFill>
              </a:rPr>
              <a:t>M2</a:t>
            </a:r>
            <a:endParaRPr lang="en-US" sz="1400" b="1" dirty="0">
              <a:solidFill>
                <a:prstClr val="black"/>
              </a:solidFill>
            </a:endParaRPr>
          </a:p>
        </p:txBody>
      </p:sp>
      <p:pic>
        <p:nvPicPr>
          <p:cNvPr id="32" name="Picture 31"/>
          <p:cNvPicPr>
            <a:picLocks noChangeAspect="1"/>
          </p:cNvPicPr>
          <p:nvPr/>
        </p:nvPicPr>
        <p:blipFill>
          <a:blip r:embed="rId3"/>
          <a:stretch>
            <a:fillRect/>
          </a:stretch>
        </p:blipFill>
        <p:spPr>
          <a:xfrm>
            <a:off x="5594303" y="1596669"/>
            <a:ext cx="2245485" cy="2062754"/>
          </a:xfrm>
          <a:prstGeom prst="rect">
            <a:avLst/>
          </a:prstGeom>
        </p:spPr>
      </p:pic>
      <p:sp>
        <p:nvSpPr>
          <p:cNvPr id="48" name="TextBox 47"/>
          <p:cNvSpPr txBox="1"/>
          <p:nvPr/>
        </p:nvSpPr>
        <p:spPr>
          <a:xfrm>
            <a:off x="5813905" y="1619199"/>
            <a:ext cx="434071" cy="307777"/>
          </a:xfrm>
          <a:prstGeom prst="rect">
            <a:avLst/>
          </a:prstGeom>
          <a:noFill/>
        </p:spPr>
        <p:txBody>
          <a:bodyPr wrap="none" rtlCol="0">
            <a:spAutoFit/>
          </a:bodyPr>
          <a:lstStyle/>
          <a:p>
            <a:pPr defTabSz="457200"/>
            <a:r>
              <a:rPr lang="en-US" sz="1400" b="1" dirty="0" smtClean="0">
                <a:solidFill>
                  <a:prstClr val="white"/>
                </a:solidFill>
              </a:rPr>
              <a:t>M1</a:t>
            </a:r>
            <a:endParaRPr lang="en-US" sz="1400" b="1" dirty="0">
              <a:solidFill>
                <a:prstClr val="white"/>
              </a:solidFill>
            </a:endParaRPr>
          </a:p>
        </p:txBody>
      </p:sp>
      <p:cxnSp>
        <p:nvCxnSpPr>
          <p:cNvPr id="39" name="Straight Arrow Connector 38"/>
          <p:cNvCxnSpPr/>
          <p:nvPr/>
        </p:nvCxnSpPr>
        <p:spPr>
          <a:xfrm>
            <a:off x="6209138" y="1809750"/>
            <a:ext cx="532445" cy="306917"/>
          </a:xfrm>
          <a:prstGeom prst="straightConnector1">
            <a:avLst/>
          </a:prstGeom>
          <a:ln>
            <a:solidFill>
              <a:schemeClr val="bg1"/>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10800000">
            <a:off x="7471834" y="2628047"/>
            <a:ext cx="611717" cy="355395"/>
          </a:xfrm>
          <a:prstGeom prst="straightConnector1">
            <a:avLst/>
          </a:prstGeom>
          <a:ln>
            <a:solidFill>
              <a:schemeClr val="bg1"/>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420475" y="2628046"/>
            <a:ext cx="571628" cy="200020"/>
          </a:xfrm>
          <a:prstGeom prst="straightConnector1">
            <a:avLst/>
          </a:prstGeom>
          <a:ln>
            <a:solidFill>
              <a:schemeClr val="bg1"/>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7813164" y="2732618"/>
            <a:ext cx="912893" cy="307777"/>
          </a:xfrm>
          <a:prstGeom prst="rect">
            <a:avLst/>
          </a:prstGeom>
          <a:noFill/>
        </p:spPr>
        <p:txBody>
          <a:bodyPr wrap="none" rtlCol="0">
            <a:spAutoFit/>
          </a:bodyPr>
          <a:lstStyle/>
          <a:p>
            <a:pPr defTabSz="457200"/>
            <a:r>
              <a:rPr lang="en-US" sz="1400" b="1" dirty="0" smtClean="0">
                <a:solidFill>
                  <a:prstClr val="black"/>
                </a:solidFill>
              </a:rPr>
              <a:t>M3 &amp; M4</a:t>
            </a:r>
            <a:endParaRPr lang="en-US" sz="1400" b="1"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16279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endParaRPr lang="en-US" sz="1800" dirty="0">
              <a:solidFill>
                <a:prstClr val="black"/>
              </a:solidFill>
              <a:latin typeface="Calibri"/>
            </a:endParaRPr>
          </a:p>
        </p:txBody>
      </p:sp>
      <p:sp>
        <p:nvSpPr>
          <p:cNvPr id="10"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endParaRPr lang="en-US" sz="1800" dirty="0">
              <a:solidFill>
                <a:prstClr val="black"/>
              </a:solidFill>
              <a:latin typeface="Calibri"/>
            </a:endParaRPr>
          </a:p>
        </p:txBody>
      </p:sp>
      <p:sp>
        <p:nvSpPr>
          <p:cNvPr id="20" name="Rectangle 12"/>
          <p:cNvSpPr>
            <a:spLocks noGrp="1" noChangeArrowheads="1"/>
          </p:cNvSpPr>
          <p:nvPr>
            <p:ph type="title"/>
          </p:nvPr>
        </p:nvSpPr>
        <p:spPr bwMode="auto">
          <a:xfrm>
            <a:off x="1177925" y="130272"/>
            <a:ext cx="6829425" cy="682625"/>
          </a:xfrm>
          <a:noFill/>
          <a:ln>
            <a:miter lim="800000"/>
            <a:headEnd/>
            <a:tailEnd/>
          </a:ln>
        </p:spPr>
        <p:txBody>
          <a:bodyPr wrap="square" lIns="91440" tIns="45720" rIns="91440" bIns="45720" numCol="1" anchor="t" anchorCtr="0" compatLnSpc="1">
            <a:prstTxWarp prst="textNoShape">
              <a:avLst/>
            </a:prstTxWarp>
            <a:normAutofit/>
          </a:bodyPr>
          <a:lstStyle/>
          <a:p>
            <a:r>
              <a:rPr lang="en-US" dirty="0" smtClean="0"/>
              <a:t> Laser Stabilization with CO</a:t>
            </a:r>
            <a:endParaRPr lang="en-US" dirty="0" smtClean="0">
              <a:solidFill>
                <a:srgbClr val="FF0000"/>
              </a:solidFill>
            </a:endParaRPr>
          </a:p>
        </p:txBody>
      </p:sp>
      <p:sp>
        <p:nvSpPr>
          <p:cNvPr id="33" name="Text Box 26"/>
          <p:cNvSpPr txBox="1">
            <a:spLocks noChangeArrowheads="1"/>
          </p:cNvSpPr>
          <p:nvPr/>
        </p:nvSpPr>
        <p:spPr bwMode="auto">
          <a:xfrm>
            <a:off x="2989941" y="643620"/>
            <a:ext cx="3207657" cy="307777"/>
          </a:xfrm>
          <a:prstGeom prst="rect">
            <a:avLst/>
          </a:prstGeom>
          <a:noFill/>
          <a:ln w="25400">
            <a:noFill/>
            <a:miter lim="800000"/>
            <a:headEnd/>
            <a:tailEnd/>
          </a:ln>
        </p:spPr>
        <p:txBody>
          <a:bodyPr wrap="square">
            <a:spAutoFit/>
          </a:bodyPr>
          <a:lstStyle/>
          <a:p>
            <a:pPr algn="ctr"/>
            <a:r>
              <a:rPr lang="en-US" sz="1400" dirty="0" smtClean="0">
                <a:solidFill>
                  <a:prstClr val="black"/>
                </a:solidFill>
              </a:rPr>
              <a:t>PI: John Lipa/Stanford University</a:t>
            </a:r>
          </a:p>
        </p:txBody>
      </p:sp>
      <p:sp>
        <p:nvSpPr>
          <p:cNvPr id="38" name="Slide Number Placeholder 37"/>
          <p:cNvSpPr>
            <a:spLocks noGrp="1"/>
          </p:cNvSpPr>
          <p:nvPr>
            <p:ph type="sldNum" sz="quarter" idx="12"/>
          </p:nvPr>
        </p:nvSpPr>
        <p:spPr>
          <a:xfrm>
            <a:off x="8083550" y="6492875"/>
            <a:ext cx="869950" cy="365125"/>
          </a:xfrm>
        </p:spPr>
        <p:txBody>
          <a:bodyPr/>
          <a:lstStyle/>
          <a:p>
            <a:fld id="{B9B0392C-5BE7-214B-9E5F-CC8853CBAA6A}" type="slidenum">
              <a:rPr lang="en-US" sz="800" smtClean="0">
                <a:latin typeface="Calibri"/>
              </a:rPr>
              <a:pPr/>
              <a:t>45</a:t>
            </a:fld>
            <a:endParaRPr lang="en-US" sz="800" dirty="0">
              <a:latin typeface="Calibri"/>
            </a:endParaRPr>
          </a:p>
        </p:txBody>
      </p:sp>
      <p:sp>
        <p:nvSpPr>
          <p:cNvPr id="44" name="Rectangle 8"/>
          <p:cNvSpPr>
            <a:spLocks noChangeArrowheads="1"/>
          </p:cNvSpPr>
          <p:nvPr/>
        </p:nvSpPr>
        <p:spPr bwMode="auto">
          <a:xfrm>
            <a:off x="3" y="1294262"/>
            <a:ext cx="4559298" cy="1763652"/>
          </a:xfrm>
          <a:prstGeom prst="rect">
            <a:avLst/>
          </a:prstGeom>
          <a:noFill/>
          <a:ln w="9525">
            <a:noFill/>
            <a:miter lim="800000"/>
            <a:headEnd/>
            <a:tailEnd/>
          </a:ln>
        </p:spPr>
        <p:txBody>
          <a:bodyPr anchor="t"/>
          <a:lstStyle/>
          <a:p>
            <a:pPr marL="169863" indent="-169863">
              <a:lnSpc>
                <a:spcPct val="90000"/>
              </a:lnSpc>
              <a:spcAft>
                <a:spcPts val="250"/>
              </a:spcAft>
              <a:buSzPct val="100000"/>
            </a:pPr>
            <a:r>
              <a:rPr lang="en-US" sz="1400" b="1" i="1" u="sng" dirty="0" smtClean="0">
                <a:solidFill>
                  <a:srgbClr val="1F497D">
                    <a:lumMod val="60000"/>
                    <a:lumOff val="40000"/>
                  </a:srgbClr>
                </a:solidFill>
                <a:latin typeface="Calibri"/>
              </a:rPr>
              <a:t>Objectives and Key Challenges:</a:t>
            </a:r>
          </a:p>
          <a:p>
            <a:pPr marL="114300" indent="-114300" eaLnBrk="0" hangingPunct="0">
              <a:spcBef>
                <a:spcPts val="100"/>
              </a:spcBef>
              <a:tabLst>
                <a:tab pos="1830388" algn="ctr"/>
                <a:tab pos="2514600" algn="ctr"/>
                <a:tab pos="3200400" algn="ctr"/>
              </a:tabLst>
            </a:pPr>
            <a:r>
              <a:rPr lang="en-US" sz="900" dirty="0" smtClean="0">
                <a:solidFill>
                  <a:prstClr val="black"/>
                </a:solidFill>
                <a:latin typeface="Calibri" pitchFamily="34" charset="0"/>
                <a:ea typeface="ＭＳ Ｐゴシック" pitchFamily="34" charset="-128"/>
              </a:rPr>
              <a:t>• </a:t>
            </a:r>
            <a:r>
              <a:rPr lang="en-US" sz="1000" dirty="0" smtClean="0">
                <a:solidFill>
                  <a:prstClr val="black"/>
                </a:solidFill>
                <a:latin typeface="Calibri" pitchFamily="34" charset="0"/>
                <a:ea typeface="ＭＳ Ｐゴシック" pitchFamily="34" charset="-128"/>
              </a:rPr>
              <a:t>Develop a laser operating near 1570 nm with improved noise performance and mid-term frequency stability, for missions that could use a highly coherent light source near the telecom band. </a:t>
            </a:r>
          </a:p>
          <a:p>
            <a:pPr marL="114300" indent="-114300" eaLnBrk="0" hangingPunct="0">
              <a:spcBef>
                <a:spcPts val="100"/>
              </a:spcBef>
              <a:tabLst>
                <a:tab pos="1830388" algn="ctr"/>
                <a:tab pos="2514600" algn="ctr"/>
                <a:tab pos="3200400" algn="ctr"/>
              </a:tabLst>
            </a:pPr>
            <a:r>
              <a:rPr lang="en-US" sz="1000" dirty="0" smtClean="0">
                <a:solidFill>
                  <a:prstClr val="black"/>
                </a:solidFill>
                <a:latin typeface="Calibri" pitchFamily="34" charset="0"/>
                <a:ea typeface="ＭＳ Ｐゴシック" pitchFamily="34" charset="-128"/>
              </a:rPr>
              <a:t>• Performance goals are to achieve substantially lower noise than Iodine-stabilized lasers, the current gold standard for transportable systems. Goal is to achieve an Allan deviation of ~ 2x10</a:t>
            </a:r>
            <a:r>
              <a:rPr lang="en-US" sz="1000" baseline="30000" dirty="0" smtClean="0">
                <a:solidFill>
                  <a:prstClr val="black"/>
                </a:solidFill>
                <a:latin typeface="Calibri" pitchFamily="34" charset="0"/>
                <a:ea typeface="ＭＳ Ｐゴシック" pitchFamily="34" charset="-128"/>
              </a:rPr>
              <a:t>-15 </a:t>
            </a:r>
            <a:r>
              <a:rPr lang="en-US" sz="1000" dirty="0" smtClean="0">
                <a:solidFill>
                  <a:prstClr val="black"/>
                </a:solidFill>
                <a:latin typeface="Calibri" pitchFamily="34" charset="0"/>
                <a:ea typeface="ＭＳ Ｐゴシック" pitchFamily="34" charset="-128"/>
              </a:rPr>
              <a:t> in a one second measurement time.</a:t>
            </a:r>
          </a:p>
          <a:p>
            <a:pPr marL="114300" indent="-114300" eaLnBrk="0" hangingPunct="0">
              <a:spcBef>
                <a:spcPts val="100"/>
              </a:spcBef>
              <a:tabLst>
                <a:tab pos="1830388" algn="ctr"/>
                <a:tab pos="2514600" algn="ctr"/>
                <a:tab pos="3200400" algn="ctr"/>
              </a:tabLst>
            </a:pPr>
            <a:r>
              <a:rPr lang="en-US" sz="1000" b="1" dirty="0" smtClean="0">
                <a:solidFill>
                  <a:srgbClr val="000000"/>
                </a:solidFill>
                <a:latin typeface="Calibri" pitchFamily="34" charset="0"/>
                <a:ea typeface="ＭＳ Ｐゴシック" pitchFamily="34" charset="-128"/>
              </a:rPr>
              <a:t>   Challenge: </a:t>
            </a:r>
            <a:r>
              <a:rPr lang="en-US" sz="1000" dirty="0" smtClean="0">
                <a:solidFill>
                  <a:srgbClr val="000000"/>
                </a:solidFill>
                <a:latin typeface="Calibri" pitchFamily="34" charset="0"/>
                <a:ea typeface="ＭＳ Ｐゴシック" pitchFamily="34" charset="-128"/>
              </a:rPr>
              <a:t>Noise performance and frequency stability of lasers on short and intermediate time scales: requires dual locking scheme shown on right.</a:t>
            </a:r>
            <a:endParaRPr lang="en-US" sz="1000" dirty="0" smtClean="0">
              <a:solidFill>
                <a:prstClr val="black"/>
              </a:solidFill>
              <a:latin typeface="Arial" pitchFamily="34" charset="0"/>
              <a:ea typeface="ＭＳ Ｐゴシック" pitchFamily="34" charset="-128"/>
            </a:endParaRPr>
          </a:p>
          <a:p>
            <a:pPr marL="114300" indent="-114300" eaLnBrk="0" hangingPunct="0">
              <a:lnSpc>
                <a:spcPts val="1300"/>
              </a:lnSpc>
              <a:spcBef>
                <a:spcPts val="100"/>
              </a:spcBef>
              <a:tabLst>
                <a:tab pos="1830388" algn="ctr"/>
                <a:tab pos="2514600" algn="ctr"/>
                <a:tab pos="3200400" algn="ctr"/>
              </a:tabLst>
            </a:pPr>
            <a:endParaRPr lang="en-US" sz="900" dirty="0" smtClean="0">
              <a:solidFill>
                <a:srgbClr val="000000"/>
              </a:solidFill>
              <a:latin typeface="Calibri" pitchFamily="34" charset="0"/>
              <a:ea typeface="ＭＳ Ｐゴシック" pitchFamily="34" charset="-128"/>
            </a:endParaRPr>
          </a:p>
        </p:txBody>
      </p:sp>
      <p:sp>
        <p:nvSpPr>
          <p:cNvPr id="45" name="Text Box 13"/>
          <p:cNvSpPr txBox="1">
            <a:spLocks noChangeArrowheads="1"/>
          </p:cNvSpPr>
          <p:nvPr/>
        </p:nvSpPr>
        <p:spPr bwMode="auto">
          <a:xfrm>
            <a:off x="0" y="2969014"/>
            <a:ext cx="4566428" cy="632224"/>
          </a:xfrm>
          <a:prstGeom prst="rect">
            <a:avLst/>
          </a:prstGeom>
          <a:noFill/>
          <a:ln w="25400">
            <a:noFill/>
            <a:miter lim="800000"/>
            <a:headEnd/>
            <a:tailEnd/>
          </a:ln>
        </p:spPr>
        <p:txBody>
          <a:bodyPr wrap="square">
            <a:spAutoFit/>
          </a:bodyPr>
          <a:lstStyle/>
          <a:p>
            <a:pPr marL="169863" indent="-169863">
              <a:lnSpc>
                <a:spcPct val="90000"/>
              </a:lnSpc>
              <a:spcAft>
                <a:spcPts val="250"/>
              </a:spcAft>
            </a:pPr>
            <a:r>
              <a:rPr lang="en-US" sz="1400" b="1" i="1" u="sng" dirty="0" smtClean="0">
                <a:solidFill>
                  <a:srgbClr val="1F497D">
                    <a:lumMod val="60000"/>
                    <a:lumOff val="40000"/>
                  </a:srgbClr>
                </a:solidFill>
                <a:latin typeface="Calibri"/>
              </a:rPr>
              <a:t>Significance of Work</a:t>
            </a:r>
            <a:r>
              <a:rPr lang="en-US" sz="1400" b="1" u="sng" dirty="0" smtClean="0">
                <a:solidFill>
                  <a:srgbClr val="1F497D">
                    <a:lumMod val="60000"/>
                    <a:lumOff val="40000"/>
                  </a:srgbClr>
                </a:solidFill>
                <a:latin typeface="Calibri"/>
              </a:rPr>
              <a:t>:</a:t>
            </a:r>
          </a:p>
          <a:p>
            <a:pPr marL="169863" indent="-169863">
              <a:lnSpc>
                <a:spcPct val="90000"/>
              </a:lnSpc>
              <a:spcAft>
                <a:spcPts val="100"/>
              </a:spcAft>
              <a:buFontTx/>
              <a:buChar char="•"/>
            </a:pPr>
            <a:r>
              <a:rPr lang="en-US" sz="1100" dirty="0" smtClean="0">
                <a:solidFill>
                  <a:prstClr val="black"/>
                </a:solidFill>
                <a:latin typeface="Calibri"/>
              </a:rPr>
              <a:t> </a:t>
            </a:r>
            <a:r>
              <a:rPr lang="en-US" sz="1100" dirty="0" smtClean="0">
                <a:latin typeface="Calibri"/>
              </a:rPr>
              <a:t>A highly stable laser simultaneously locked to a cavity and a molecular transition at a Telecom wavelength.</a:t>
            </a:r>
            <a:endParaRPr lang="en-US" sz="1100" dirty="0">
              <a:latin typeface="Calibri"/>
            </a:endParaRPr>
          </a:p>
        </p:txBody>
      </p:sp>
      <p:sp>
        <p:nvSpPr>
          <p:cNvPr id="46" name="Text Box 13"/>
          <p:cNvSpPr txBox="1">
            <a:spLocks noChangeArrowheads="1"/>
          </p:cNvSpPr>
          <p:nvPr/>
        </p:nvSpPr>
        <p:spPr bwMode="auto">
          <a:xfrm>
            <a:off x="1" y="3769360"/>
            <a:ext cx="4572000" cy="1089273"/>
          </a:xfrm>
          <a:prstGeom prst="rect">
            <a:avLst/>
          </a:prstGeom>
          <a:noFill/>
          <a:ln w="25400">
            <a:noFill/>
            <a:miter lim="800000"/>
            <a:headEnd/>
            <a:tailEnd/>
          </a:ln>
        </p:spPr>
        <p:txBody>
          <a:bodyPr wrap="square">
            <a:spAutoFit/>
          </a:bodyPr>
          <a:lstStyle/>
          <a:p>
            <a:pPr marL="169863" indent="-169863">
              <a:lnSpc>
                <a:spcPct val="90000"/>
              </a:lnSpc>
              <a:spcAft>
                <a:spcPts val="250"/>
              </a:spcAft>
            </a:pPr>
            <a:r>
              <a:rPr lang="en-US" sz="1400" b="1" i="1" u="sng" dirty="0" smtClean="0">
                <a:solidFill>
                  <a:srgbClr val="1F497D">
                    <a:lumMod val="60000"/>
                    <a:lumOff val="40000"/>
                  </a:srgbClr>
                </a:solidFill>
                <a:latin typeface="Calibri"/>
              </a:rPr>
              <a:t>Approach</a:t>
            </a:r>
            <a:r>
              <a:rPr lang="en-US" sz="1400" b="1" u="sng" dirty="0" smtClean="0">
                <a:solidFill>
                  <a:srgbClr val="1F497D">
                    <a:lumMod val="60000"/>
                    <a:lumOff val="40000"/>
                  </a:srgbClr>
                </a:solidFill>
                <a:latin typeface="Calibri"/>
              </a:rPr>
              <a:t>:</a:t>
            </a:r>
          </a:p>
          <a:p>
            <a:pPr marL="169863" indent="-169863" eaLnBrk="0" hangingPunct="0">
              <a:lnSpc>
                <a:spcPct val="90000"/>
              </a:lnSpc>
              <a:buFontTx/>
              <a:buChar char="•"/>
              <a:tabLst>
                <a:tab pos="1830388" algn="ctr"/>
                <a:tab pos="2514600" algn="ctr"/>
                <a:tab pos="3200400" algn="ctr"/>
              </a:tabLst>
            </a:pPr>
            <a:r>
              <a:rPr lang="en-US" sz="1100" dirty="0" smtClean="0">
                <a:solidFill>
                  <a:srgbClr val="000000"/>
                </a:solidFill>
                <a:cs typeface="Arial"/>
              </a:rPr>
              <a:t>Set up a bench-top model of laser system for CO based on existing system at JILA for C2HD near 1064 nm</a:t>
            </a:r>
          </a:p>
          <a:p>
            <a:pPr marL="169863" indent="-169863" eaLnBrk="0" hangingPunct="0">
              <a:lnSpc>
                <a:spcPct val="90000"/>
              </a:lnSpc>
              <a:buFontTx/>
              <a:buChar char="•"/>
              <a:tabLst>
                <a:tab pos="1830388" algn="ctr"/>
                <a:tab pos="2514600" algn="ctr"/>
                <a:tab pos="3200400" algn="ctr"/>
              </a:tabLst>
            </a:pPr>
            <a:r>
              <a:rPr lang="en-US" sz="1100" dirty="0" smtClean="0">
                <a:solidFill>
                  <a:srgbClr val="000000"/>
                </a:solidFill>
                <a:cs typeface="Arial"/>
              </a:rPr>
              <a:t>Perform functional tests on system</a:t>
            </a:r>
          </a:p>
          <a:p>
            <a:pPr marL="169863" indent="-169863" eaLnBrk="0" hangingPunct="0">
              <a:lnSpc>
                <a:spcPct val="90000"/>
              </a:lnSpc>
              <a:buFontTx/>
              <a:buChar char="•"/>
              <a:tabLst>
                <a:tab pos="1830388" algn="ctr"/>
                <a:tab pos="2514600" algn="ctr"/>
                <a:tab pos="3200400" algn="ctr"/>
              </a:tabLst>
            </a:pPr>
            <a:r>
              <a:rPr lang="en-US" sz="1100" dirty="0" smtClean="0">
                <a:solidFill>
                  <a:srgbClr val="000000"/>
                </a:solidFill>
                <a:cs typeface="Arial"/>
              </a:rPr>
              <a:t>Set up a system to allow detailed noise performance measurements</a:t>
            </a:r>
          </a:p>
          <a:p>
            <a:pPr marL="169863" indent="-169863" eaLnBrk="0" hangingPunct="0">
              <a:lnSpc>
                <a:spcPct val="90000"/>
              </a:lnSpc>
              <a:buFontTx/>
              <a:buChar char="•"/>
              <a:tabLst>
                <a:tab pos="1830388" algn="ctr"/>
                <a:tab pos="2514600" algn="ctr"/>
                <a:tab pos="3200400" algn="ctr"/>
              </a:tabLst>
            </a:pPr>
            <a:r>
              <a:rPr lang="en-US" sz="1100" dirty="0" smtClean="0">
                <a:solidFill>
                  <a:srgbClr val="000000"/>
                </a:solidFill>
                <a:cs typeface="Arial"/>
              </a:rPr>
              <a:t>Upgrade optics and electronics to achieve noise performance goal</a:t>
            </a:r>
          </a:p>
        </p:txBody>
      </p:sp>
      <p:sp>
        <p:nvSpPr>
          <p:cNvPr id="47" name="Text Box 10"/>
          <p:cNvSpPr txBox="1">
            <a:spLocks noChangeArrowheads="1"/>
          </p:cNvSpPr>
          <p:nvPr/>
        </p:nvSpPr>
        <p:spPr bwMode="auto">
          <a:xfrm>
            <a:off x="1" y="4788429"/>
            <a:ext cx="4564855" cy="1044901"/>
          </a:xfrm>
          <a:prstGeom prst="rect">
            <a:avLst/>
          </a:prstGeom>
          <a:noFill/>
          <a:ln w="9525">
            <a:noFill/>
            <a:miter lim="800000"/>
            <a:headEnd/>
            <a:tailEnd/>
          </a:ln>
        </p:spPr>
        <p:txBody>
          <a:bodyPr wrap="square">
            <a:spAutoFit/>
          </a:bodyPr>
          <a:lstStyle/>
          <a:p>
            <a:pPr marL="169863" indent="-169863" defTabSz="339725">
              <a:lnSpc>
                <a:spcPct val="90000"/>
              </a:lnSpc>
              <a:spcAft>
                <a:spcPts val="250"/>
              </a:spcAft>
            </a:pPr>
            <a:endParaRPr lang="en-US" sz="1400" b="1" i="1" u="sng" dirty="0" smtClean="0">
              <a:solidFill>
                <a:srgbClr val="1F497D">
                  <a:lumMod val="60000"/>
                  <a:lumOff val="40000"/>
                </a:srgbClr>
              </a:solidFill>
              <a:latin typeface="Calibri"/>
            </a:endParaRPr>
          </a:p>
          <a:p>
            <a:pPr marL="169863" indent="-169863" defTabSz="339725">
              <a:lnSpc>
                <a:spcPct val="90000"/>
              </a:lnSpc>
              <a:spcAft>
                <a:spcPts val="250"/>
              </a:spcAft>
            </a:pPr>
            <a:r>
              <a:rPr lang="en-US" sz="1400" b="1" i="1" u="sng" dirty="0" smtClean="0">
                <a:solidFill>
                  <a:srgbClr val="1F497D">
                    <a:lumMod val="60000"/>
                    <a:lumOff val="40000"/>
                  </a:srgbClr>
                </a:solidFill>
                <a:latin typeface="Calibri"/>
              </a:rPr>
              <a:t>Key Collaborators</a:t>
            </a:r>
            <a:r>
              <a:rPr lang="en-US" sz="1400" b="1" u="sng" dirty="0" smtClean="0">
                <a:solidFill>
                  <a:srgbClr val="1F497D">
                    <a:lumMod val="60000"/>
                    <a:lumOff val="40000"/>
                  </a:srgbClr>
                </a:solidFill>
                <a:latin typeface="Calibri"/>
              </a:rPr>
              <a:t>:</a:t>
            </a:r>
          </a:p>
          <a:p>
            <a:pPr marL="169863" indent="-169863" defTabSz="339725">
              <a:lnSpc>
                <a:spcPct val="80000"/>
              </a:lnSpc>
              <a:spcBef>
                <a:spcPts val="100"/>
              </a:spcBef>
              <a:buFontTx/>
              <a:buChar char="•"/>
            </a:pPr>
            <a:r>
              <a:rPr lang="en-US" sz="1100" dirty="0" smtClean="0">
                <a:solidFill>
                  <a:srgbClr val="000000"/>
                </a:solidFill>
                <a:latin typeface="Calibri" pitchFamily="34" charset="0"/>
                <a:ea typeface="ＭＳ Ｐゴシック" pitchFamily="34" charset="-128"/>
              </a:rPr>
              <a:t>Jan Hall, JILA</a:t>
            </a:r>
          </a:p>
          <a:p>
            <a:pPr marL="169863" indent="-169863" defTabSz="339725">
              <a:lnSpc>
                <a:spcPct val="80000"/>
              </a:lnSpc>
              <a:spcBef>
                <a:spcPts val="100"/>
              </a:spcBef>
              <a:buFontTx/>
              <a:buChar char="•"/>
            </a:pPr>
            <a:r>
              <a:rPr lang="en-US" sz="1100" dirty="0" smtClean="0">
                <a:solidFill>
                  <a:srgbClr val="000000"/>
                </a:solidFill>
                <a:latin typeface="Calibri" pitchFamily="34" charset="0"/>
                <a:ea typeface="ＭＳ Ｐゴシック" pitchFamily="34" charset="-128"/>
              </a:rPr>
              <a:t>Bob Byer, Sasha Buchman, Stanford </a:t>
            </a:r>
          </a:p>
          <a:p>
            <a:pPr marL="169863" indent="-169863" defTabSz="339725">
              <a:lnSpc>
                <a:spcPct val="80000"/>
              </a:lnSpc>
              <a:spcBef>
                <a:spcPts val="100"/>
              </a:spcBef>
              <a:buFontTx/>
              <a:buChar char="•"/>
            </a:pPr>
            <a:r>
              <a:rPr lang="en-US" sz="1100" dirty="0" smtClean="0">
                <a:solidFill>
                  <a:srgbClr val="000000"/>
                </a:solidFill>
                <a:latin typeface="Calibri" pitchFamily="34" charset="0"/>
                <a:ea typeface="ＭＳ Ｐゴシック" pitchFamily="34" charset="-128"/>
              </a:rPr>
              <a:t>Shailendhar Saraf, SN&amp;N Electronics, CA</a:t>
            </a:r>
          </a:p>
        </p:txBody>
      </p:sp>
      <p:sp>
        <p:nvSpPr>
          <p:cNvPr id="48" name="Text Box 10"/>
          <p:cNvSpPr txBox="1">
            <a:spLocks noChangeArrowheads="1"/>
          </p:cNvSpPr>
          <p:nvPr/>
        </p:nvSpPr>
        <p:spPr bwMode="auto">
          <a:xfrm>
            <a:off x="0" y="5951728"/>
            <a:ext cx="4547393" cy="645048"/>
          </a:xfrm>
          <a:prstGeom prst="rect">
            <a:avLst/>
          </a:prstGeom>
          <a:noFill/>
          <a:ln w="9525">
            <a:noFill/>
            <a:miter lim="800000"/>
            <a:headEnd/>
            <a:tailEnd/>
          </a:ln>
        </p:spPr>
        <p:txBody>
          <a:bodyPr wrap="square">
            <a:spAutoFit/>
          </a:bodyPr>
          <a:lstStyle/>
          <a:p>
            <a:pPr marL="169863" indent="-169863" defTabSz="339725">
              <a:lnSpc>
                <a:spcPct val="90000"/>
              </a:lnSpc>
              <a:spcAft>
                <a:spcPts val="250"/>
              </a:spcAft>
            </a:pPr>
            <a:r>
              <a:rPr lang="en-US" sz="1400" b="1" i="1" u="sng" dirty="0" smtClean="0">
                <a:solidFill>
                  <a:srgbClr val="1F497D">
                    <a:lumMod val="60000"/>
                    <a:lumOff val="40000"/>
                  </a:srgbClr>
                </a:solidFill>
                <a:latin typeface="Calibri"/>
              </a:rPr>
              <a:t>Current Funded Period of Performance</a:t>
            </a:r>
            <a:r>
              <a:rPr lang="en-US" sz="1400" b="1" u="sng" dirty="0" smtClean="0">
                <a:solidFill>
                  <a:srgbClr val="1F497D">
                    <a:lumMod val="60000"/>
                    <a:lumOff val="40000"/>
                  </a:srgbClr>
                </a:solidFill>
                <a:latin typeface="Calibri"/>
              </a:rPr>
              <a:t>:</a:t>
            </a:r>
          </a:p>
          <a:p>
            <a:pPr marL="173736" indent="-173736">
              <a:lnSpc>
                <a:spcPct val="90000"/>
              </a:lnSpc>
              <a:spcAft>
                <a:spcPts val="100"/>
              </a:spcAft>
              <a:buFontTx/>
              <a:buChar char="•"/>
            </a:pPr>
            <a:r>
              <a:rPr lang="en-US" sz="1100" dirty="0" smtClean="0">
                <a:solidFill>
                  <a:prstClr val="black"/>
                </a:solidFill>
                <a:latin typeface="Calibri"/>
              </a:rPr>
              <a:t> </a:t>
            </a:r>
            <a:r>
              <a:rPr lang="en-US" sz="1100" dirty="0" smtClean="0">
                <a:solidFill>
                  <a:srgbClr val="000000"/>
                </a:solidFill>
                <a:latin typeface="Calibri" pitchFamily="34" charset="0"/>
                <a:ea typeface="ＭＳ Ｐゴシック" pitchFamily="34" charset="-128"/>
              </a:rPr>
              <a:t>Jan 2013 – Dec 2014   (no-cost extension to 6/15)</a:t>
            </a:r>
          </a:p>
          <a:p>
            <a:pPr marL="173736" indent="-173736">
              <a:lnSpc>
                <a:spcPct val="90000"/>
              </a:lnSpc>
              <a:spcAft>
                <a:spcPts val="100"/>
              </a:spcAft>
              <a:buFontTx/>
              <a:buChar char="•"/>
            </a:pPr>
            <a:endParaRPr lang="en-US" sz="1100" dirty="0">
              <a:solidFill>
                <a:srgbClr val="FF0000"/>
              </a:solidFill>
              <a:latin typeface="Calibri"/>
            </a:endParaRPr>
          </a:p>
        </p:txBody>
      </p:sp>
      <p:sp>
        <p:nvSpPr>
          <p:cNvPr id="49" name="Rectangle 27"/>
          <p:cNvSpPr>
            <a:spLocks noChangeArrowheads="1"/>
          </p:cNvSpPr>
          <p:nvPr/>
        </p:nvSpPr>
        <p:spPr bwMode="auto">
          <a:xfrm>
            <a:off x="4574028" y="3759200"/>
            <a:ext cx="4569972" cy="823046"/>
          </a:xfrm>
          <a:prstGeom prst="rect">
            <a:avLst/>
          </a:prstGeom>
          <a:noFill/>
          <a:ln w="25400">
            <a:noFill/>
            <a:miter lim="800000"/>
            <a:headEnd/>
            <a:tailEnd/>
          </a:ln>
        </p:spPr>
        <p:txBody>
          <a:bodyPr wrap="square">
            <a:spAutoFit/>
          </a:bodyPr>
          <a:lstStyle/>
          <a:p>
            <a:pPr marL="173736" indent="-173736">
              <a:lnSpc>
                <a:spcPct val="90000"/>
              </a:lnSpc>
              <a:spcAft>
                <a:spcPts val="250"/>
              </a:spcAft>
              <a:buSzPct val="100000"/>
            </a:pPr>
            <a:r>
              <a:rPr lang="en-US" sz="1400" b="1" i="1" u="sng" dirty="0" smtClean="0">
                <a:solidFill>
                  <a:srgbClr val="1F497D">
                    <a:lumMod val="60000"/>
                    <a:lumOff val="40000"/>
                  </a:srgbClr>
                </a:solidFill>
                <a:latin typeface="Calibri"/>
              </a:rPr>
              <a:t>Recent Accomplishments:</a:t>
            </a:r>
          </a:p>
          <a:p>
            <a:pPr marL="114300" indent="-1143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latin typeface="Calibri" pitchFamily="34" charset="0"/>
                <a:ea typeface="ＭＳ Ｐゴシック" pitchFamily="34" charset="-128"/>
              </a:rPr>
              <a:t>Laser stabilization system fully functional		  6/14</a:t>
            </a:r>
          </a:p>
          <a:p>
            <a:pPr marL="114300" indent="-1143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latin typeface="Calibri" pitchFamily="34" charset="0"/>
                <a:ea typeface="ＭＳ Ｐゴシック" pitchFamily="34" charset="-128"/>
              </a:rPr>
              <a:t>First ever CO stabilized laser			  9/14</a:t>
            </a:r>
          </a:p>
          <a:p>
            <a:pPr marL="114300" indent="-1143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latin typeface="Calibri" pitchFamily="34" charset="0"/>
                <a:ea typeface="ＭＳ Ｐゴシック" pitchFamily="34" charset="-128"/>
              </a:rPr>
              <a:t>Initial noise measurement	                			11/14</a:t>
            </a:r>
          </a:p>
        </p:txBody>
      </p:sp>
      <p:sp>
        <p:nvSpPr>
          <p:cNvPr id="50" name="Rectangle 11"/>
          <p:cNvSpPr>
            <a:spLocks noChangeArrowheads="1"/>
          </p:cNvSpPr>
          <p:nvPr/>
        </p:nvSpPr>
        <p:spPr bwMode="auto">
          <a:xfrm>
            <a:off x="4552324" y="5628381"/>
            <a:ext cx="4584700" cy="749436"/>
          </a:xfrm>
          <a:prstGeom prst="rect">
            <a:avLst/>
          </a:prstGeom>
          <a:noFill/>
          <a:ln w="9525">
            <a:noFill/>
            <a:miter lim="800000"/>
            <a:headEnd/>
            <a:tailEnd/>
          </a:ln>
        </p:spPr>
        <p:txBody>
          <a:bodyPr wrap="square">
            <a:spAutoFit/>
          </a:bodyPr>
          <a:lstStyle/>
          <a:p>
            <a:pPr marL="173736" indent="-173736">
              <a:lnSpc>
                <a:spcPct val="90000"/>
              </a:lnSpc>
              <a:spcAft>
                <a:spcPts val="250"/>
              </a:spcAft>
            </a:pPr>
            <a:r>
              <a:rPr lang="en-US" sz="1400" b="1" i="1" u="sng" dirty="0" smtClean="0">
                <a:solidFill>
                  <a:srgbClr val="1F497D">
                    <a:lumMod val="60000"/>
                    <a:lumOff val="40000"/>
                  </a:srgbClr>
                </a:solidFill>
                <a:latin typeface="Calibri"/>
              </a:rPr>
              <a:t>Application</a:t>
            </a:r>
            <a:r>
              <a:rPr lang="en-US" sz="1400" b="1" u="sng" dirty="0" smtClean="0">
                <a:solidFill>
                  <a:srgbClr val="1F497D">
                    <a:lumMod val="60000"/>
                    <a:lumOff val="40000"/>
                  </a:srgbClr>
                </a:solidFill>
                <a:latin typeface="Calibri"/>
              </a:rPr>
              <a:t>:</a:t>
            </a:r>
            <a:endParaRPr lang="en-US" sz="1400" b="1" u="sng" dirty="0" smtClean="0">
              <a:solidFill>
                <a:srgbClr val="4F81BD"/>
              </a:solidFill>
              <a:latin typeface="Calibri"/>
            </a:endParaRPr>
          </a:p>
          <a:p>
            <a:pPr marL="119063" indent="-119063">
              <a:lnSpc>
                <a:spcPct val="80000"/>
              </a:lnSpc>
              <a:spcBef>
                <a:spcPts val="100"/>
              </a:spcBef>
              <a:buFontTx/>
              <a:buChar char="•"/>
            </a:pPr>
            <a:r>
              <a:rPr lang="en-US" sz="1100" dirty="0" smtClean="0">
                <a:solidFill>
                  <a:prstClr val="black"/>
                </a:solidFill>
                <a:latin typeface="Calibri" pitchFamily="34" charset="0"/>
                <a:ea typeface="ＭＳ Ｐゴシック" pitchFamily="34" charset="-128"/>
              </a:rPr>
              <a:t>Applications would be tests of fundamental physics, gravity wave observation, precision spectroscopy and Doppler, formation flying, trace gas detection.</a:t>
            </a:r>
          </a:p>
        </p:txBody>
      </p:sp>
      <p:sp>
        <p:nvSpPr>
          <p:cNvPr id="32" name="Text Box 25"/>
          <p:cNvSpPr txBox="1">
            <a:spLocks noChangeArrowheads="1"/>
          </p:cNvSpPr>
          <p:nvPr/>
        </p:nvSpPr>
        <p:spPr bwMode="auto">
          <a:xfrm>
            <a:off x="4907637" y="6417875"/>
            <a:ext cx="3764876" cy="261610"/>
          </a:xfrm>
          <a:prstGeom prst="rect">
            <a:avLst/>
          </a:prstGeom>
          <a:noFill/>
          <a:ln w="25400">
            <a:noFill/>
            <a:miter lim="800000"/>
            <a:headEnd/>
            <a:tailEnd/>
          </a:ln>
        </p:spPr>
        <p:txBody>
          <a:bodyPr wrap="square">
            <a:spAutoFit/>
          </a:bodyPr>
          <a:lstStyle/>
          <a:p>
            <a:r>
              <a:rPr lang="en-US" sz="1100" b="1" i="1" dirty="0" smtClean="0">
                <a:solidFill>
                  <a:srgbClr val="1F497D">
                    <a:lumMod val="60000"/>
                    <a:lumOff val="40000"/>
                  </a:srgbClr>
                </a:solidFill>
                <a:latin typeface="Calibri"/>
              </a:rPr>
              <a:t>TRL </a:t>
            </a:r>
            <a:r>
              <a:rPr lang="en-US" sz="1400" b="1" i="1" baseline="-25000" dirty="0" smtClean="0">
                <a:solidFill>
                  <a:srgbClr val="1F497D">
                    <a:lumMod val="60000"/>
                    <a:lumOff val="40000"/>
                  </a:srgbClr>
                </a:solidFill>
                <a:latin typeface="Calibri"/>
              </a:rPr>
              <a:t>In</a:t>
            </a:r>
            <a:r>
              <a:rPr lang="en-US" sz="1100" b="1" i="1" dirty="0" smtClean="0">
                <a:solidFill>
                  <a:srgbClr val="1F497D">
                    <a:lumMod val="60000"/>
                    <a:lumOff val="40000"/>
                  </a:srgbClr>
                </a:solidFill>
                <a:latin typeface="Calibri"/>
              </a:rPr>
              <a:t> =</a:t>
            </a:r>
            <a:r>
              <a:rPr lang="en-US" sz="1100" b="1" i="1" dirty="0" smtClean="0">
                <a:solidFill>
                  <a:srgbClr val="000000"/>
                </a:solidFill>
                <a:latin typeface="Calibri"/>
              </a:rPr>
              <a:t> </a:t>
            </a:r>
            <a:r>
              <a:rPr lang="en-US" sz="1100" b="1" i="1" dirty="0" smtClean="0">
                <a:latin typeface="Calibri" pitchFamily="34" charset="0"/>
                <a:ea typeface="ＭＳ Ｐゴシック" pitchFamily="34" charset="-128"/>
              </a:rPr>
              <a:t>3</a:t>
            </a:r>
            <a:r>
              <a:rPr lang="en-US" sz="1100" b="1" i="1" dirty="0" smtClean="0">
                <a:solidFill>
                  <a:srgbClr val="17375E"/>
                </a:solidFill>
                <a:latin typeface="Calibri" pitchFamily="34" charset="0"/>
                <a:ea typeface="ＭＳ Ｐゴシック" pitchFamily="34" charset="-128"/>
              </a:rPr>
              <a:t> </a:t>
            </a:r>
            <a:r>
              <a:rPr lang="en-US" sz="1100" b="1" i="1" dirty="0" smtClean="0">
                <a:solidFill>
                  <a:srgbClr val="1F497D">
                    <a:lumMod val="60000"/>
                    <a:lumOff val="40000"/>
                  </a:srgbClr>
                </a:solidFill>
                <a:latin typeface="Calibri"/>
              </a:rPr>
              <a:t>TRL </a:t>
            </a:r>
            <a:r>
              <a:rPr lang="en-US" sz="1400" b="1" i="1" baseline="-25000" dirty="0">
                <a:solidFill>
                  <a:srgbClr val="1F497D">
                    <a:lumMod val="60000"/>
                    <a:lumOff val="40000"/>
                  </a:srgbClr>
                </a:solidFill>
                <a:latin typeface="Calibri"/>
              </a:rPr>
              <a:t>PI-Asserted </a:t>
            </a:r>
            <a:r>
              <a:rPr lang="en-US" sz="1100" b="1" i="1" dirty="0" smtClean="0">
                <a:solidFill>
                  <a:srgbClr val="1F497D">
                    <a:lumMod val="60000"/>
                    <a:lumOff val="40000"/>
                  </a:srgbClr>
                </a:solidFill>
                <a:latin typeface="Calibri"/>
              </a:rPr>
              <a:t>= </a:t>
            </a:r>
            <a:r>
              <a:rPr lang="en-US" sz="1100" b="1" i="1" dirty="0" smtClean="0">
                <a:latin typeface="Calibri" pitchFamily="34" charset="0"/>
                <a:ea typeface="ＭＳ Ｐゴシック" pitchFamily="34" charset="-128"/>
              </a:rPr>
              <a:t>3+     </a:t>
            </a:r>
            <a:r>
              <a:rPr lang="en-US" sz="1100" b="1" i="1" dirty="0" smtClean="0">
                <a:solidFill>
                  <a:srgbClr val="1F497D">
                    <a:lumMod val="60000"/>
                    <a:lumOff val="40000"/>
                  </a:srgbClr>
                </a:solidFill>
                <a:latin typeface="Calibri"/>
              </a:rPr>
              <a:t>TRL </a:t>
            </a:r>
            <a:r>
              <a:rPr lang="en-US" sz="1400" b="1" i="1" baseline="-25000" dirty="0" smtClean="0">
                <a:solidFill>
                  <a:srgbClr val="1F497D">
                    <a:lumMod val="60000"/>
                    <a:lumOff val="40000"/>
                  </a:srgbClr>
                </a:solidFill>
                <a:latin typeface="Calibri"/>
              </a:rPr>
              <a:t>Target</a:t>
            </a:r>
            <a:r>
              <a:rPr lang="en-US" sz="1100" b="1" i="1" dirty="0" smtClean="0">
                <a:solidFill>
                  <a:srgbClr val="1F497D">
                    <a:lumMod val="60000"/>
                    <a:lumOff val="40000"/>
                  </a:srgbClr>
                </a:solidFill>
                <a:latin typeface="Calibri"/>
              </a:rPr>
              <a:t>=</a:t>
            </a:r>
            <a:r>
              <a:rPr lang="en-US" sz="1100" b="1" i="1" dirty="0" smtClean="0">
                <a:solidFill>
                  <a:srgbClr val="4F81BD"/>
                </a:solidFill>
                <a:latin typeface="Calibri" pitchFamily="34" charset="0"/>
                <a:ea typeface="ＭＳ Ｐゴシック" pitchFamily="34" charset="-128"/>
              </a:rPr>
              <a:t> </a:t>
            </a:r>
            <a:r>
              <a:rPr lang="en-US" sz="1100" b="1" i="1" dirty="0" smtClean="0">
                <a:latin typeface="Calibri" pitchFamily="34" charset="0"/>
                <a:ea typeface="ＭＳ Ｐゴシック" pitchFamily="34" charset="-128"/>
              </a:rPr>
              <a:t>4</a:t>
            </a:r>
            <a:endParaRPr lang="en-US" sz="1100" b="1" i="1" dirty="0">
              <a:solidFill>
                <a:prstClr val="black"/>
              </a:solidFill>
              <a:latin typeface="Calibri"/>
            </a:endParaRPr>
          </a:p>
        </p:txBody>
      </p:sp>
      <p:sp>
        <p:nvSpPr>
          <p:cNvPr id="34" name="Rectangle 27"/>
          <p:cNvSpPr>
            <a:spLocks noChangeArrowheads="1"/>
          </p:cNvSpPr>
          <p:nvPr/>
        </p:nvSpPr>
        <p:spPr bwMode="auto">
          <a:xfrm>
            <a:off x="4574028" y="4766438"/>
            <a:ext cx="4569972" cy="810222"/>
          </a:xfrm>
          <a:prstGeom prst="rect">
            <a:avLst/>
          </a:prstGeom>
          <a:noFill/>
          <a:ln w="25400">
            <a:noFill/>
            <a:miter lim="800000"/>
            <a:headEnd/>
            <a:tailEnd/>
          </a:ln>
        </p:spPr>
        <p:txBody>
          <a:bodyPr wrap="square">
            <a:spAutoFit/>
          </a:bodyPr>
          <a:lstStyle/>
          <a:p>
            <a:pPr marL="173736" indent="-173736">
              <a:lnSpc>
                <a:spcPct val="90000"/>
              </a:lnSpc>
              <a:spcAft>
                <a:spcPts val="250"/>
              </a:spcAft>
              <a:buSzPct val="100000"/>
            </a:pPr>
            <a:r>
              <a:rPr lang="en-US" sz="1400" b="1" i="1" u="sng" dirty="0" smtClean="0">
                <a:solidFill>
                  <a:srgbClr val="1F497D">
                    <a:lumMod val="60000"/>
                    <a:lumOff val="40000"/>
                  </a:srgbClr>
                </a:solidFill>
                <a:latin typeface="Calibri"/>
              </a:rPr>
              <a:t>Next Milestones:</a:t>
            </a:r>
          </a:p>
          <a:p>
            <a:pPr marL="173736" indent="-173736">
              <a:lnSpc>
                <a:spcPct val="90000"/>
              </a:lnSpc>
              <a:spcAft>
                <a:spcPts val="100"/>
              </a:spcAft>
              <a:buFontTx/>
              <a:buChar char="•"/>
            </a:pPr>
            <a:r>
              <a:rPr lang="en-US" sz="1100" dirty="0" smtClean="0">
                <a:solidFill>
                  <a:prstClr val="black"/>
                </a:solidFill>
                <a:latin typeface="Calibri"/>
              </a:rPr>
              <a:t>Noise measurements using frequency comb	1/15</a:t>
            </a:r>
          </a:p>
          <a:p>
            <a:pPr marL="173736" indent="-173736">
              <a:lnSpc>
                <a:spcPct val="90000"/>
              </a:lnSpc>
              <a:spcAft>
                <a:spcPts val="100"/>
              </a:spcAft>
              <a:buFontTx/>
              <a:buChar char="•"/>
            </a:pPr>
            <a:r>
              <a:rPr lang="en-US" sz="1100" dirty="0" smtClean="0">
                <a:solidFill>
                  <a:prstClr val="black"/>
                </a:solidFill>
                <a:latin typeface="Calibri"/>
              </a:rPr>
              <a:t>Noise measurements with reference cavity	3/15</a:t>
            </a:r>
          </a:p>
          <a:p>
            <a:pPr marL="173736" indent="-173736">
              <a:lnSpc>
                <a:spcPct val="90000"/>
              </a:lnSpc>
              <a:spcAft>
                <a:spcPts val="100"/>
              </a:spcAft>
              <a:buFontTx/>
              <a:buChar char="•"/>
            </a:pPr>
            <a:r>
              <a:rPr lang="en-US" sz="1100" dirty="0" smtClean="0">
                <a:solidFill>
                  <a:prstClr val="black"/>
                </a:solidFill>
                <a:latin typeface="Calibri"/>
              </a:rPr>
              <a:t>Documentation of final TRL		5/15</a:t>
            </a:r>
          </a:p>
        </p:txBody>
      </p:sp>
      <p:pic>
        <p:nvPicPr>
          <p:cNvPr id="18" name="Picture 35" descr="Lipa.JPEG"/>
          <p:cNvPicPr>
            <a:picLocks noChangeAspect="1"/>
          </p:cNvPicPr>
          <p:nvPr/>
        </p:nvPicPr>
        <p:blipFill>
          <a:blip r:embed="rId2" cstate="print"/>
          <a:srcRect/>
          <a:stretch>
            <a:fillRect/>
          </a:stretch>
        </p:blipFill>
        <p:spPr bwMode="auto">
          <a:xfrm>
            <a:off x="6767513" y="515676"/>
            <a:ext cx="740727" cy="778586"/>
          </a:xfrm>
          <a:prstGeom prst="rect">
            <a:avLst/>
          </a:prstGeom>
          <a:noFill/>
          <a:ln w="9525">
            <a:noFill/>
            <a:miter lim="800000"/>
            <a:headEnd/>
            <a:tailEnd/>
          </a:ln>
        </p:spPr>
      </p:pic>
      <p:pic>
        <p:nvPicPr>
          <p:cNvPr id="19" name="Picture 18" descr="NICE-OHMS in a nutshell.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30637" y="1612900"/>
            <a:ext cx="4359729" cy="1100011"/>
          </a:xfrm>
          <a:prstGeom prst="rect">
            <a:avLst/>
          </a:prstGeom>
        </p:spPr>
      </p:pic>
      <p:sp>
        <p:nvSpPr>
          <p:cNvPr id="21" name="TextBox 20"/>
          <p:cNvSpPr txBox="1"/>
          <p:nvPr/>
        </p:nvSpPr>
        <p:spPr>
          <a:xfrm>
            <a:off x="5702300" y="2819400"/>
            <a:ext cx="2317505" cy="261610"/>
          </a:xfrm>
          <a:prstGeom prst="rect">
            <a:avLst/>
          </a:prstGeom>
          <a:noFill/>
        </p:spPr>
        <p:txBody>
          <a:bodyPr wrap="none" rtlCol="0">
            <a:spAutoFit/>
          </a:bodyPr>
          <a:lstStyle/>
          <a:p>
            <a:r>
              <a:rPr lang="en-US" sz="1100" dirty="0" smtClean="0"/>
              <a:t>Dual sideband laser locking optics</a:t>
            </a:r>
            <a:endParaRPr lang="en-US" sz="11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69079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3677841"/>
            <a:ext cx="8275638" cy="0"/>
          </a:xfrm>
          <a:prstGeom prst="line">
            <a:avLst/>
          </a:prstGeom>
          <a:noFill/>
          <a:ln w="38100">
            <a:solidFill>
              <a:schemeClr val="accent1"/>
            </a:solidFill>
            <a:round/>
            <a:headEnd/>
            <a:tailEnd/>
          </a:ln>
        </p:spPr>
        <p:txBody>
          <a:bodyPr/>
          <a:lstStyle/>
          <a:p>
            <a:pPr defTabSz="342900"/>
            <a:endParaRPr lang="en-US" sz="1100" dirty="0">
              <a:solidFill>
                <a:prstClr val="black"/>
              </a:solidFill>
              <a:latin typeface="Calibri"/>
            </a:endParaRPr>
          </a:p>
        </p:txBody>
      </p:sp>
      <p:sp>
        <p:nvSpPr>
          <p:cNvPr id="10" name="Line 3"/>
          <p:cNvSpPr>
            <a:spLocks noChangeShapeType="1"/>
          </p:cNvSpPr>
          <p:nvPr/>
        </p:nvSpPr>
        <p:spPr bwMode="auto">
          <a:xfrm flipH="1">
            <a:off x="4559303" y="1694263"/>
            <a:ext cx="11113" cy="4135040"/>
          </a:xfrm>
          <a:prstGeom prst="line">
            <a:avLst/>
          </a:prstGeom>
          <a:noFill/>
          <a:ln w="38100">
            <a:solidFill>
              <a:schemeClr val="accent1"/>
            </a:solidFill>
            <a:round/>
            <a:headEnd/>
            <a:tailEnd/>
          </a:ln>
        </p:spPr>
        <p:txBody>
          <a:bodyPr/>
          <a:lstStyle/>
          <a:p>
            <a:pPr defTabSz="342900"/>
            <a:endParaRPr lang="en-US" sz="1100" dirty="0">
              <a:solidFill>
                <a:prstClr val="black"/>
              </a:solidFill>
              <a:latin typeface="Calibri"/>
            </a:endParaRPr>
          </a:p>
        </p:txBody>
      </p:sp>
      <p:sp>
        <p:nvSpPr>
          <p:cNvPr id="16" name="Rectangle 8"/>
          <p:cNvSpPr>
            <a:spLocks noChangeArrowheads="1"/>
          </p:cNvSpPr>
          <p:nvPr/>
        </p:nvSpPr>
        <p:spPr bwMode="auto">
          <a:xfrm>
            <a:off x="38101" y="1331132"/>
            <a:ext cx="4509294" cy="1926420"/>
          </a:xfrm>
          <a:prstGeom prst="rect">
            <a:avLst/>
          </a:prstGeom>
          <a:noFill/>
          <a:ln w="9525">
            <a:noFill/>
            <a:miter lim="800000"/>
            <a:headEnd/>
            <a:tailEnd/>
          </a:ln>
        </p:spPr>
        <p:txBody>
          <a:bodyPr/>
          <a:lstStyle/>
          <a:p>
            <a:pPr marL="127397" indent="-127397" defTabSz="342900">
              <a:lnSpc>
                <a:spcPct val="90000"/>
              </a:lnSpc>
              <a:buSzPct val="100000"/>
            </a:pPr>
            <a:r>
              <a:rPr lang="en-US" sz="1200" b="1" i="1" u="sng" dirty="0">
                <a:solidFill>
                  <a:srgbClr val="1F497D">
                    <a:lumMod val="60000"/>
                    <a:lumOff val="40000"/>
                  </a:srgbClr>
                </a:solidFill>
                <a:latin typeface="Calibri"/>
              </a:rPr>
              <a:t>Objectives and Key Challenges:</a:t>
            </a:r>
          </a:p>
          <a:p>
            <a:pPr defTabSz="342900">
              <a:lnSpc>
                <a:spcPct val="85000"/>
              </a:lnSpc>
              <a:spcBef>
                <a:spcPts val="188"/>
              </a:spcBef>
              <a:buSzPct val="100000"/>
            </a:pPr>
            <a:r>
              <a:rPr lang="en-US" sz="1100" dirty="0">
                <a:solidFill>
                  <a:srgbClr val="000000"/>
                </a:solidFill>
                <a:latin typeface="Calibri"/>
              </a:rPr>
              <a:t>Advance antenna-coupled superconducting detector technologies for space requirements</a:t>
            </a:r>
            <a:r>
              <a:rPr lang="en-US" sz="1100" dirty="0" smtClean="0">
                <a:solidFill>
                  <a:srgbClr val="000000"/>
                </a:solidFill>
                <a:latin typeface="Calibri"/>
              </a:rPr>
              <a:t>:</a:t>
            </a:r>
            <a:endParaRPr lang="en-US" sz="1100" dirty="0">
              <a:solidFill>
                <a:srgbClr val="000000"/>
              </a:solidFill>
              <a:latin typeface="Calibri"/>
            </a:endParaRPr>
          </a:p>
          <a:p>
            <a:pPr marL="0" lvl="3" indent="-127397" defTabSz="342900">
              <a:lnSpc>
                <a:spcPct val="85000"/>
              </a:lnSpc>
              <a:buSzPct val="100000"/>
              <a:buFontTx/>
              <a:buChar char="•"/>
            </a:pPr>
            <a:r>
              <a:rPr lang="en-US" sz="1100" dirty="0">
                <a:solidFill>
                  <a:prstClr val="black"/>
                </a:solidFill>
                <a:latin typeface="Calibri" pitchFamily="34" charset="0"/>
                <a:cs typeface="Calibri" pitchFamily="34" charset="0"/>
              </a:rPr>
              <a:t>Antenna design and performance</a:t>
            </a:r>
          </a:p>
          <a:p>
            <a:pPr marL="137160" lvl="3" indent="-127397" defTabSz="342900">
              <a:lnSpc>
                <a:spcPct val="85000"/>
              </a:lnSpc>
              <a:spcBef>
                <a:spcPts val="75"/>
              </a:spcBef>
              <a:buSzPct val="100000"/>
              <a:buFontTx/>
              <a:buChar char="•"/>
            </a:pPr>
            <a:r>
              <a:rPr lang="en-US" sz="1100" dirty="0">
                <a:solidFill>
                  <a:prstClr val="black"/>
                </a:solidFill>
                <a:latin typeface="Calibri" pitchFamily="34" charset="0"/>
                <a:cs typeface="Calibri" pitchFamily="34" charset="0"/>
              </a:rPr>
              <a:t>Propagation losses</a:t>
            </a:r>
          </a:p>
          <a:p>
            <a:pPr marL="137160" lvl="3" indent="-127397" defTabSz="342900">
              <a:lnSpc>
                <a:spcPct val="85000"/>
              </a:lnSpc>
              <a:spcBef>
                <a:spcPts val="75"/>
              </a:spcBef>
              <a:buSzPct val="100000"/>
              <a:buFontTx/>
              <a:buChar char="•"/>
            </a:pPr>
            <a:r>
              <a:rPr lang="en-US" sz="1100" dirty="0">
                <a:solidFill>
                  <a:prstClr val="black"/>
                </a:solidFill>
                <a:latin typeface="Calibri" pitchFamily="34" charset="0"/>
                <a:cs typeface="Calibri" pitchFamily="34" charset="0"/>
              </a:rPr>
              <a:t>Develop and test modular focal plane units</a:t>
            </a:r>
          </a:p>
          <a:p>
            <a:pPr marL="137160" lvl="3" indent="-127397" defTabSz="342900">
              <a:lnSpc>
                <a:spcPct val="85000"/>
              </a:lnSpc>
              <a:spcBef>
                <a:spcPts val="75"/>
              </a:spcBef>
              <a:buSzPct val="100000"/>
              <a:buFontTx/>
              <a:buChar char="•"/>
            </a:pPr>
            <a:r>
              <a:rPr lang="en-US" sz="1100" dirty="0">
                <a:solidFill>
                  <a:prstClr val="black"/>
                </a:solidFill>
                <a:latin typeface="Calibri" pitchFamily="34" charset="0"/>
                <a:cs typeface="Calibri" pitchFamily="34" charset="0"/>
              </a:rPr>
              <a:t>MKIDs for CMB science</a:t>
            </a:r>
          </a:p>
          <a:p>
            <a:pPr marL="137160" lvl="3" indent="-127397" defTabSz="342900">
              <a:lnSpc>
                <a:spcPct val="85000"/>
              </a:lnSpc>
              <a:spcBef>
                <a:spcPts val="75"/>
              </a:spcBef>
              <a:buSzPct val="100000"/>
              <a:buFontTx/>
              <a:buChar char="•"/>
            </a:pPr>
            <a:r>
              <a:rPr lang="en-US" sz="1100" dirty="0">
                <a:solidFill>
                  <a:prstClr val="black"/>
                </a:solidFill>
                <a:latin typeface="Calibri" pitchFamily="34" charset="0"/>
                <a:cs typeface="Calibri" pitchFamily="34" charset="0"/>
              </a:rPr>
              <a:t>TES stability &amp; cosmic-ray response</a:t>
            </a:r>
          </a:p>
          <a:p>
            <a:pPr marL="137160" lvl="3" indent="-127397" defTabSz="342900">
              <a:lnSpc>
                <a:spcPct val="85000"/>
              </a:lnSpc>
              <a:spcBef>
                <a:spcPts val="75"/>
              </a:spcBef>
              <a:buSzPct val="100000"/>
              <a:buFontTx/>
              <a:buChar char="•"/>
            </a:pPr>
            <a:r>
              <a:rPr lang="en-US" sz="1100" dirty="0">
                <a:solidFill>
                  <a:prstClr val="black"/>
                </a:solidFill>
                <a:latin typeface="Calibri" pitchFamily="34" charset="0"/>
                <a:cs typeface="Calibri" pitchFamily="34" charset="0"/>
              </a:rPr>
              <a:t>Extended-frequency antennas</a:t>
            </a:r>
          </a:p>
          <a:p>
            <a:pPr marL="137160" lvl="3" indent="-127397" defTabSz="342900">
              <a:lnSpc>
                <a:spcPct val="85000"/>
              </a:lnSpc>
              <a:spcBef>
                <a:spcPts val="75"/>
              </a:spcBef>
              <a:buSzPct val="100000"/>
              <a:buFontTx/>
              <a:buChar char="•"/>
            </a:pPr>
            <a:r>
              <a:rPr lang="en-US" sz="1100" dirty="0">
                <a:solidFill>
                  <a:prstClr val="black"/>
                </a:solidFill>
                <a:latin typeface="Calibri" pitchFamily="34" charset="0"/>
                <a:cs typeface="Calibri" pitchFamily="34" charset="0"/>
              </a:rPr>
              <a:t>Readout noise stability</a:t>
            </a:r>
          </a:p>
          <a:p>
            <a:pPr marL="127397" indent="-127397" defTabSz="342900">
              <a:lnSpc>
                <a:spcPct val="90000"/>
              </a:lnSpc>
              <a:buSzPct val="100000"/>
              <a:buFontTx/>
              <a:buChar char="•"/>
            </a:pPr>
            <a:endParaRPr lang="en-US" sz="800" dirty="0">
              <a:solidFill>
                <a:srgbClr val="000000"/>
              </a:solidFill>
              <a:latin typeface="Calibri"/>
            </a:endParaRPr>
          </a:p>
        </p:txBody>
      </p:sp>
      <p:sp>
        <p:nvSpPr>
          <p:cNvPr id="18" name="Text Box 10"/>
          <p:cNvSpPr txBox="1">
            <a:spLocks noChangeArrowheads="1"/>
          </p:cNvSpPr>
          <p:nvPr/>
        </p:nvSpPr>
        <p:spPr bwMode="auto">
          <a:xfrm>
            <a:off x="38102" y="5365751"/>
            <a:ext cx="4509293" cy="1074397"/>
          </a:xfrm>
          <a:prstGeom prst="rect">
            <a:avLst/>
          </a:prstGeom>
          <a:noFill/>
          <a:ln w="9525">
            <a:noFill/>
            <a:miter lim="800000"/>
            <a:headEnd/>
            <a:tailEnd/>
          </a:ln>
        </p:spPr>
        <p:txBody>
          <a:bodyPr wrap="square">
            <a:spAutoFit/>
          </a:bodyPr>
          <a:lstStyle/>
          <a:p>
            <a:pPr marL="127397" indent="-127397" defTabSz="342900">
              <a:lnSpc>
                <a:spcPct val="90000"/>
              </a:lnSpc>
              <a:buSzPct val="100000"/>
            </a:pPr>
            <a:r>
              <a:rPr lang="en-US" sz="1200" b="1" i="1" u="sng" dirty="0">
                <a:solidFill>
                  <a:srgbClr val="1F497D">
                    <a:lumMod val="60000"/>
                    <a:lumOff val="40000"/>
                  </a:srgbClr>
                </a:solidFill>
                <a:latin typeface="Calibri"/>
              </a:rPr>
              <a:t>Key Collaborators:</a:t>
            </a:r>
          </a:p>
          <a:p>
            <a:pPr marL="127397" indent="-127397" defTabSz="342900">
              <a:lnSpc>
                <a:spcPct val="90000"/>
              </a:lnSpc>
              <a:spcBef>
                <a:spcPts val="188"/>
              </a:spcBef>
              <a:buSzPct val="100000"/>
              <a:buFontTx/>
              <a:buChar char="•"/>
            </a:pPr>
            <a:r>
              <a:rPr lang="en-US" sz="1100" dirty="0">
                <a:solidFill>
                  <a:prstClr val="black"/>
                </a:solidFill>
                <a:latin typeface="Calibri" pitchFamily="34" charset="0"/>
                <a:cs typeface="Calibri" pitchFamily="34" charset="0"/>
              </a:rPr>
              <a:t>Koko Megerian, Hien Nguyen, Roger O’Brient, Anthony Turner, Alexis Weber (JPL) </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Jeff Filippini, Sunil Golwala, Howard Hui , Zak Staniszewski (Caltech)</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Chao-Lin Kuo (Stanford)</a:t>
            </a:r>
          </a:p>
        </p:txBody>
      </p:sp>
      <p:sp>
        <p:nvSpPr>
          <p:cNvPr id="19" name="Rectangle 11"/>
          <p:cNvSpPr>
            <a:spLocks noChangeArrowheads="1"/>
          </p:cNvSpPr>
          <p:nvPr/>
        </p:nvSpPr>
        <p:spPr bwMode="auto">
          <a:xfrm>
            <a:off x="4597400" y="5731511"/>
            <a:ext cx="4518025" cy="751231"/>
          </a:xfrm>
          <a:prstGeom prst="rect">
            <a:avLst/>
          </a:prstGeom>
          <a:noFill/>
          <a:ln w="9525">
            <a:noFill/>
            <a:miter lim="800000"/>
            <a:headEnd/>
            <a:tailEnd/>
          </a:ln>
        </p:spPr>
        <p:txBody>
          <a:bodyPr wrap="square">
            <a:spAutoFit/>
          </a:bodyPr>
          <a:lstStyle/>
          <a:p>
            <a:pPr marL="89297" indent="-89297" defTabSz="342900">
              <a:lnSpc>
                <a:spcPct val="80000"/>
              </a:lnSpc>
            </a:pPr>
            <a:r>
              <a:rPr lang="en-US" sz="1200" dirty="0">
                <a:solidFill>
                  <a:prstClr val="black"/>
                </a:solidFill>
                <a:latin typeface="Calibri"/>
              </a:rPr>
              <a:t> </a:t>
            </a:r>
            <a:r>
              <a:rPr lang="en-US" sz="1200" b="1" i="1" u="sng" dirty="0">
                <a:solidFill>
                  <a:srgbClr val="1F497D">
                    <a:lumMod val="60000"/>
                    <a:lumOff val="40000"/>
                  </a:srgbClr>
                </a:solidFill>
                <a:latin typeface="Calibri"/>
              </a:rPr>
              <a:t>Applications</a:t>
            </a:r>
            <a:r>
              <a:rPr lang="en-US" sz="1200" b="1" u="sng" dirty="0">
                <a:solidFill>
                  <a:srgbClr val="1F497D">
                    <a:lumMod val="60000"/>
                    <a:lumOff val="40000"/>
                  </a:srgbClr>
                </a:solidFill>
                <a:latin typeface="Calibri"/>
              </a:rPr>
              <a:t>:</a:t>
            </a:r>
          </a:p>
          <a:p>
            <a:pPr marL="127397" indent="-127397" defTabSz="342900">
              <a:lnSpc>
                <a:spcPct val="90000"/>
              </a:lnSpc>
              <a:spcBef>
                <a:spcPts val="188"/>
              </a:spcBef>
              <a:buSzPct val="100000"/>
              <a:buFontTx/>
              <a:buChar char="•"/>
            </a:pPr>
            <a:r>
              <a:rPr lang="en-US" sz="1100" dirty="0">
                <a:solidFill>
                  <a:prstClr val="black"/>
                </a:solidFill>
                <a:latin typeface="Calibri" pitchFamily="34" charset="0"/>
                <a:cs typeface="Calibri" pitchFamily="34" charset="0"/>
              </a:rPr>
              <a:t>NASA </a:t>
            </a:r>
            <a:r>
              <a:rPr lang="en-US" sz="1100" i="1" dirty="0">
                <a:solidFill>
                  <a:prstClr val="black"/>
                </a:solidFill>
                <a:latin typeface="Calibri" pitchFamily="34" charset="0"/>
                <a:cs typeface="Calibri" pitchFamily="34" charset="0"/>
              </a:rPr>
              <a:t>Inflation Probe </a:t>
            </a:r>
            <a:r>
              <a:rPr lang="en-US" sz="1100" dirty="0">
                <a:solidFill>
                  <a:prstClr val="black"/>
                </a:solidFill>
                <a:latin typeface="Calibri" pitchFamily="34" charset="0"/>
                <a:cs typeface="Calibri" pitchFamily="34" charset="0"/>
              </a:rPr>
              <a:t>mission</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Explorer &amp; international CMB missions</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Technology commonalities with Far-IR and X-Ray missions</a:t>
            </a:r>
          </a:p>
        </p:txBody>
      </p:sp>
      <p:sp>
        <p:nvSpPr>
          <p:cNvPr id="20" name="Rectangle 12"/>
          <p:cNvSpPr>
            <a:spLocks noGrp="1" noChangeArrowheads="1"/>
          </p:cNvSpPr>
          <p:nvPr>
            <p:ph type="title"/>
          </p:nvPr>
        </p:nvSpPr>
        <p:spPr>
          <a:xfrm>
            <a:off x="468853" y="-608288"/>
            <a:ext cx="7559040" cy="1426291"/>
          </a:xfrm>
        </p:spPr>
        <p:txBody>
          <a:bodyPr/>
          <a:lstStyle/>
          <a:p>
            <a:pPr algn="ctr"/>
            <a:r>
              <a:rPr lang="en-US" sz="2000" dirty="0" smtClean="0"/>
              <a:t>Planar Antenna-Coupled Superconducting</a:t>
            </a:r>
            <a:br>
              <a:rPr lang="en-US" sz="2000" dirty="0" smtClean="0"/>
            </a:br>
            <a:r>
              <a:rPr lang="en-US" sz="2000" dirty="0" smtClean="0"/>
              <a:t>Detectors for CMB Polarimetry</a:t>
            </a:r>
            <a:endParaRPr lang="en-US" sz="2000" dirty="0"/>
          </a:p>
        </p:txBody>
      </p:sp>
      <p:sp>
        <p:nvSpPr>
          <p:cNvPr id="21" name="Text Box 13"/>
          <p:cNvSpPr txBox="1">
            <a:spLocks noChangeArrowheads="1"/>
          </p:cNvSpPr>
          <p:nvPr/>
        </p:nvSpPr>
        <p:spPr bwMode="auto">
          <a:xfrm>
            <a:off x="38102" y="3686176"/>
            <a:ext cx="4509293" cy="1557093"/>
          </a:xfrm>
          <a:prstGeom prst="rect">
            <a:avLst/>
          </a:prstGeom>
          <a:noFill/>
          <a:ln w="25400">
            <a:noFill/>
            <a:miter lim="800000"/>
            <a:headEnd/>
            <a:tailEnd/>
          </a:ln>
        </p:spPr>
        <p:txBody>
          <a:bodyPr wrap="square">
            <a:spAutoFit/>
          </a:bodyPr>
          <a:lstStyle/>
          <a:p>
            <a:pPr marL="127397" indent="-127397" defTabSz="342900">
              <a:lnSpc>
                <a:spcPct val="90000"/>
              </a:lnSpc>
              <a:buSzPct val="100000"/>
            </a:pPr>
            <a:r>
              <a:rPr lang="en-US" sz="1200" b="1" i="1" u="sng" dirty="0">
                <a:solidFill>
                  <a:srgbClr val="1F497D">
                    <a:lumMod val="60000"/>
                    <a:lumOff val="40000"/>
                  </a:srgbClr>
                </a:solidFill>
                <a:latin typeface="Calibri"/>
              </a:rPr>
              <a:t>Approach:</a:t>
            </a:r>
          </a:p>
          <a:p>
            <a:pPr marL="127397" indent="-127397" defTabSz="342900">
              <a:lnSpc>
                <a:spcPct val="90000"/>
              </a:lnSpc>
              <a:spcBef>
                <a:spcPts val="188"/>
              </a:spcBef>
              <a:buSzPct val="100000"/>
              <a:buFontTx/>
              <a:buChar char="•"/>
            </a:pPr>
            <a:r>
              <a:rPr lang="en-US" sz="1100" dirty="0">
                <a:solidFill>
                  <a:prstClr val="black"/>
                </a:solidFill>
                <a:latin typeface="Calibri" pitchFamily="34" charset="0"/>
                <a:cs typeface="Calibri" pitchFamily="34" charset="0"/>
              </a:rPr>
              <a:t>Planar antennas provide entirely lithographed fabrication with no coupling optics</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Design scales to all bands required for Inflation Probe from 30 to 300 GHz</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Detectors provide photon-limited sensitivities in space</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Antennas provide excellent polarization and beam-matching properties</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Modular focal-plane unit for large focal plane arrays</a:t>
            </a:r>
          </a:p>
        </p:txBody>
      </p:sp>
      <p:sp>
        <p:nvSpPr>
          <p:cNvPr id="33" name="Text Box 26"/>
          <p:cNvSpPr txBox="1">
            <a:spLocks noChangeArrowheads="1"/>
          </p:cNvSpPr>
          <p:nvPr/>
        </p:nvSpPr>
        <p:spPr bwMode="auto">
          <a:xfrm>
            <a:off x="1848750" y="902508"/>
            <a:ext cx="4721934" cy="369332"/>
          </a:xfrm>
          <a:prstGeom prst="rect">
            <a:avLst/>
          </a:prstGeom>
          <a:noFill/>
          <a:ln w="25400">
            <a:noFill/>
            <a:miter lim="800000"/>
            <a:headEnd/>
            <a:tailEnd/>
          </a:ln>
        </p:spPr>
        <p:txBody>
          <a:bodyPr wrap="square">
            <a:spAutoFit/>
          </a:bodyPr>
          <a:lstStyle/>
          <a:p>
            <a:pPr algn="ctr" defTabSz="342900"/>
            <a:r>
              <a:rPr lang="en-US" sz="1800" dirty="0">
                <a:solidFill>
                  <a:prstClr val="black"/>
                </a:solidFill>
                <a:latin typeface="Calibri" panose="020F0502020204030204" pitchFamily="34" charset="0"/>
              </a:rPr>
              <a:t>PI: James Bock/JPL</a:t>
            </a:r>
          </a:p>
        </p:txBody>
      </p:sp>
      <p:sp>
        <p:nvSpPr>
          <p:cNvPr id="36" name="Text Box 13"/>
          <p:cNvSpPr txBox="1">
            <a:spLocks noChangeArrowheads="1"/>
          </p:cNvSpPr>
          <p:nvPr/>
        </p:nvSpPr>
        <p:spPr bwMode="auto">
          <a:xfrm>
            <a:off x="38102" y="3038815"/>
            <a:ext cx="4509293" cy="604524"/>
          </a:xfrm>
          <a:prstGeom prst="rect">
            <a:avLst/>
          </a:prstGeom>
          <a:noFill/>
          <a:ln w="25400">
            <a:noFill/>
            <a:miter lim="800000"/>
            <a:headEnd/>
            <a:tailEnd/>
          </a:ln>
        </p:spPr>
        <p:txBody>
          <a:bodyPr wrap="square">
            <a:spAutoFit/>
          </a:bodyPr>
          <a:lstStyle/>
          <a:p>
            <a:pPr marL="127397" indent="-127397" defTabSz="342900">
              <a:lnSpc>
                <a:spcPct val="90000"/>
              </a:lnSpc>
            </a:pPr>
            <a:r>
              <a:rPr lang="en-US" sz="1200" b="1" i="1" u="sng" dirty="0">
                <a:solidFill>
                  <a:srgbClr val="1F497D">
                    <a:lumMod val="60000"/>
                    <a:lumOff val="40000"/>
                  </a:srgbClr>
                </a:solidFill>
                <a:latin typeface="Calibri"/>
              </a:rPr>
              <a:t>Significance of Work</a:t>
            </a:r>
            <a:r>
              <a:rPr lang="en-US" sz="1200" b="1" u="sng" dirty="0">
                <a:solidFill>
                  <a:srgbClr val="1F497D">
                    <a:lumMod val="60000"/>
                    <a:lumOff val="40000"/>
                  </a:srgbClr>
                </a:solidFill>
                <a:latin typeface="Calibri"/>
              </a:rPr>
              <a:t>:</a:t>
            </a:r>
          </a:p>
          <a:p>
            <a:pPr marL="127397" indent="-127397" defTabSz="342900">
              <a:lnSpc>
                <a:spcPct val="90000"/>
              </a:lnSpc>
              <a:spcBef>
                <a:spcPts val="188"/>
              </a:spcBef>
              <a:buSzPct val="100000"/>
              <a:buFontTx/>
              <a:buChar char="•"/>
            </a:pPr>
            <a:r>
              <a:rPr lang="en-US" sz="1100" dirty="0">
                <a:solidFill>
                  <a:prstClr val="black"/>
                </a:solidFill>
                <a:latin typeface="Calibri" pitchFamily="34" charset="0"/>
                <a:cs typeface="Calibri" pitchFamily="34" charset="0"/>
              </a:rPr>
              <a:t>RF propagation properties of antennas</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Detector sensitivity, stability, and minimized particle susceptibility</a:t>
            </a:r>
          </a:p>
        </p:txBody>
      </p:sp>
      <p:sp>
        <p:nvSpPr>
          <p:cNvPr id="3" name="Rectangle 2"/>
          <p:cNvSpPr/>
          <p:nvPr/>
        </p:nvSpPr>
        <p:spPr>
          <a:xfrm>
            <a:off x="4597400" y="3748326"/>
            <a:ext cx="4423197" cy="1914113"/>
          </a:xfrm>
          <a:prstGeom prst="rect">
            <a:avLst/>
          </a:prstGeom>
        </p:spPr>
        <p:txBody>
          <a:bodyPr wrap="square">
            <a:spAutoFit/>
          </a:bodyPr>
          <a:lstStyle/>
          <a:p>
            <a:pPr marL="127397" indent="-127397" defTabSz="342900">
              <a:lnSpc>
                <a:spcPct val="90000"/>
              </a:lnSpc>
              <a:buSzPct val="100000"/>
            </a:pPr>
            <a:r>
              <a:rPr lang="en-US" sz="1200" b="1" i="1" u="sng" dirty="0">
                <a:solidFill>
                  <a:srgbClr val="1F497D">
                    <a:lumMod val="60000"/>
                    <a:lumOff val="40000"/>
                  </a:srgbClr>
                </a:solidFill>
                <a:latin typeface="Calibri"/>
              </a:rPr>
              <a:t>Recent Accomplishments:</a:t>
            </a:r>
          </a:p>
          <a:p>
            <a:pPr marL="128588" indent="-128588" defTabSz="342900">
              <a:lnSpc>
                <a:spcPct val="90000"/>
              </a:lnSpc>
              <a:spcBef>
                <a:spcPts val="75"/>
              </a:spcBef>
              <a:buSzPct val="100000"/>
              <a:buFont typeface="Wingdings" panose="05000000000000000000" pitchFamily="2" charset="2"/>
              <a:buChar char="ü"/>
            </a:pPr>
            <a:r>
              <a:rPr lang="en-US" sz="1100" dirty="0">
                <a:solidFill>
                  <a:prstClr val="black"/>
                </a:solidFill>
                <a:latin typeface="Calibri" pitchFamily="34" charset="0"/>
                <a:cs typeface="Calibri" pitchFamily="34" charset="0"/>
              </a:rPr>
              <a:t>Tested sample of far-field beams of tapered antennas</a:t>
            </a:r>
          </a:p>
          <a:p>
            <a:pPr marL="128588" indent="-128588" defTabSz="342900">
              <a:lnSpc>
                <a:spcPct val="90000"/>
              </a:lnSpc>
              <a:spcBef>
                <a:spcPts val="75"/>
              </a:spcBef>
              <a:buSzPct val="100000"/>
              <a:buFont typeface="Wingdings" panose="05000000000000000000" pitchFamily="2" charset="2"/>
              <a:buChar char="ü"/>
            </a:pPr>
            <a:r>
              <a:rPr lang="en-US" sz="1100" dirty="0">
                <a:solidFill>
                  <a:prstClr val="black"/>
                </a:solidFill>
                <a:latin typeface="Calibri" pitchFamily="34" charset="0"/>
                <a:cs typeface="Calibri" pitchFamily="34" charset="0"/>
              </a:rPr>
              <a:t>220 GHz focal planes developed and characterized</a:t>
            </a:r>
          </a:p>
          <a:p>
            <a:pPr marL="128588" indent="-128588" defTabSz="342900">
              <a:lnSpc>
                <a:spcPct val="90000"/>
              </a:lnSpc>
              <a:spcBef>
                <a:spcPts val="75"/>
              </a:spcBef>
              <a:buSzPct val="100000"/>
              <a:buFont typeface="Wingdings" panose="05000000000000000000" pitchFamily="2" charset="2"/>
              <a:buChar char="ü"/>
            </a:pPr>
            <a:r>
              <a:rPr lang="en-US" sz="1100" dirty="0">
                <a:solidFill>
                  <a:prstClr val="black"/>
                </a:solidFill>
                <a:latin typeface="Calibri" pitchFamily="34" charset="0"/>
                <a:cs typeface="Calibri" pitchFamily="34" charset="0"/>
              </a:rPr>
              <a:t>Optimized magnetic shielding of 95 GHz focal plane module</a:t>
            </a:r>
          </a:p>
          <a:p>
            <a:pPr marL="128588" indent="-128588" defTabSz="342900">
              <a:lnSpc>
                <a:spcPct val="90000"/>
              </a:lnSpc>
              <a:spcBef>
                <a:spcPts val="75"/>
              </a:spcBef>
              <a:buSzPct val="100000"/>
              <a:buFont typeface="Wingdings" panose="05000000000000000000" pitchFamily="2" charset="2"/>
              <a:buChar char="ü"/>
            </a:pPr>
            <a:r>
              <a:rPr lang="en-US" sz="1100" dirty="0">
                <a:solidFill>
                  <a:prstClr val="black"/>
                </a:solidFill>
                <a:latin typeface="Calibri" pitchFamily="34" charset="0"/>
                <a:cs typeface="Calibri" pitchFamily="34" charset="0"/>
              </a:rPr>
              <a:t>Characterized loss and coupling at 250 GHz</a:t>
            </a:r>
          </a:p>
          <a:p>
            <a:pPr marL="127397" indent="-127397" defTabSz="342900">
              <a:lnSpc>
                <a:spcPct val="90000"/>
              </a:lnSpc>
              <a:spcBef>
                <a:spcPts val="75"/>
              </a:spcBef>
              <a:buSzPct val="100000"/>
            </a:pPr>
            <a:r>
              <a:rPr lang="en-US" sz="1200" b="1" i="1" u="sng" dirty="0">
                <a:solidFill>
                  <a:srgbClr val="1F497D">
                    <a:lumMod val="60000"/>
                    <a:lumOff val="40000"/>
                  </a:srgbClr>
                </a:solidFill>
                <a:latin typeface="Calibri"/>
              </a:rPr>
              <a:t>Next Milestones:</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Flight of SPIDER for particle response demonstration (Jan 2015)</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Full test of far-field beams of tapered antennas (Mar 2015)</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40 GHz antenna design (Feb 2015)</a:t>
            </a:r>
          </a:p>
          <a:p>
            <a:pPr marL="127397" indent="-127397" defTabSz="342900">
              <a:lnSpc>
                <a:spcPct val="90000"/>
              </a:lnSpc>
              <a:spcBef>
                <a:spcPts val="75"/>
              </a:spcBef>
              <a:buSzPct val="100000"/>
              <a:buFontTx/>
              <a:buChar char="•"/>
            </a:pPr>
            <a:r>
              <a:rPr lang="en-US" sz="1100" dirty="0">
                <a:solidFill>
                  <a:prstClr val="black"/>
                </a:solidFill>
                <a:latin typeface="Calibri" pitchFamily="34" charset="0"/>
                <a:cs typeface="Calibri" pitchFamily="34" charset="0"/>
              </a:rPr>
              <a:t>Beam-tests of module in representative optics (April 2015, delayed)</a:t>
            </a:r>
          </a:p>
        </p:txBody>
      </p:sp>
      <p:sp>
        <p:nvSpPr>
          <p:cNvPr id="42" name="Text Box 6"/>
          <p:cNvSpPr txBox="1">
            <a:spLocks noChangeArrowheads="1"/>
          </p:cNvSpPr>
          <p:nvPr/>
        </p:nvSpPr>
        <p:spPr bwMode="auto">
          <a:xfrm>
            <a:off x="50801" y="6361738"/>
            <a:ext cx="4203700" cy="453457"/>
          </a:xfrm>
          <a:prstGeom prst="rect">
            <a:avLst/>
          </a:prstGeom>
          <a:noFill/>
          <a:ln w="25400">
            <a:noFill/>
            <a:miter lim="800000"/>
            <a:headEnd/>
            <a:tailEnd/>
          </a:ln>
        </p:spPr>
        <p:txBody>
          <a:bodyPr wrap="square">
            <a:spAutoFit/>
          </a:bodyPr>
          <a:lstStyle/>
          <a:p>
            <a:pPr marL="127397" indent="-127397" defTabSz="342900">
              <a:lnSpc>
                <a:spcPct val="90000"/>
              </a:lnSpc>
              <a:buSzPct val="100000"/>
            </a:pPr>
            <a:r>
              <a:rPr lang="en-US" sz="1200" b="1" i="1" u="sng" dirty="0">
                <a:solidFill>
                  <a:srgbClr val="1F497D">
                    <a:lumMod val="60000"/>
                    <a:lumOff val="40000"/>
                  </a:srgbClr>
                </a:solidFill>
                <a:latin typeface="Calibri"/>
              </a:rPr>
              <a:t>Current Funded Period of Performance:</a:t>
            </a:r>
          </a:p>
          <a:p>
            <a:pPr marL="127397" indent="-127397" defTabSz="342900">
              <a:lnSpc>
                <a:spcPct val="90000"/>
              </a:lnSpc>
              <a:spcBef>
                <a:spcPts val="188"/>
              </a:spcBef>
              <a:buSzPct val="100000"/>
              <a:buFontTx/>
              <a:buChar char="•"/>
            </a:pPr>
            <a:r>
              <a:rPr lang="en-US" sz="1100" dirty="0">
                <a:solidFill>
                  <a:prstClr val="black"/>
                </a:solidFill>
                <a:latin typeface="Calibri" pitchFamily="34" charset="0"/>
                <a:cs typeface="Calibri" pitchFamily="34" charset="0"/>
              </a:rPr>
              <a:t>October 2013 – September 2015</a:t>
            </a:r>
          </a:p>
        </p:txBody>
      </p:sp>
      <p:sp>
        <p:nvSpPr>
          <p:cNvPr id="43" name="Text Box 25"/>
          <p:cNvSpPr txBox="1">
            <a:spLocks noChangeArrowheads="1"/>
          </p:cNvSpPr>
          <p:nvPr/>
        </p:nvSpPr>
        <p:spPr bwMode="auto">
          <a:xfrm>
            <a:off x="4769176" y="6524636"/>
            <a:ext cx="3764876" cy="246221"/>
          </a:xfrm>
          <a:prstGeom prst="rect">
            <a:avLst/>
          </a:prstGeom>
          <a:noFill/>
          <a:ln w="25400">
            <a:noFill/>
            <a:miter lim="800000"/>
            <a:headEnd/>
            <a:tailEnd/>
          </a:ln>
        </p:spPr>
        <p:txBody>
          <a:bodyPr wrap="square">
            <a:spAutoFit/>
          </a:bodyPr>
          <a:lstStyle/>
          <a:p>
            <a:r>
              <a:rPr lang="en-US" sz="1000" b="1" i="1" dirty="0">
                <a:solidFill>
                  <a:srgbClr val="1F497D">
                    <a:lumMod val="60000"/>
                    <a:lumOff val="40000"/>
                  </a:srgbClr>
                </a:solidFill>
                <a:latin typeface="Calibri"/>
              </a:rPr>
              <a:t>TRL </a:t>
            </a:r>
            <a:r>
              <a:rPr lang="en-US" sz="1400" b="1" i="1" baseline="-25000" dirty="0">
                <a:solidFill>
                  <a:srgbClr val="1F497D">
                    <a:lumMod val="60000"/>
                    <a:lumOff val="40000"/>
                  </a:srgbClr>
                </a:solidFill>
                <a:latin typeface="Calibri"/>
              </a:rPr>
              <a:t>In</a:t>
            </a:r>
            <a:r>
              <a:rPr lang="en-US" sz="1000" b="1" i="1" dirty="0">
                <a:solidFill>
                  <a:srgbClr val="1F497D">
                    <a:lumMod val="60000"/>
                    <a:lumOff val="40000"/>
                  </a:srgbClr>
                </a:solidFill>
                <a:latin typeface="Calibri"/>
              </a:rPr>
              <a:t> =</a:t>
            </a:r>
            <a:r>
              <a:rPr lang="en-US" sz="1000" b="1" i="1" dirty="0">
                <a:solidFill>
                  <a:srgbClr val="4F81BD"/>
                </a:solidFill>
                <a:latin typeface="Calibri"/>
              </a:rPr>
              <a:t> </a:t>
            </a:r>
            <a:r>
              <a:rPr lang="en-US" sz="1000" b="1" i="1" dirty="0">
                <a:solidFill>
                  <a:prstClr val="black"/>
                </a:solidFill>
                <a:latin typeface="Calibri"/>
              </a:rPr>
              <a:t>3-4</a:t>
            </a:r>
            <a:r>
              <a:rPr lang="en-US" sz="1000" b="1" i="1" dirty="0">
                <a:solidFill>
                  <a:srgbClr val="4F81BD"/>
                </a:solidFill>
                <a:latin typeface="Calibri"/>
              </a:rPr>
              <a:t>    </a:t>
            </a:r>
            <a:r>
              <a:rPr lang="en-US" sz="1000" b="1" i="1" dirty="0">
                <a:solidFill>
                  <a:srgbClr val="1F497D">
                    <a:lumMod val="60000"/>
                    <a:lumOff val="40000"/>
                  </a:srgbClr>
                </a:solidFill>
                <a:latin typeface="Calibri"/>
              </a:rPr>
              <a:t>TRL </a:t>
            </a:r>
            <a:r>
              <a:rPr lang="en-US" sz="1400" b="1" i="1" baseline="-25000" dirty="0">
                <a:solidFill>
                  <a:srgbClr val="1F497D">
                    <a:lumMod val="60000"/>
                    <a:lumOff val="40000"/>
                  </a:srgbClr>
                </a:solidFill>
                <a:latin typeface="Calibri"/>
              </a:rPr>
              <a:t>PI-Asserted</a:t>
            </a:r>
            <a:r>
              <a:rPr lang="en-US" sz="1000" b="1" i="1" dirty="0">
                <a:solidFill>
                  <a:srgbClr val="1F497D">
                    <a:lumMod val="60000"/>
                    <a:lumOff val="40000"/>
                  </a:srgbClr>
                </a:solidFill>
                <a:latin typeface="Calibri"/>
              </a:rPr>
              <a:t> =</a:t>
            </a:r>
            <a:r>
              <a:rPr lang="en-US" sz="1000" b="1" i="1" dirty="0">
                <a:solidFill>
                  <a:srgbClr val="4F81BD"/>
                </a:solidFill>
                <a:latin typeface="Calibri"/>
              </a:rPr>
              <a:t> </a:t>
            </a:r>
            <a:r>
              <a:rPr lang="en-US" sz="1000" b="1" i="1" dirty="0">
                <a:solidFill>
                  <a:prstClr val="black"/>
                </a:solidFill>
                <a:latin typeface="Calibri"/>
              </a:rPr>
              <a:t>3-5     </a:t>
            </a:r>
            <a:r>
              <a:rPr lang="en-US" sz="1000" b="1" i="1" dirty="0">
                <a:solidFill>
                  <a:srgbClr val="1F497D">
                    <a:lumMod val="60000"/>
                    <a:lumOff val="40000"/>
                  </a:srgbClr>
                </a:solidFill>
                <a:latin typeface="Calibri"/>
              </a:rPr>
              <a:t>TRL </a:t>
            </a:r>
            <a:r>
              <a:rPr lang="en-US" sz="1400" b="1" i="1" baseline="-25000" dirty="0">
                <a:solidFill>
                  <a:srgbClr val="1F497D">
                    <a:lumMod val="60000"/>
                    <a:lumOff val="40000"/>
                  </a:srgbClr>
                </a:solidFill>
                <a:latin typeface="Calibri"/>
              </a:rPr>
              <a:t>Target</a:t>
            </a:r>
            <a:r>
              <a:rPr lang="en-US" sz="1000" b="1" i="1" dirty="0">
                <a:solidFill>
                  <a:srgbClr val="1F497D">
                    <a:lumMod val="60000"/>
                    <a:lumOff val="40000"/>
                  </a:srgbClr>
                </a:solidFill>
                <a:latin typeface="Calibri"/>
              </a:rPr>
              <a:t>=</a:t>
            </a:r>
            <a:r>
              <a:rPr lang="en-US" sz="1000" b="1" i="1" dirty="0">
                <a:solidFill>
                  <a:srgbClr val="4F81BD"/>
                </a:solidFill>
                <a:latin typeface="Calibri"/>
              </a:rPr>
              <a:t> </a:t>
            </a:r>
            <a:r>
              <a:rPr lang="en-US" sz="1000" b="1" i="1" dirty="0">
                <a:solidFill>
                  <a:prstClr val="black"/>
                </a:solidFill>
                <a:latin typeface="Calibri"/>
              </a:rPr>
              <a:t>4-6    </a:t>
            </a:r>
          </a:p>
        </p:txBody>
      </p:sp>
      <p:pic>
        <p:nvPicPr>
          <p:cNvPr id="2" name="Picture 1"/>
          <p:cNvPicPr>
            <a:picLocks noChangeAspect="1"/>
          </p:cNvPicPr>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6633"/>
          <a:stretch/>
        </p:blipFill>
        <p:spPr>
          <a:xfrm>
            <a:off x="6686550" y="942977"/>
            <a:ext cx="698982" cy="741172"/>
          </a:xfrm>
          <a:prstGeom prst="rect">
            <a:avLst/>
          </a:prstGeom>
        </p:spPr>
      </p:pic>
      <p:pic>
        <p:nvPicPr>
          <p:cNvPr id="23" name="Picture 109" descr="spider_X-1.JPG"/>
          <p:cNvPicPr>
            <a:picLocks noChangeAspect="1"/>
          </p:cNvPicPr>
          <p:nvPr/>
        </p:nvPicPr>
        <p:blipFill>
          <a:blip r:embed="rId3" cstate="print"/>
          <a:srcRect l="2763" t="6903" r="2211" b="18983"/>
          <a:stretch>
            <a:fillRect/>
          </a:stretch>
        </p:blipFill>
        <p:spPr bwMode="auto">
          <a:xfrm>
            <a:off x="4743452" y="2228850"/>
            <a:ext cx="2795572" cy="1396746"/>
          </a:xfrm>
          <a:prstGeom prst="rect">
            <a:avLst/>
          </a:prstGeom>
          <a:noFill/>
          <a:ln w="9525">
            <a:noFill/>
            <a:miter lim="800000"/>
            <a:headEnd/>
            <a:tailEnd/>
          </a:ln>
        </p:spPr>
      </p:pic>
      <p:pic>
        <p:nvPicPr>
          <p:cNvPr id="24" name="Picture 5" descr="stitched1"/>
          <p:cNvPicPr>
            <a:picLocks noChangeAspect="1" noChangeArrowheads="1"/>
          </p:cNvPicPr>
          <p:nvPr/>
        </p:nvPicPr>
        <p:blipFill>
          <a:blip r:embed="rId4" cstate="print"/>
          <a:srcRect l="3940" t="12627" r="3284" b="1262"/>
          <a:stretch>
            <a:fillRect/>
          </a:stretch>
        </p:blipFill>
        <p:spPr bwMode="auto">
          <a:xfrm>
            <a:off x="7640516" y="2061695"/>
            <a:ext cx="1183035" cy="1143000"/>
          </a:xfrm>
          <a:prstGeom prst="rect">
            <a:avLst/>
          </a:prstGeom>
          <a:noFill/>
          <a:ln w="28575">
            <a:solidFill>
              <a:srgbClr val="FFFF00"/>
            </a:solidFill>
            <a:miter lim="800000"/>
            <a:headEnd/>
            <a:tailEnd/>
          </a:ln>
        </p:spPr>
      </p:pic>
      <p:sp>
        <p:nvSpPr>
          <p:cNvPr id="25" name="TextBox 24"/>
          <p:cNvSpPr txBox="1"/>
          <p:nvPr/>
        </p:nvSpPr>
        <p:spPr>
          <a:xfrm>
            <a:off x="4743452" y="1978673"/>
            <a:ext cx="1633781" cy="230832"/>
          </a:xfrm>
          <a:prstGeom prst="rect">
            <a:avLst/>
          </a:prstGeom>
          <a:noFill/>
        </p:spPr>
        <p:txBody>
          <a:bodyPr wrap="none" rtlCol="0">
            <a:spAutoFit/>
          </a:bodyPr>
          <a:lstStyle/>
          <a:p>
            <a:pPr defTabSz="342900"/>
            <a:r>
              <a:rPr lang="en-US" sz="900" dirty="0">
                <a:solidFill>
                  <a:prstClr val="black"/>
                </a:solidFill>
                <a:latin typeface="Arial" pitchFamily="34" charset="0"/>
                <a:cs typeface="Arial" pitchFamily="34" charset="0"/>
              </a:rPr>
              <a:t>Sub-orbital focal plane array</a:t>
            </a:r>
          </a:p>
        </p:txBody>
      </p:sp>
      <p:sp>
        <p:nvSpPr>
          <p:cNvPr id="26" name="TextBox 25"/>
          <p:cNvSpPr txBox="1"/>
          <p:nvPr/>
        </p:nvSpPr>
        <p:spPr>
          <a:xfrm>
            <a:off x="7600952" y="1853948"/>
            <a:ext cx="1311834" cy="230832"/>
          </a:xfrm>
          <a:prstGeom prst="rect">
            <a:avLst/>
          </a:prstGeom>
          <a:noFill/>
        </p:spPr>
        <p:txBody>
          <a:bodyPr wrap="none" rtlCol="0">
            <a:spAutoFit/>
          </a:bodyPr>
          <a:lstStyle/>
          <a:p>
            <a:pPr defTabSz="342900"/>
            <a:r>
              <a:rPr lang="en-US" sz="900" dirty="0">
                <a:solidFill>
                  <a:prstClr val="black"/>
                </a:solidFill>
                <a:latin typeface="Arial" pitchFamily="34" charset="0"/>
                <a:cs typeface="Arial" pitchFamily="34" charset="0"/>
              </a:rPr>
              <a:t>Antenna-coupled TES</a:t>
            </a:r>
          </a:p>
        </p:txBody>
      </p:sp>
      <p:sp>
        <p:nvSpPr>
          <p:cNvPr id="27" name="Parallelogram 26"/>
          <p:cNvSpPr/>
          <p:nvPr/>
        </p:nvSpPr>
        <p:spPr>
          <a:xfrm flipH="1">
            <a:off x="6511913" y="2627259"/>
            <a:ext cx="58771" cy="51793"/>
          </a:xfrm>
          <a:prstGeom prst="parallelogram">
            <a:avLst>
              <a:gd name="adj" fmla="val 14656"/>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100" dirty="0">
              <a:solidFill>
                <a:prstClr val="white"/>
              </a:solidFill>
            </a:endParaRPr>
          </a:p>
        </p:txBody>
      </p:sp>
      <p:cxnSp>
        <p:nvCxnSpPr>
          <p:cNvPr id="28" name="Straight Connector 27"/>
          <p:cNvCxnSpPr/>
          <p:nvPr/>
        </p:nvCxnSpPr>
        <p:spPr>
          <a:xfrm>
            <a:off x="6517154" y="2675477"/>
            <a:ext cx="1119791" cy="534924"/>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511911" y="2051828"/>
            <a:ext cx="1128605" cy="576072"/>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988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pPr defTabSz="914400"/>
            <a:endParaRPr lang="en-US" sz="1800" dirty="0">
              <a:solidFill>
                <a:prstClr val="black"/>
              </a:solidFill>
            </a:endParaRPr>
          </a:p>
        </p:txBody>
      </p:sp>
      <p:sp>
        <p:nvSpPr>
          <p:cNvPr id="19" name="Rectangle 12"/>
          <p:cNvSpPr>
            <a:spLocks noGrp="1" noChangeArrowheads="1"/>
          </p:cNvSpPr>
          <p:nvPr>
            <p:ph type="title"/>
          </p:nvPr>
        </p:nvSpPr>
        <p:spPr bwMode="auto">
          <a:xfrm>
            <a:off x="374650" y="86408"/>
            <a:ext cx="7626350" cy="582612"/>
          </a:xfrm>
          <a:noFill/>
          <a:ln>
            <a:miter lim="800000"/>
            <a:headEnd/>
            <a:tailEnd/>
          </a:ln>
        </p:spPr>
        <p:txBody>
          <a:bodyPr wrap="square" lIns="91440" tIns="45720" rIns="91440" bIns="45720" numCol="1" anchor="t" anchorCtr="0" compatLnSpc="1">
            <a:prstTxWarp prst="textNoShape">
              <a:avLst/>
            </a:prstTxWarp>
            <a:noAutofit/>
          </a:bodyPr>
          <a:lstStyle/>
          <a:p>
            <a:r>
              <a:rPr lang="en-US" sz="2000" b="1" dirty="0" smtClean="0"/>
              <a:t>Demonstration of a TRL 5 Laser System for eLISA</a:t>
            </a:r>
            <a:endParaRPr lang="en-US" sz="2000" b="1" dirty="0" smtClean="0">
              <a:solidFill>
                <a:srgbClr val="0070C0"/>
              </a:solidFill>
            </a:endParaRPr>
          </a:p>
        </p:txBody>
      </p:sp>
      <p:sp>
        <p:nvSpPr>
          <p:cNvPr id="20" name="Line 15"/>
          <p:cNvSpPr>
            <a:spLocks noChangeShapeType="1"/>
          </p:cNvSpPr>
          <p:nvPr/>
        </p:nvSpPr>
        <p:spPr bwMode="auto">
          <a:xfrm>
            <a:off x="4456113" y="5709477"/>
            <a:ext cx="3627437" cy="0"/>
          </a:xfrm>
          <a:prstGeom prst="line">
            <a:avLst/>
          </a:prstGeom>
          <a:noFill/>
          <a:ln w="28575" cap="sq">
            <a:noFill/>
            <a:round/>
            <a:headEnd/>
            <a:tailEnd/>
          </a:ln>
        </p:spPr>
        <p:txBody>
          <a:bodyPr/>
          <a:lstStyle/>
          <a:p>
            <a:pPr defTabSz="914400"/>
            <a:endParaRPr lang="en-US" sz="1800" dirty="0">
              <a:solidFill>
                <a:prstClr val="black"/>
              </a:solidFill>
            </a:endParaRPr>
          </a:p>
        </p:txBody>
      </p:sp>
      <p:sp>
        <p:nvSpPr>
          <p:cNvPr id="21" name="Text Box 26"/>
          <p:cNvSpPr txBox="1">
            <a:spLocks noChangeArrowheads="1"/>
          </p:cNvSpPr>
          <p:nvPr/>
        </p:nvSpPr>
        <p:spPr bwMode="auto">
          <a:xfrm>
            <a:off x="2969851" y="499743"/>
            <a:ext cx="3207657" cy="307777"/>
          </a:xfrm>
          <a:prstGeom prst="rect">
            <a:avLst/>
          </a:prstGeom>
          <a:noFill/>
          <a:ln w="25400">
            <a:noFill/>
            <a:miter lim="800000"/>
            <a:headEnd/>
            <a:tailEnd/>
          </a:ln>
        </p:spPr>
        <p:txBody>
          <a:bodyPr wrap="square">
            <a:spAutoFit/>
          </a:bodyPr>
          <a:lstStyle/>
          <a:p>
            <a:pPr algn="ctr" defTabSz="914400"/>
            <a:r>
              <a:rPr lang="en-US" sz="1400" dirty="0">
                <a:solidFill>
                  <a:prstClr val="black"/>
                </a:solidFill>
              </a:rPr>
              <a:t>PI</a:t>
            </a:r>
            <a:r>
              <a:rPr lang="en-US" sz="1400" dirty="0" smtClean="0">
                <a:solidFill>
                  <a:prstClr val="black"/>
                </a:solidFill>
              </a:rPr>
              <a:t>: Jordan Camp / GSFC</a:t>
            </a:r>
            <a:endParaRPr lang="en-US" sz="1400" b="1" dirty="0">
              <a:solidFill>
                <a:prstClr val="black"/>
              </a:solidFill>
            </a:endParaRPr>
          </a:p>
        </p:txBody>
      </p:sp>
      <p:sp>
        <p:nvSpPr>
          <p:cNvPr id="32" name="Rectangle 8"/>
          <p:cNvSpPr>
            <a:spLocks noChangeArrowheads="1"/>
          </p:cNvSpPr>
          <p:nvPr/>
        </p:nvSpPr>
        <p:spPr bwMode="auto">
          <a:xfrm>
            <a:off x="45031" y="1209902"/>
            <a:ext cx="4515412" cy="1623090"/>
          </a:xfrm>
          <a:prstGeom prst="rect">
            <a:avLst/>
          </a:prstGeom>
          <a:noFill/>
          <a:ln w="9525">
            <a:noFill/>
            <a:miter lim="800000"/>
            <a:headEnd/>
            <a:tailEnd/>
          </a:ln>
        </p:spPr>
        <p:txBody>
          <a:bodyPr/>
          <a:lstStyle/>
          <a:p>
            <a:pPr marL="169863" indent="-169863">
              <a:lnSpc>
                <a:spcPct val="90000"/>
              </a:lnSpc>
              <a:spcBef>
                <a:spcPct val="20000"/>
              </a:spcBef>
              <a:buSzPct val="100000"/>
            </a:pPr>
            <a:r>
              <a:rPr lang="en-US" sz="1400" b="1" i="1" u="sng" dirty="0">
                <a:solidFill>
                  <a:srgbClr val="1F497D">
                    <a:lumMod val="60000"/>
                    <a:lumOff val="40000"/>
                  </a:srgbClr>
                </a:solidFill>
              </a:rPr>
              <a:t>Objectives and Key Challenges:</a:t>
            </a:r>
          </a:p>
          <a:p>
            <a:pPr marL="169863" indent="-169863" defTabSz="914400">
              <a:lnSpc>
                <a:spcPct val="90000"/>
              </a:lnSpc>
              <a:spcBef>
                <a:spcPts val="250"/>
              </a:spcBef>
              <a:buFontTx/>
              <a:buChar char="•"/>
            </a:pPr>
            <a:r>
              <a:rPr lang="en-US" sz="1100" dirty="0" smtClean="0">
                <a:solidFill>
                  <a:prstClr val="black"/>
                </a:solidFill>
              </a:rPr>
              <a:t>Develop  1.5W light source for the eLISA gravitational </a:t>
            </a:r>
            <a:r>
              <a:rPr lang="en-US" sz="1100" dirty="0">
                <a:solidFill>
                  <a:prstClr val="black"/>
                </a:solidFill>
              </a:rPr>
              <a:t>wave mission </a:t>
            </a:r>
            <a:r>
              <a:rPr lang="en-US" sz="1100" dirty="0" smtClean="0">
                <a:solidFill>
                  <a:prstClr val="black"/>
                </a:solidFill>
              </a:rPr>
              <a:t>using a </a:t>
            </a:r>
            <a:r>
              <a:rPr lang="en-US" sz="1100" dirty="0">
                <a:solidFill>
                  <a:prstClr val="black"/>
                </a:solidFill>
              </a:rPr>
              <a:t>Master Oscillator Power Amplifier design </a:t>
            </a:r>
            <a:r>
              <a:rPr lang="en-US" sz="1100" dirty="0" smtClean="0">
                <a:solidFill>
                  <a:prstClr val="black"/>
                </a:solidFill>
              </a:rPr>
              <a:t>with a novel diode laser oscillator (External </a:t>
            </a:r>
            <a:r>
              <a:rPr lang="en-US" sz="1100" dirty="0">
                <a:solidFill>
                  <a:prstClr val="black"/>
                </a:solidFill>
              </a:rPr>
              <a:t>Cavity </a:t>
            </a:r>
            <a:r>
              <a:rPr lang="en-US" sz="1100" dirty="0" smtClean="0">
                <a:solidFill>
                  <a:prstClr val="black"/>
                </a:solidFill>
              </a:rPr>
              <a:t>Laser, ECL</a:t>
            </a:r>
            <a:r>
              <a:rPr lang="en-US" sz="1100" dirty="0">
                <a:solidFill>
                  <a:prstClr val="black"/>
                </a:solidFill>
              </a:rPr>
              <a:t>) followed by a 1.5W Yb fiber </a:t>
            </a:r>
            <a:r>
              <a:rPr lang="en-US" sz="1100" dirty="0" smtClean="0">
                <a:solidFill>
                  <a:prstClr val="black"/>
                </a:solidFill>
              </a:rPr>
              <a:t>amplifier, providing a </a:t>
            </a:r>
            <a:r>
              <a:rPr lang="en-US" sz="1100" dirty="0">
                <a:solidFill>
                  <a:prstClr val="black"/>
                </a:solidFill>
              </a:rPr>
              <a:t>highly stable, </a:t>
            </a:r>
            <a:r>
              <a:rPr lang="en-US" sz="1100" dirty="0" smtClean="0">
                <a:solidFill>
                  <a:prstClr val="black"/>
                </a:solidFill>
              </a:rPr>
              <a:t>compact, </a:t>
            </a:r>
            <a:r>
              <a:rPr lang="en-US" sz="1100" dirty="0">
                <a:solidFill>
                  <a:prstClr val="black"/>
                </a:solidFill>
              </a:rPr>
              <a:t>and </a:t>
            </a:r>
            <a:r>
              <a:rPr lang="en-US" sz="1100" dirty="0" smtClean="0">
                <a:solidFill>
                  <a:prstClr val="black"/>
                </a:solidFill>
              </a:rPr>
              <a:t>reliable system</a:t>
            </a:r>
          </a:p>
          <a:p>
            <a:pPr marL="169863" indent="-169863" defTabSz="914400">
              <a:lnSpc>
                <a:spcPct val="90000"/>
              </a:lnSpc>
              <a:spcBef>
                <a:spcPts val="100"/>
              </a:spcBef>
              <a:buFontTx/>
              <a:buChar char="•"/>
            </a:pPr>
            <a:r>
              <a:rPr lang="en-US" sz="1100" dirty="0" smtClean="0">
                <a:solidFill>
                  <a:prstClr val="black"/>
                </a:solidFill>
              </a:rPr>
              <a:t>Test the </a:t>
            </a:r>
            <a:r>
              <a:rPr lang="en-US" sz="1100" dirty="0">
                <a:solidFill>
                  <a:prstClr val="black"/>
                </a:solidFill>
              </a:rPr>
              <a:t>laser system </a:t>
            </a:r>
            <a:r>
              <a:rPr lang="en-US" sz="1100" dirty="0" smtClean="0">
                <a:solidFill>
                  <a:prstClr val="black"/>
                </a:solidFill>
              </a:rPr>
              <a:t>for reliability, </a:t>
            </a:r>
            <a:r>
              <a:rPr lang="en-US" sz="1100" dirty="0">
                <a:solidFill>
                  <a:prstClr val="black"/>
                </a:solidFill>
              </a:rPr>
              <a:t>and </a:t>
            </a:r>
            <a:r>
              <a:rPr lang="en-US" sz="1100" dirty="0" smtClean="0">
                <a:solidFill>
                  <a:prstClr val="black"/>
                </a:solidFill>
              </a:rPr>
              <a:t>for amplitude </a:t>
            </a:r>
            <a:r>
              <a:rPr lang="en-US" sz="1100" dirty="0">
                <a:solidFill>
                  <a:prstClr val="black"/>
                </a:solidFill>
              </a:rPr>
              <a:t>and frequency </a:t>
            </a:r>
            <a:r>
              <a:rPr lang="en-US" sz="1100" dirty="0" smtClean="0">
                <a:solidFill>
                  <a:prstClr val="black"/>
                </a:solidFill>
              </a:rPr>
              <a:t>stability, achieving the </a:t>
            </a:r>
            <a:r>
              <a:rPr lang="en-US" sz="1100" dirty="0">
                <a:solidFill>
                  <a:prstClr val="black"/>
                </a:solidFill>
              </a:rPr>
              <a:t>required noise performance</a:t>
            </a:r>
            <a:endParaRPr lang="en-US" sz="1100" dirty="0" smtClean="0">
              <a:solidFill>
                <a:prstClr val="black"/>
              </a:solidFill>
            </a:endParaRPr>
          </a:p>
          <a:p>
            <a:pPr marL="169863" indent="-169863" defTabSz="914400">
              <a:lnSpc>
                <a:spcPct val="90000"/>
              </a:lnSpc>
              <a:spcBef>
                <a:spcPts val="100"/>
              </a:spcBef>
              <a:buFontTx/>
              <a:buChar char="•"/>
            </a:pPr>
            <a:r>
              <a:rPr lang="en-US" sz="1100" dirty="0" smtClean="0">
                <a:solidFill>
                  <a:prstClr val="black"/>
                </a:solidFill>
              </a:rPr>
              <a:t>Demonstrate system TRL 5</a:t>
            </a:r>
            <a:endParaRPr lang="en-US" sz="1100" dirty="0">
              <a:solidFill>
                <a:srgbClr val="000000"/>
              </a:solidFill>
            </a:endParaRPr>
          </a:p>
        </p:txBody>
      </p:sp>
      <p:sp>
        <p:nvSpPr>
          <p:cNvPr id="33" name="Text Box 13"/>
          <p:cNvSpPr txBox="1">
            <a:spLocks noChangeArrowheads="1"/>
          </p:cNvSpPr>
          <p:nvPr/>
        </p:nvSpPr>
        <p:spPr bwMode="auto">
          <a:xfrm>
            <a:off x="31968" y="2767408"/>
            <a:ext cx="4501206" cy="962571"/>
          </a:xfrm>
          <a:prstGeom prst="rect">
            <a:avLst/>
          </a:prstGeom>
          <a:noFill/>
          <a:ln w="25400">
            <a:noFill/>
            <a:miter lim="800000"/>
            <a:headEnd/>
            <a:tailEnd/>
          </a:ln>
        </p:spPr>
        <p:txBody>
          <a:bodyPr wrap="square">
            <a:spAutoFit/>
          </a:bodyPr>
          <a:lstStyle/>
          <a:p>
            <a:pPr marL="169863" indent="-169863">
              <a:lnSpc>
                <a:spcPct val="90000"/>
              </a:lnSpc>
            </a:pPr>
            <a:r>
              <a:rPr lang="en-US" sz="1400" b="1" i="1" u="sng" dirty="0" smtClean="0">
                <a:solidFill>
                  <a:srgbClr val="1F497D">
                    <a:lumMod val="60000"/>
                    <a:lumOff val="40000"/>
                  </a:srgbClr>
                </a:solidFill>
              </a:rPr>
              <a:t>Significance of Work</a:t>
            </a:r>
            <a:r>
              <a:rPr lang="en-US" sz="1400" b="1" u="sng" dirty="0" smtClean="0">
                <a:solidFill>
                  <a:srgbClr val="1F497D">
                    <a:lumMod val="60000"/>
                    <a:lumOff val="40000"/>
                  </a:srgbClr>
                </a:solidFill>
              </a:rPr>
              <a:t>:</a:t>
            </a:r>
          </a:p>
          <a:p>
            <a:pPr marL="169863" indent="-169863" defTabSz="914400">
              <a:lnSpc>
                <a:spcPct val="90000"/>
              </a:lnSpc>
              <a:spcBef>
                <a:spcPts val="250"/>
              </a:spcBef>
              <a:buFontTx/>
              <a:buChar char="•"/>
            </a:pPr>
            <a:r>
              <a:rPr lang="en-US" sz="1100" dirty="0" smtClean="0">
                <a:solidFill>
                  <a:srgbClr val="000000"/>
                </a:solidFill>
              </a:rPr>
              <a:t>Development, with industrial partner (Redfern Integrated Optics), of space qualified, ultra low-noise oscillator</a:t>
            </a:r>
          </a:p>
          <a:p>
            <a:pPr marL="169863" indent="-169863" defTabSz="914400">
              <a:lnSpc>
                <a:spcPct val="90000"/>
              </a:lnSpc>
              <a:spcBef>
                <a:spcPts val="100"/>
              </a:spcBef>
              <a:buFontTx/>
              <a:buChar char="•"/>
            </a:pPr>
            <a:r>
              <a:rPr lang="en-US" sz="1100" dirty="0" smtClean="0">
                <a:solidFill>
                  <a:srgbClr val="000000"/>
                </a:solidFill>
              </a:rPr>
              <a:t>Demonstration of low-noise power amplifier with servo controls</a:t>
            </a:r>
          </a:p>
          <a:p>
            <a:pPr marL="169863" indent="-169863" defTabSz="914400">
              <a:lnSpc>
                <a:spcPct val="90000"/>
              </a:lnSpc>
              <a:spcBef>
                <a:spcPts val="100"/>
              </a:spcBef>
              <a:buFontTx/>
              <a:buChar char="•"/>
            </a:pPr>
            <a:r>
              <a:rPr lang="en-US" sz="1100" dirty="0" smtClean="0">
                <a:solidFill>
                  <a:srgbClr val="000000"/>
                </a:solidFill>
              </a:rPr>
              <a:t>Noise and reliability tests of full laser system</a:t>
            </a:r>
            <a:endParaRPr lang="en-US" sz="1100" dirty="0">
              <a:solidFill>
                <a:prstClr val="black"/>
              </a:solidFill>
            </a:endParaRPr>
          </a:p>
        </p:txBody>
      </p:sp>
      <p:sp>
        <p:nvSpPr>
          <p:cNvPr id="34" name="Text Box 13"/>
          <p:cNvSpPr txBox="1">
            <a:spLocks noChangeArrowheads="1"/>
          </p:cNvSpPr>
          <p:nvPr/>
        </p:nvSpPr>
        <p:spPr bwMode="auto">
          <a:xfrm>
            <a:off x="45031" y="3776614"/>
            <a:ext cx="4501206" cy="1203150"/>
          </a:xfrm>
          <a:prstGeom prst="rect">
            <a:avLst/>
          </a:prstGeom>
          <a:noFill/>
          <a:ln w="25400">
            <a:noFill/>
            <a:miter lim="800000"/>
            <a:headEnd/>
            <a:tailEnd/>
          </a:ln>
        </p:spPr>
        <p:txBody>
          <a:bodyPr wrap="square">
            <a:spAutoFit/>
          </a:bodyPr>
          <a:lstStyle/>
          <a:p>
            <a:pPr marL="169863" indent="-169863">
              <a:lnSpc>
                <a:spcPct val="90000"/>
              </a:lnSpc>
            </a:pPr>
            <a:r>
              <a:rPr lang="en-US" sz="1400" b="1" i="1" u="sng" dirty="0" smtClean="0">
                <a:solidFill>
                  <a:srgbClr val="1F497D">
                    <a:lumMod val="60000"/>
                    <a:lumOff val="40000"/>
                  </a:srgbClr>
                </a:solidFill>
              </a:rPr>
              <a:t>Approach</a:t>
            </a:r>
            <a:r>
              <a:rPr lang="en-US" sz="1400" b="1" u="sng" dirty="0" smtClean="0">
                <a:solidFill>
                  <a:srgbClr val="1F497D">
                    <a:lumMod val="60000"/>
                    <a:lumOff val="40000"/>
                  </a:srgbClr>
                </a:solidFill>
              </a:rPr>
              <a:t>:</a:t>
            </a:r>
          </a:p>
          <a:p>
            <a:pPr marL="169863" indent="-169863" defTabSz="914400">
              <a:lnSpc>
                <a:spcPct val="90000"/>
              </a:lnSpc>
              <a:buFontTx/>
              <a:buChar char="•"/>
            </a:pPr>
            <a:r>
              <a:rPr lang="en-US" sz="1100" dirty="0" smtClean="0">
                <a:solidFill>
                  <a:prstClr val="black"/>
                </a:solidFill>
              </a:rPr>
              <a:t>Noise optimization of 1064 nm External Cavity Laser (RIO)</a:t>
            </a:r>
          </a:p>
          <a:p>
            <a:pPr marL="169863" indent="-169863" defTabSz="914400">
              <a:lnSpc>
                <a:spcPct val="90000"/>
              </a:lnSpc>
              <a:buFontTx/>
              <a:buChar char="•"/>
            </a:pPr>
            <a:r>
              <a:rPr lang="en-US" sz="1100" dirty="0" smtClean="0">
                <a:solidFill>
                  <a:prstClr val="black"/>
                </a:solidFill>
              </a:rPr>
              <a:t>Reliability study of External Cavity Laser</a:t>
            </a:r>
          </a:p>
          <a:p>
            <a:pPr marL="169863" indent="-169863" defTabSz="914400">
              <a:lnSpc>
                <a:spcPct val="90000"/>
              </a:lnSpc>
              <a:buFontTx/>
              <a:buChar char="•"/>
            </a:pPr>
            <a:r>
              <a:rPr lang="en-US" sz="1100" dirty="0" smtClean="0">
                <a:solidFill>
                  <a:prstClr val="black"/>
                </a:solidFill>
              </a:rPr>
              <a:t>Implementation of amplitude and frequency servo controls on full laser system, achieving RIN=10</a:t>
            </a:r>
            <a:r>
              <a:rPr lang="en-US" sz="1100" baseline="30000" dirty="0" smtClean="0">
                <a:solidFill>
                  <a:prstClr val="black"/>
                </a:solidFill>
              </a:rPr>
              <a:t>-4</a:t>
            </a:r>
            <a:r>
              <a:rPr lang="en-US" sz="1100" dirty="0" smtClean="0">
                <a:solidFill>
                  <a:prstClr val="black"/>
                </a:solidFill>
              </a:rPr>
              <a:t> at 10</a:t>
            </a:r>
            <a:r>
              <a:rPr lang="en-US" sz="1100" baseline="30000" dirty="0" smtClean="0">
                <a:solidFill>
                  <a:prstClr val="black"/>
                </a:solidFill>
              </a:rPr>
              <a:t>-3</a:t>
            </a:r>
            <a:r>
              <a:rPr lang="en-US" sz="1100" dirty="0" smtClean="0">
                <a:solidFill>
                  <a:prstClr val="black"/>
                </a:solidFill>
              </a:rPr>
              <a:t> Hz, frequency noise = 300 Hz / Hz</a:t>
            </a:r>
            <a:r>
              <a:rPr lang="en-US" sz="1100" baseline="30000" dirty="0" smtClean="0">
                <a:solidFill>
                  <a:prstClr val="black"/>
                </a:solidFill>
              </a:rPr>
              <a:t>1/2</a:t>
            </a:r>
            <a:r>
              <a:rPr lang="en-US" sz="1100" dirty="0" smtClean="0">
                <a:solidFill>
                  <a:prstClr val="black"/>
                </a:solidFill>
              </a:rPr>
              <a:t> at 10</a:t>
            </a:r>
            <a:r>
              <a:rPr lang="en-US" sz="1100" baseline="30000" dirty="0" smtClean="0">
                <a:solidFill>
                  <a:prstClr val="black"/>
                </a:solidFill>
              </a:rPr>
              <a:t>-2</a:t>
            </a:r>
            <a:r>
              <a:rPr lang="en-US" sz="1100" dirty="0" smtClean="0">
                <a:solidFill>
                  <a:prstClr val="black"/>
                </a:solidFill>
              </a:rPr>
              <a:t> Hz, and differential phase noise = 6x10</a:t>
            </a:r>
            <a:r>
              <a:rPr lang="en-US" sz="1100" baseline="30000" dirty="0" smtClean="0">
                <a:solidFill>
                  <a:prstClr val="black"/>
                </a:solidFill>
              </a:rPr>
              <a:t>-4</a:t>
            </a:r>
            <a:r>
              <a:rPr lang="en-US" sz="1100" dirty="0" smtClean="0">
                <a:solidFill>
                  <a:prstClr val="black"/>
                </a:solidFill>
              </a:rPr>
              <a:t> rad/Hz</a:t>
            </a:r>
            <a:r>
              <a:rPr lang="en-US" sz="1100" baseline="30000" dirty="0" smtClean="0">
                <a:solidFill>
                  <a:prstClr val="black"/>
                </a:solidFill>
              </a:rPr>
              <a:t>1/2</a:t>
            </a:r>
            <a:r>
              <a:rPr lang="en-US" sz="1100" dirty="0" smtClean="0">
                <a:solidFill>
                  <a:prstClr val="black"/>
                </a:solidFill>
              </a:rPr>
              <a:t> at 10</a:t>
            </a:r>
            <a:r>
              <a:rPr lang="en-US" sz="1100" baseline="30000" dirty="0" smtClean="0">
                <a:solidFill>
                  <a:prstClr val="black"/>
                </a:solidFill>
              </a:rPr>
              <a:t>-2</a:t>
            </a:r>
            <a:r>
              <a:rPr lang="en-US" sz="1100" dirty="0" smtClean="0">
                <a:solidFill>
                  <a:prstClr val="black"/>
                </a:solidFill>
              </a:rPr>
              <a:t> Hz</a:t>
            </a:r>
            <a:endParaRPr lang="en-US" sz="1100" dirty="0">
              <a:solidFill>
                <a:prstClr val="black"/>
              </a:solidFill>
            </a:endParaRPr>
          </a:p>
        </p:txBody>
      </p:sp>
      <p:sp>
        <p:nvSpPr>
          <p:cNvPr id="36" name="Text Box 10"/>
          <p:cNvSpPr txBox="1">
            <a:spLocks noChangeArrowheads="1"/>
          </p:cNvSpPr>
          <p:nvPr/>
        </p:nvSpPr>
        <p:spPr bwMode="auto">
          <a:xfrm>
            <a:off x="26586" y="5009592"/>
            <a:ext cx="4349750" cy="623504"/>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Key Collaborators</a:t>
            </a:r>
            <a:r>
              <a:rPr lang="en-US" sz="1400" b="1" u="sng" dirty="0" smtClean="0">
                <a:solidFill>
                  <a:srgbClr val="1F497D">
                    <a:lumMod val="60000"/>
                    <a:lumOff val="40000"/>
                  </a:srgbClr>
                </a:solidFill>
              </a:rPr>
              <a:t>:</a:t>
            </a:r>
          </a:p>
          <a:p>
            <a:pPr marL="169863" indent="-169863" defTabSz="339725">
              <a:lnSpc>
                <a:spcPct val="90000"/>
              </a:lnSpc>
              <a:spcBef>
                <a:spcPts val="250"/>
              </a:spcBef>
              <a:buFontTx/>
              <a:buChar char="•"/>
            </a:pPr>
            <a:r>
              <a:rPr lang="en-US" sz="1100" dirty="0" smtClean="0">
                <a:solidFill>
                  <a:prstClr val="black"/>
                </a:solidFill>
              </a:rPr>
              <a:t>Kenj Numata, </a:t>
            </a:r>
            <a:r>
              <a:rPr lang="en-US" sz="1100" dirty="0">
                <a:solidFill>
                  <a:prstClr val="black"/>
                </a:solidFill>
              </a:rPr>
              <a:t>Mike Krainak (</a:t>
            </a:r>
            <a:r>
              <a:rPr lang="en-US" sz="1100" dirty="0" smtClean="0">
                <a:solidFill>
                  <a:prstClr val="black"/>
                </a:solidFill>
              </a:rPr>
              <a:t>NASA/GSFC)</a:t>
            </a:r>
          </a:p>
          <a:p>
            <a:pPr marL="169863" indent="-169863" defTabSz="339725">
              <a:lnSpc>
                <a:spcPct val="90000"/>
              </a:lnSpc>
              <a:spcBef>
                <a:spcPts val="100"/>
              </a:spcBef>
              <a:buFontTx/>
              <a:buChar char="•"/>
            </a:pPr>
            <a:r>
              <a:rPr lang="en-US" sz="1100" dirty="0" smtClean="0">
                <a:solidFill>
                  <a:prstClr val="black"/>
                </a:solidFill>
              </a:rPr>
              <a:t>Lew Stolpner (Redfern Integrated Optics)</a:t>
            </a:r>
            <a:endParaRPr lang="en-US" sz="1100" dirty="0">
              <a:solidFill>
                <a:prstClr val="black"/>
              </a:solidFill>
            </a:endParaRPr>
          </a:p>
        </p:txBody>
      </p:sp>
      <p:sp>
        <p:nvSpPr>
          <p:cNvPr id="42" name="Text Box 10"/>
          <p:cNvSpPr txBox="1">
            <a:spLocks noChangeArrowheads="1"/>
          </p:cNvSpPr>
          <p:nvPr/>
        </p:nvSpPr>
        <p:spPr bwMode="auto">
          <a:xfrm>
            <a:off x="45031" y="5660507"/>
            <a:ext cx="4349750" cy="472437"/>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Current Funded Period of Performance</a:t>
            </a:r>
            <a:r>
              <a:rPr lang="en-US" sz="1400" b="1" u="sng" dirty="0" smtClean="0">
                <a:solidFill>
                  <a:srgbClr val="1F497D">
                    <a:lumMod val="60000"/>
                    <a:lumOff val="40000"/>
                  </a:srgbClr>
                </a:solidFill>
              </a:rPr>
              <a:t>:</a:t>
            </a:r>
          </a:p>
          <a:p>
            <a:pPr marL="169863" indent="-169863" defTabSz="339725">
              <a:lnSpc>
                <a:spcPct val="90000"/>
              </a:lnSpc>
              <a:spcBef>
                <a:spcPts val="250"/>
              </a:spcBef>
              <a:buFontTx/>
              <a:buChar char="•"/>
            </a:pPr>
            <a:r>
              <a:rPr lang="en-US" sz="1100" dirty="0" smtClean="0">
                <a:solidFill>
                  <a:prstClr val="black"/>
                </a:solidFill>
              </a:rPr>
              <a:t>April 2014 – April 2016</a:t>
            </a:r>
          </a:p>
        </p:txBody>
      </p:sp>
      <p:sp>
        <p:nvSpPr>
          <p:cNvPr id="43" name="Rectangle 27"/>
          <p:cNvSpPr>
            <a:spLocks noChangeArrowheads="1"/>
          </p:cNvSpPr>
          <p:nvPr/>
        </p:nvSpPr>
        <p:spPr bwMode="auto">
          <a:xfrm>
            <a:off x="4572000" y="3759200"/>
            <a:ext cx="4482939" cy="1861663"/>
          </a:xfrm>
          <a:prstGeom prst="rect">
            <a:avLst/>
          </a:prstGeom>
          <a:noFill/>
          <a:ln w="25400">
            <a:noFill/>
            <a:miter lim="800000"/>
            <a:headEnd/>
            <a:tailEnd/>
          </a:ln>
        </p:spPr>
        <p:txBody>
          <a:bodyPr wrap="square">
            <a:spAutoFit/>
          </a:bodyPr>
          <a:lstStyle/>
          <a:p>
            <a:pPr marL="119063" indent="-119063">
              <a:lnSpc>
                <a:spcPct val="80000"/>
              </a:lnSpc>
              <a:buSzPct val="100000"/>
            </a:pPr>
            <a:r>
              <a:rPr lang="en-US" sz="1400" b="1" i="1" u="sng" dirty="0" smtClean="0">
                <a:solidFill>
                  <a:srgbClr val="1F497D">
                    <a:lumMod val="60000"/>
                    <a:lumOff val="40000"/>
                  </a:srgbClr>
                </a:solidFill>
              </a:rPr>
              <a:t>Recent Accomplishments and Next Milestones:</a:t>
            </a:r>
          </a:p>
          <a:p>
            <a:pPr marL="171450" indent="-171450" defTabSz="914400">
              <a:lnSpc>
                <a:spcPct val="85000"/>
              </a:lnSpc>
              <a:spcBef>
                <a:spcPts val="250"/>
              </a:spcBef>
              <a:buFont typeface="Wingdings" panose="05000000000000000000" pitchFamily="2" charset="2"/>
              <a:buChar char="ü"/>
            </a:pPr>
            <a:r>
              <a:rPr lang="en-US" sz="1100" dirty="0" smtClean="0">
                <a:solidFill>
                  <a:srgbClr val="000000"/>
                </a:solidFill>
              </a:rPr>
              <a:t>Developed and c</a:t>
            </a:r>
            <a:r>
              <a:rPr lang="en-US" sz="1100" dirty="0" smtClean="0">
                <a:solidFill>
                  <a:prstClr val="black"/>
                </a:solidFill>
              </a:rPr>
              <a:t>onstructed </a:t>
            </a:r>
            <a:r>
              <a:rPr lang="en-US" sz="1100" dirty="0">
                <a:solidFill>
                  <a:prstClr val="black"/>
                </a:solidFill>
              </a:rPr>
              <a:t>1.5 W laser </a:t>
            </a:r>
            <a:r>
              <a:rPr lang="en-US" sz="1100" dirty="0" smtClean="0">
                <a:solidFill>
                  <a:prstClr val="black"/>
                </a:solidFill>
              </a:rPr>
              <a:t>amplifier	</a:t>
            </a:r>
          </a:p>
          <a:p>
            <a:pPr marL="171450" indent="-171450" defTabSz="914400">
              <a:lnSpc>
                <a:spcPct val="85000"/>
              </a:lnSpc>
              <a:spcBef>
                <a:spcPts val="100"/>
              </a:spcBef>
              <a:buFont typeface="Wingdings" panose="05000000000000000000" pitchFamily="2" charset="2"/>
              <a:buChar char="ü"/>
            </a:pPr>
            <a:r>
              <a:rPr lang="en-US" sz="1100" dirty="0" smtClean="0">
                <a:solidFill>
                  <a:prstClr val="black"/>
                </a:solidFill>
              </a:rPr>
              <a:t>Fabricated world’s first </a:t>
            </a:r>
            <a:r>
              <a:rPr lang="en-US" sz="1100" dirty="0">
                <a:solidFill>
                  <a:prstClr val="black"/>
                </a:solidFill>
              </a:rPr>
              <a:t>butterfly package </a:t>
            </a:r>
            <a:r>
              <a:rPr lang="en-US" sz="1100" dirty="0" smtClean="0">
                <a:solidFill>
                  <a:prstClr val="black"/>
                </a:solidFill>
              </a:rPr>
              <a:t>layout 1064 nm ECL </a:t>
            </a:r>
          </a:p>
          <a:p>
            <a:pPr marL="169863" indent="-169863" defTabSz="914400">
              <a:lnSpc>
                <a:spcPct val="85000"/>
              </a:lnSpc>
              <a:spcBef>
                <a:spcPts val="100"/>
              </a:spcBef>
              <a:buFontTx/>
              <a:buChar char="•"/>
            </a:pPr>
            <a:r>
              <a:rPr lang="en-US" sz="1100" dirty="0">
                <a:solidFill>
                  <a:prstClr val="black"/>
                </a:solidFill>
              </a:rPr>
              <a:t>Rebuild and test </a:t>
            </a:r>
            <a:r>
              <a:rPr lang="en-US" sz="1100" dirty="0" smtClean="0">
                <a:solidFill>
                  <a:prstClr val="black"/>
                </a:solidFill>
              </a:rPr>
              <a:t>1.5 </a:t>
            </a:r>
            <a:r>
              <a:rPr lang="en-US" sz="1100" dirty="0">
                <a:solidFill>
                  <a:prstClr val="black"/>
                </a:solidFill>
              </a:rPr>
              <a:t>W laser amplifier	</a:t>
            </a:r>
            <a:r>
              <a:rPr lang="en-US" sz="1100" dirty="0" smtClean="0">
                <a:solidFill>
                  <a:prstClr val="black"/>
                </a:solidFill>
              </a:rPr>
              <a:t> (Aug 2014)</a:t>
            </a:r>
            <a:endParaRPr lang="en-US" sz="1100" dirty="0">
              <a:solidFill>
                <a:prstClr val="black"/>
              </a:solidFill>
            </a:endParaRPr>
          </a:p>
          <a:p>
            <a:pPr marL="169863" indent="-169863" defTabSz="914400">
              <a:lnSpc>
                <a:spcPct val="85000"/>
              </a:lnSpc>
              <a:spcBef>
                <a:spcPts val="100"/>
              </a:spcBef>
              <a:buFontTx/>
              <a:buChar char="•"/>
            </a:pPr>
            <a:r>
              <a:rPr lang="en-US" sz="1100" dirty="0">
                <a:solidFill>
                  <a:prstClr val="black"/>
                </a:solidFill>
              </a:rPr>
              <a:t>Preliminary laser system test with NPRO	</a:t>
            </a:r>
            <a:r>
              <a:rPr lang="en-US" sz="1100" dirty="0" smtClean="0">
                <a:solidFill>
                  <a:prstClr val="black"/>
                </a:solidFill>
              </a:rPr>
              <a:t> (Dec 2014)</a:t>
            </a:r>
            <a:endParaRPr lang="en-US" sz="1100" dirty="0">
              <a:solidFill>
                <a:prstClr val="black"/>
              </a:solidFill>
            </a:endParaRPr>
          </a:p>
          <a:p>
            <a:pPr marL="169863" indent="-169863" defTabSz="914400">
              <a:lnSpc>
                <a:spcPct val="85000"/>
              </a:lnSpc>
              <a:spcBef>
                <a:spcPts val="100"/>
              </a:spcBef>
              <a:buFontTx/>
              <a:buChar char="•"/>
            </a:pPr>
            <a:r>
              <a:rPr lang="en-US" sz="1100" dirty="0" smtClean="0">
                <a:solidFill>
                  <a:prstClr val="black"/>
                </a:solidFill>
              </a:rPr>
              <a:t>Noise optimization of ECL </a:t>
            </a:r>
            <a:r>
              <a:rPr lang="en-US" sz="1100" dirty="0">
                <a:solidFill>
                  <a:prstClr val="black"/>
                </a:solidFill>
              </a:rPr>
              <a:t>optical cavity	 (Dec 2014)</a:t>
            </a:r>
            <a:endParaRPr lang="en-US" sz="1100" dirty="0" smtClean="0">
              <a:solidFill>
                <a:prstClr val="black"/>
              </a:solidFill>
            </a:endParaRPr>
          </a:p>
          <a:p>
            <a:pPr marL="169863" indent="-169863" defTabSz="914400">
              <a:lnSpc>
                <a:spcPct val="85000"/>
              </a:lnSpc>
              <a:spcBef>
                <a:spcPts val="100"/>
              </a:spcBef>
              <a:buFontTx/>
              <a:buChar char="•"/>
            </a:pPr>
            <a:r>
              <a:rPr lang="en-US" sz="1100" dirty="0" smtClean="0">
                <a:solidFill>
                  <a:prstClr val="black"/>
                </a:solidFill>
              </a:rPr>
              <a:t>Preliminary laser system test with ECL	 (Mar 2015)</a:t>
            </a:r>
          </a:p>
          <a:p>
            <a:pPr marL="169863" indent="-169863" defTabSz="914400">
              <a:lnSpc>
                <a:spcPct val="85000"/>
              </a:lnSpc>
              <a:spcBef>
                <a:spcPts val="100"/>
              </a:spcBef>
              <a:buFontTx/>
              <a:buChar char="•"/>
            </a:pPr>
            <a:r>
              <a:rPr lang="en-US" sz="1100" dirty="0" smtClean="0">
                <a:solidFill>
                  <a:prstClr val="black"/>
                </a:solidFill>
              </a:rPr>
              <a:t>Noise optimization of ECL gain chip	 (Jun 2015)</a:t>
            </a:r>
          </a:p>
          <a:p>
            <a:pPr marL="169863" indent="-169863" defTabSz="914400">
              <a:lnSpc>
                <a:spcPct val="85000"/>
              </a:lnSpc>
              <a:spcBef>
                <a:spcPts val="100"/>
              </a:spcBef>
              <a:buFontTx/>
              <a:buChar char="•"/>
            </a:pPr>
            <a:r>
              <a:rPr lang="en-US" sz="1100" dirty="0" smtClean="0">
                <a:solidFill>
                  <a:prstClr val="black"/>
                </a:solidFill>
              </a:rPr>
              <a:t>ECL reliability tests		 (Aug 2015)</a:t>
            </a:r>
            <a:endParaRPr lang="en-US" sz="1100" dirty="0">
              <a:solidFill>
                <a:prstClr val="black"/>
              </a:solidFill>
            </a:endParaRPr>
          </a:p>
          <a:p>
            <a:pPr marL="169863" indent="-169863" defTabSz="914400">
              <a:lnSpc>
                <a:spcPct val="85000"/>
              </a:lnSpc>
              <a:spcBef>
                <a:spcPts val="100"/>
              </a:spcBef>
              <a:buFontTx/>
              <a:buChar char="•"/>
            </a:pPr>
            <a:r>
              <a:rPr lang="en-US" sz="1100" dirty="0" smtClean="0">
                <a:solidFill>
                  <a:prstClr val="black"/>
                </a:solidFill>
              </a:rPr>
              <a:t>Full laser system noise testing	</a:t>
            </a:r>
            <a:r>
              <a:rPr lang="en-US" sz="1100" dirty="0">
                <a:solidFill>
                  <a:prstClr val="black"/>
                </a:solidFill>
              </a:rPr>
              <a:t> </a:t>
            </a:r>
            <a:r>
              <a:rPr lang="en-US" sz="1100" dirty="0" smtClean="0">
                <a:solidFill>
                  <a:prstClr val="black"/>
                </a:solidFill>
              </a:rPr>
              <a:t>(Jan 2016)</a:t>
            </a:r>
            <a:endParaRPr lang="en-US" sz="1100" dirty="0">
              <a:solidFill>
                <a:prstClr val="black"/>
              </a:solidFill>
            </a:endParaRPr>
          </a:p>
          <a:p>
            <a:pPr marL="169863" indent="-169863" defTabSz="914400">
              <a:lnSpc>
                <a:spcPct val="85000"/>
              </a:lnSpc>
              <a:spcBef>
                <a:spcPts val="100"/>
              </a:spcBef>
              <a:buFontTx/>
              <a:buChar char="•"/>
            </a:pPr>
            <a:r>
              <a:rPr lang="en-US" sz="1100" dirty="0" smtClean="0">
                <a:solidFill>
                  <a:prstClr val="black"/>
                </a:solidFill>
              </a:rPr>
              <a:t>Full laser system reliability testing	 (Mar 2016)</a:t>
            </a:r>
            <a:endParaRPr lang="en-US" sz="1100" dirty="0">
              <a:solidFill>
                <a:prstClr val="black"/>
              </a:solidFill>
            </a:endParaRPr>
          </a:p>
        </p:txBody>
      </p:sp>
      <p:sp>
        <p:nvSpPr>
          <p:cNvPr id="44" name="Rectangle 11"/>
          <p:cNvSpPr>
            <a:spLocks noChangeArrowheads="1"/>
          </p:cNvSpPr>
          <p:nvPr/>
        </p:nvSpPr>
        <p:spPr bwMode="auto">
          <a:xfrm>
            <a:off x="4572000" y="5671652"/>
            <a:ext cx="4338638" cy="775469"/>
          </a:xfrm>
          <a:prstGeom prst="rect">
            <a:avLst/>
          </a:prstGeom>
          <a:noFill/>
          <a:ln w="9525">
            <a:noFill/>
            <a:miter lim="800000"/>
            <a:headEnd/>
            <a:tailEnd/>
          </a:ln>
        </p:spPr>
        <p:txBody>
          <a:bodyPr wrap="square">
            <a:spAutoFit/>
          </a:bodyPr>
          <a:lstStyle/>
          <a:p>
            <a:pPr marL="119063" indent="-119063">
              <a:lnSpc>
                <a:spcPct val="85000"/>
              </a:lnSpc>
            </a:pPr>
            <a:r>
              <a:rPr lang="en-US" sz="1400" b="1" i="1" u="sng" dirty="0" smtClean="0">
                <a:solidFill>
                  <a:srgbClr val="1F497D">
                    <a:lumMod val="60000"/>
                    <a:lumOff val="40000"/>
                  </a:srgbClr>
                </a:solidFill>
              </a:rPr>
              <a:t>Applications</a:t>
            </a:r>
            <a:r>
              <a:rPr lang="en-US" sz="1400" b="1" u="sng" dirty="0" smtClean="0">
                <a:solidFill>
                  <a:srgbClr val="1F497D">
                    <a:lumMod val="60000"/>
                    <a:lumOff val="40000"/>
                  </a:srgbClr>
                </a:solidFill>
              </a:rPr>
              <a:t>:</a:t>
            </a:r>
            <a:endParaRPr lang="en-US" sz="1400" b="1" u="sng" dirty="0" smtClean="0">
              <a:solidFill>
                <a:srgbClr val="4F81BD"/>
              </a:solidFill>
            </a:endParaRPr>
          </a:p>
          <a:p>
            <a:pPr marL="119063" indent="-119063" defTabSz="914400">
              <a:lnSpc>
                <a:spcPct val="85000"/>
              </a:lnSpc>
              <a:spcBef>
                <a:spcPts val="250"/>
              </a:spcBef>
              <a:buFontTx/>
              <a:buChar char="•"/>
            </a:pPr>
            <a:r>
              <a:rPr lang="en-US" sz="1100" dirty="0" smtClean="0">
                <a:solidFill>
                  <a:prstClr val="black"/>
                </a:solidFill>
              </a:rPr>
              <a:t>Laser source for eLISA Gravitational Wave mission</a:t>
            </a:r>
          </a:p>
          <a:p>
            <a:pPr marL="119063" indent="-119063" defTabSz="914400">
              <a:lnSpc>
                <a:spcPct val="85000"/>
              </a:lnSpc>
              <a:spcBef>
                <a:spcPts val="100"/>
              </a:spcBef>
              <a:buFontTx/>
              <a:buChar char="•"/>
            </a:pPr>
            <a:r>
              <a:rPr lang="en-US" sz="1100" dirty="0" smtClean="0">
                <a:solidFill>
                  <a:prstClr val="black"/>
                </a:solidFill>
              </a:rPr>
              <a:t>Oscillator for ground-based GW LIGO project</a:t>
            </a:r>
          </a:p>
          <a:p>
            <a:pPr marL="119063" indent="-119063" defTabSz="914400">
              <a:lnSpc>
                <a:spcPct val="85000"/>
              </a:lnSpc>
              <a:spcBef>
                <a:spcPts val="100"/>
              </a:spcBef>
              <a:buFontTx/>
              <a:buChar char="•"/>
            </a:pPr>
            <a:r>
              <a:rPr lang="en-US" sz="1100" dirty="0" smtClean="0">
                <a:solidFill>
                  <a:prstClr val="black"/>
                </a:solidFill>
              </a:rPr>
              <a:t>Oscillator for GRACE-II mission</a:t>
            </a:r>
            <a:endParaRPr lang="en-US" sz="1100" dirty="0">
              <a:solidFill>
                <a:prstClr val="black"/>
              </a:solidFill>
            </a:endParaRPr>
          </a:p>
        </p:txBody>
      </p:sp>
      <p:pic>
        <p:nvPicPr>
          <p:cNvPr id="45" name="Picture 2"/>
          <p:cNvPicPr>
            <a:picLocks noChangeAspect="1" noChangeArrowheads="1"/>
          </p:cNvPicPr>
          <p:nvPr/>
        </p:nvPicPr>
        <p:blipFill>
          <a:blip r:embed="rId2"/>
          <a:srcRect/>
          <a:stretch>
            <a:fillRect/>
          </a:stretch>
        </p:blipFill>
        <p:spPr bwMode="auto">
          <a:xfrm>
            <a:off x="4612639" y="1538455"/>
            <a:ext cx="4482939" cy="1467929"/>
          </a:xfrm>
          <a:prstGeom prst="rect">
            <a:avLst/>
          </a:prstGeom>
          <a:noFill/>
          <a:ln w="9525">
            <a:noFill/>
            <a:miter lim="800000"/>
            <a:headEnd/>
            <a:tailEnd/>
          </a:ln>
        </p:spPr>
      </p:pic>
      <p:pic>
        <p:nvPicPr>
          <p:cNvPr id="46" name="Picture 45" descr="Camp,_Jordan.jpg"/>
          <p:cNvPicPr>
            <a:picLocks noChangeAspect="1"/>
          </p:cNvPicPr>
          <p:nvPr/>
        </p:nvPicPr>
        <p:blipFill>
          <a:blip r:embed="rId3"/>
          <a:stretch>
            <a:fillRect/>
          </a:stretch>
        </p:blipFill>
        <p:spPr>
          <a:xfrm>
            <a:off x="6850220" y="526522"/>
            <a:ext cx="769779" cy="921278"/>
          </a:xfrm>
          <a:prstGeom prst="rect">
            <a:avLst/>
          </a:prstGeom>
        </p:spPr>
      </p:pic>
      <p:sp>
        <p:nvSpPr>
          <p:cNvPr id="47"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pPr defTabSz="914400"/>
            <a:endParaRPr lang="en-US" sz="1800" dirty="0">
              <a:solidFill>
                <a:prstClr val="black"/>
              </a:solidFill>
            </a:endParaRPr>
          </a:p>
        </p:txBody>
      </p:sp>
      <p:sp>
        <p:nvSpPr>
          <p:cNvPr id="48" name="Text Box 25"/>
          <p:cNvSpPr txBox="1">
            <a:spLocks noChangeArrowheads="1"/>
          </p:cNvSpPr>
          <p:nvPr/>
        </p:nvSpPr>
        <p:spPr bwMode="auto">
          <a:xfrm>
            <a:off x="4704688" y="6432564"/>
            <a:ext cx="3764876" cy="261610"/>
          </a:xfrm>
          <a:prstGeom prst="rect">
            <a:avLst/>
          </a:prstGeom>
          <a:noFill/>
          <a:ln w="25400">
            <a:noFill/>
            <a:miter lim="800000"/>
            <a:headEnd/>
            <a:tailEnd/>
          </a:ln>
        </p:spPr>
        <p:txBody>
          <a:bodyPr wrap="square">
            <a:spAutoFit/>
          </a:bodyPr>
          <a:lstStyle/>
          <a:p>
            <a:pPr defTabSz="914400"/>
            <a:r>
              <a:rPr lang="en-US" sz="1100" b="1" i="1" dirty="0" smtClean="0">
                <a:solidFill>
                  <a:srgbClr val="1F497D">
                    <a:lumMod val="60000"/>
                    <a:lumOff val="40000"/>
                  </a:srgbClr>
                </a:solidFill>
              </a:rPr>
              <a:t>TRL </a:t>
            </a:r>
            <a:r>
              <a:rPr lang="en-US" sz="1400" b="1" i="1" baseline="-25000" dirty="0" smtClean="0">
                <a:solidFill>
                  <a:srgbClr val="1F497D">
                    <a:lumMod val="60000"/>
                    <a:lumOff val="40000"/>
                  </a:srgbClr>
                </a:solidFill>
              </a:rPr>
              <a:t>In</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prstClr val="black"/>
                </a:solidFill>
              </a:rPr>
              <a:t>3</a:t>
            </a:r>
            <a:r>
              <a:rPr lang="en-US" sz="1100" b="1" i="1" dirty="0" smtClean="0">
                <a:solidFill>
                  <a:srgbClr val="4F81BD"/>
                </a:solidFill>
              </a:rPr>
              <a:t>    </a:t>
            </a:r>
            <a:r>
              <a:rPr lang="en-US" sz="1100" b="1" i="1" dirty="0" smtClean="0">
                <a:solidFill>
                  <a:srgbClr val="1F497D">
                    <a:lumMod val="60000"/>
                    <a:lumOff val="40000"/>
                  </a:srgbClr>
                </a:solidFill>
              </a:rPr>
              <a:t>TRL </a:t>
            </a:r>
            <a:r>
              <a:rPr lang="en-US" sz="1400" b="1" i="1" baseline="-25000" dirty="0" smtClean="0">
                <a:solidFill>
                  <a:srgbClr val="1F497D">
                    <a:lumMod val="60000"/>
                    <a:lumOff val="40000"/>
                  </a:srgbClr>
                </a:solidFill>
              </a:rPr>
              <a:t>Current</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prstClr val="black"/>
                </a:solidFill>
              </a:rPr>
              <a:t>3     </a:t>
            </a:r>
            <a:r>
              <a:rPr lang="en-US" sz="1100" b="1" i="1" dirty="0" smtClean="0">
                <a:solidFill>
                  <a:srgbClr val="1F497D">
                    <a:lumMod val="60000"/>
                    <a:lumOff val="40000"/>
                  </a:srgbClr>
                </a:solidFill>
              </a:rPr>
              <a:t>TRL </a:t>
            </a:r>
            <a:r>
              <a:rPr lang="en-US" sz="1400" b="1" i="1" baseline="-25000" dirty="0" smtClean="0">
                <a:solidFill>
                  <a:srgbClr val="1F497D">
                    <a:lumMod val="60000"/>
                    <a:lumOff val="40000"/>
                  </a:srgbClr>
                </a:solidFill>
              </a:rPr>
              <a:t>Target</a:t>
            </a:r>
            <a:r>
              <a:rPr lang="en-US" sz="1100" b="1" i="1" dirty="0" smtClean="0">
                <a:solidFill>
                  <a:srgbClr val="1F497D">
                    <a:lumMod val="60000"/>
                    <a:lumOff val="40000"/>
                  </a:srgbClr>
                </a:solidFill>
              </a:rPr>
              <a:t>=</a:t>
            </a:r>
            <a:r>
              <a:rPr lang="en-US" sz="1100" b="1" i="1" dirty="0" smtClean="0">
                <a:solidFill>
                  <a:srgbClr val="4F81BD"/>
                </a:solidFill>
              </a:rPr>
              <a:t> </a:t>
            </a:r>
            <a:r>
              <a:rPr lang="en-US" sz="1100" b="1" i="1" dirty="0">
                <a:solidFill>
                  <a:prstClr val="black"/>
                </a:solidFill>
              </a:rPr>
              <a:t>5</a:t>
            </a:r>
            <a:r>
              <a:rPr lang="en-US" sz="1100" b="1" i="1" dirty="0" smtClean="0">
                <a:solidFill>
                  <a:prstClr val="black"/>
                </a:solidFill>
              </a:rPr>
              <a:t>    </a:t>
            </a:r>
            <a:endParaRPr lang="en-US" sz="1100" b="1" i="1" dirty="0">
              <a:solidFill>
                <a:prstClr val="black"/>
              </a:solidFill>
            </a:endParaRPr>
          </a:p>
        </p:txBody>
      </p:sp>
      <p:sp>
        <p:nvSpPr>
          <p:cNvPr id="49" name="Rectangle 36"/>
          <p:cNvSpPr>
            <a:spLocks noChangeArrowheads="1"/>
          </p:cNvSpPr>
          <p:nvPr/>
        </p:nvSpPr>
        <p:spPr bwMode="auto">
          <a:xfrm>
            <a:off x="4676922" y="2840998"/>
            <a:ext cx="4319032" cy="552202"/>
          </a:xfrm>
          <a:prstGeom prst="rect">
            <a:avLst/>
          </a:prstGeom>
          <a:noFill/>
          <a:ln w="25400">
            <a:noFill/>
            <a:miter lim="800000"/>
            <a:headEnd/>
            <a:tailEnd/>
          </a:ln>
        </p:spPr>
        <p:txBody>
          <a:bodyPr wrap="square" anchor="ctr" anchorCtr="0">
            <a:spAutoFit/>
          </a:bodyPr>
          <a:lstStyle/>
          <a:p>
            <a:pPr defTabSz="914400">
              <a:lnSpc>
                <a:spcPct val="90000"/>
              </a:lnSpc>
            </a:pPr>
            <a:r>
              <a:rPr lang="en-US" sz="1100" b="1" dirty="0" smtClean="0">
                <a:solidFill>
                  <a:prstClr val="black"/>
                </a:solidFill>
              </a:rPr>
              <a:t>Master Oscillator / Power Amplifier (MOPA) </a:t>
            </a:r>
            <a:r>
              <a:rPr lang="en-US" sz="1100" dirty="0" smtClean="0">
                <a:solidFill>
                  <a:prstClr val="black"/>
                </a:solidFill>
              </a:rPr>
              <a:t>configuration of eLISA laser, including ECL, preamp, and diode pumped Ytterbium (Yb) fiber amplifier</a:t>
            </a:r>
            <a:endParaRPr lang="en-US" sz="1100"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44051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pPr fontAlgn="base">
              <a:spcBef>
                <a:spcPct val="0"/>
              </a:spcBef>
              <a:spcAft>
                <a:spcPct val="0"/>
              </a:spcAft>
            </a:pPr>
            <a:endParaRPr lang="en-US" sz="1800" dirty="0">
              <a:solidFill>
                <a:srgbClr val="000000"/>
              </a:solidFill>
              <a:latin typeface="Arial" charset="0"/>
            </a:endParaRPr>
          </a:p>
        </p:txBody>
      </p:sp>
      <p:sp>
        <p:nvSpPr>
          <p:cNvPr id="24" name="Line 3"/>
          <p:cNvSpPr>
            <a:spLocks noChangeShapeType="1"/>
          </p:cNvSpPr>
          <p:nvPr/>
        </p:nvSpPr>
        <p:spPr bwMode="auto">
          <a:xfrm flipH="1">
            <a:off x="4620260" y="1156653"/>
            <a:ext cx="11113" cy="5513387"/>
          </a:xfrm>
          <a:prstGeom prst="line">
            <a:avLst/>
          </a:prstGeom>
          <a:noFill/>
          <a:ln w="38100">
            <a:solidFill>
              <a:schemeClr val="accent1"/>
            </a:solidFill>
            <a:round/>
            <a:headEnd/>
            <a:tailEnd/>
          </a:ln>
        </p:spPr>
        <p:txBody>
          <a:bodyPr/>
          <a:lstStyle/>
          <a:p>
            <a:pPr fontAlgn="base">
              <a:spcBef>
                <a:spcPct val="0"/>
              </a:spcBef>
              <a:spcAft>
                <a:spcPct val="0"/>
              </a:spcAft>
            </a:pPr>
            <a:endParaRPr lang="en-US" sz="1800" dirty="0">
              <a:solidFill>
                <a:srgbClr val="000000"/>
              </a:solidFill>
              <a:latin typeface="Arial" charset="0"/>
            </a:endParaRPr>
          </a:p>
        </p:txBody>
      </p:sp>
      <p:sp>
        <p:nvSpPr>
          <p:cNvPr id="25" name="Rectangle 8"/>
          <p:cNvSpPr>
            <a:spLocks noChangeArrowheads="1"/>
          </p:cNvSpPr>
          <p:nvPr/>
        </p:nvSpPr>
        <p:spPr bwMode="auto">
          <a:xfrm>
            <a:off x="31480" y="1262183"/>
            <a:ext cx="4588780" cy="1220812"/>
          </a:xfrm>
          <a:prstGeom prst="rect">
            <a:avLst/>
          </a:prstGeom>
          <a:noFill/>
          <a:ln w="9525">
            <a:noFill/>
            <a:miter lim="800000"/>
            <a:headEnd/>
            <a:tailEnd/>
          </a:ln>
        </p:spPr>
        <p:txBody>
          <a:bodyPr/>
          <a:lstStyle/>
          <a:p>
            <a:pPr marL="169863" indent="-169863">
              <a:lnSpc>
                <a:spcPct val="90000"/>
              </a:lnSpc>
              <a:spcBef>
                <a:spcPct val="20000"/>
              </a:spcBef>
              <a:buSzPct val="100000"/>
            </a:pPr>
            <a:r>
              <a:rPr lang="en-US" sz="1400" b="1" i="1" u="sng" dirty="0">
                <a:solidFill>
                  <a:srgbClr val="1F497D">
                    <a:lumMod val="60000"/>
                    <a:lumOff val="40000"/>
                  </a:srgbClr>
                </a:solidFill>
              </a:rPr>
              <a:t>Objectives and Key Challenges:</a:t>
            </a:r>
          </a:p>
          <a:p>
            <a:pPr marL="169863" indent="-169863" fontAlgn="base">
              <a:lnSpc>
                <a:spcPct val="90000"/>
              </a:lnSpc>
              <a:spcBef>
                <a:spcPts val="250"/>
              </a:spcBef>
              <a:spcAft>
                <a:spcPct val="0"/>
              </a:spcAft>
              <a:buSzPct val="100000"/>
              <a:buFontTx/>
              <a:buChar char="•"/>
            </a:pPr>
            <a:r>
              <a:rPr lang="en-US" sz="1100" dirty="0" smtClean="0">
                <a:solidFill>
                  <a:prstClr val="black"/>
                </a:solidFill>
              </a:rPr>
              <a:t>Advance </a:t>
            </a:r>
            <a:r>
              <a:rPr lang="en-US" sz="1100" dirty="0">
                <a:solidFill>
                  <a:prstClr val="black"/>
                </a:solidFill>
              </a:rPr>
              <a:t>technology readiness level (TRL) of phase-measurement electronics and demonstrate performance in upgraded interferometer-system-level test-bed providing signals representative of gravitational-wave missions, such as the </a:t>
            </a:r>
            <a:r>
              <a:rPr lang="en-US" sz="1100" i="1" dirty="0">
                <a:solidFill>
                  <a:prstClr val="black"/>
                </a:solidFill>
              </a:rPr>
              <a:t>Laser Interferometer Space Antenna</a:t>
            </a:r>
            <a:r>
              <a:rPr lang="en-US" sz="1100" dirty="0">
                <a:solidFill>
                  <a:prstClr val="black"/>
                </a:solidFill>
              </a:rPr>
              <a:t> (LISA)</a:t>
            </a:r>
            <a:endParaRPr lang="en-US" sz="1100" dirty="0">
              <a:solidFill>
                <a:srgbClr val="000000"/>
              </a:solidFill>
            </a:endParaRPr>
          </a:p>
        </p:txBody>
      </p:sp>
      <p:sp>
        <p:nvSpPr>
          <p:cNvPr id="26" name="Text Box 10"/>
          <p:cNvSpPr txBox="1">
            <a:spLocks noChangeArrowheads="1"/>
          </p:cNvSpPr>
          <p:nvPr/>
        </p:nvSpPr>
        <p:spPr bwMode="auto">
          <a:xfrm>
            <a:off x="31480" y="5458277"/>
            <a:ext cx="4594336" cy="606576"/>
          </a:xfrm>
          <a:prstGeom prst="rect">
            <a:avLst/>
          </a:prstGeom>
          <a:noFill/>
          <a:ln w="9525">
            <a:noFill/>
            <a:miter lim="800000"/>
            <a:headEnd/>
            <a:tailEnd/>
          </a:ln>
        </p:spPr>
        <p:txBody>
          <a:bodyPr wrap="square" numCol="1">
            <a:spAutoFit/>
          </a:bodyPr>
          <a:lstStyle/>
          <a:p>
            <a:pPr marL="169863" indent="-169863" defTabSz="339725" fontAlgn="base">
              <a:lnSpc>
                <a:spcPct val="90000"/>
              </a:lnSpc>
              <a:spcBef>
                <a:spcPct val="20000"/>
              </a:spcBef>
              <a:spcAft>
                <a:spcPct val="0"/>
              </a:spcAft>
              <a:buSzPct val="100000"/>
            </a:pPr>
            <a:r>
              <a:rPr lang="en-US" sz="1400" b="1" i="1" u="sng" dirty="0">
                <a:solidFill>
                  <a:srgbClr val="1F497D">
                    <a:lumMod val="60000"/>
                    <a:lumOff val="40000"/>
                  </a:srgbClr>
                </a:solidFill>
              </a:rPr>
              <a:t>Key Collaborators:</a:t>
            </a:r>
          </a:p>
          <a:p>
            <a:pPr marL="169863" indent="-169863" defTabSz="339725" fontAlgn="base">
              <a:lnSpc>
                <a:spcPct val="90000"/>
              </a:lnSpc>
              <a:spcBef>
                <a:spcPts val="100"/>
              </a:spcBef>
              <a:spcAft>
                <a:spcPct val="0"/>
              </a:spcAft>
              <a:buSzPct val="100000"/>
              <a:buFontTx/>
              <a:buChar char="•"/>
            </a:pPr>
            <a:r>
              <a:rPr lang="en-US" sz="1100" dirty="0">
                <a:solidFill>
                  <a:srgbClr val="000000"/>
                </a:solidFill>
                <a:cs typeface="Calibri" pitchFamily="34" charset="0"/>
              </a:rPr>
              <a:t>Jeff Dickson, Brent Ware, Bob Spero, Kirk McKenzie, Glenn de Vine, Andrew Sutton (JPL)</a:t>
            </a:r>
          </a:p>
        </p:txBody>
      </p:sp>
      <p:sp>
        <p:nvSpPr>
          <p:cNvPr id="27" name="Rectangle 11"/>
          <p:cNvSpPr>
            <a:spLocks noChangeArrowheads="1"/>
          </p:cNvSpPr>
          <p:nvPr/>
        </p:nvSpPr>
        <p:spPr bwMode="auto">
          <a:xfrm>
            <a:off x="4668203" y="5224462"/>
            <a:ext cx="4338638" cy="1127745"/>
          </a:xfrm>
          <a:prstGeom prst="rect">
            <a:avLst/>
          </a:prstGeom>
          <a:noFill/>
          <a:ln w="9525">
            <a:noFill/>
            <a:miter lim="800000"/>
            <a:headEnd/>
            <a:tailEnd/>
          </a:ln>
        </p:spPr>
        <p:txBody>
          <a:bodyPr wrap="square">
            <a:spAutoFit/>
          </a:bodyPr>
          <a:lstStyle/>
          <a:p>
            <a:pPr marL="169863" indent="-169863" fontAlgn="base">
              <a:lnSpc>
                <a:spcPct val="90000"/>
              </a:lnSpc>
              <a:spcBef>
                <a:spcPct val="20000"/>
              </a:spcBef>
              <a:spcAft>
                <a:spcPct val="0"/>
              </a:spcAft>
              <a:buSzPct val="100000"/>
            </a:pPr>
            <a:r>
              <a:rPr lang="en-US" sz="1400" b="1" i="1" u="sng" dirty="0">
                <a:solidFill>
                  <a:srgbClr val="1F497D">
                    <a:lumMod val="60000"/>
                    <a:lumOff val="40000"/>
                  </a:srgbClr>
                </a:solidFill>
              </a:rPr>
              <a:t>Applications:</a:t>
            </a:r>
          </a:p>
          <a:p>
            <a:pPr marL="169863" indent="-169863" fontAlgn="base">
              <a:lnSpc>
                <a:spcPct val="90000"/>
              </a:lnSpc>
              <a:spcBef>
                <a:spcPts val="250"/>
              </a:spcBef>
              <a:spcAft>
                <a:spcPct val="0"/>
              </a:spcAft>
              <a:buSzPct val="100000"/>
              <a:buFontTx/>
              <a:buChar char="•"/>
            </a:pPr>
            <a:r>
              <a:rPr lang="en-US" sz="1100" dirty="0">
                <a:solidFill>
                  <a:srgbClr val="000000"/>
                </a:solidFill>
                <a:cs typeface="Calibri" pitchFamily="34" charset="0"/>
              </a:rPr>
              <a:t>Inter-spacecraft laser interferometry</a:t>
            </a:r>
          </a:p>
          <a:p>
            <a:pPr marL="169863" indent="-169863" fontAlgn="base">
              <a:lnSpc>
                <a:spcPct val="90000"/>
              </a:lnSpc>
              <a:spcBef>
                <a:spcPts val="100"/>
              </a:spcBef>
              <a:spcAft>
                <a:spcPct val="0"/>
              </a:spcAft>
              <a:buSzPct val="100000"/>
              <a:buFontTx/>
              <a:buChar char="•"/>
            </a:pPr>
            <a:r>
              <a:rPr lang="en-US" sz="1100" dirty="0">
                <a:solidFill>
                  <a:srgbClr val="000000"/>
                </a:solidFill>
                <a:cs typeface="Calibri" pitchFamily="34" charset="0"/>
              </a:rPr>
              <a:t>Interferometer readout electronics with picometer precision</a:t>
            </a:r>
          </a:p>
          <a:p>
            <a:pPr marL="169863" indent="-169863" fontAlgn="base">
              <a:lnSpc>
                <a:spcPct val="90000"/>
              </a:lnSpc>
              <a:spcBef>
                <a:spcPts val="100"/>
              </a:spcBef>
              <a:spcAft>
                <a:spcPct val="0"/>
              </a:spcAft>
              <a:buSzPct val="100000"/>
              <a:buFontTx/>
              <a:buChar char="•"/>
            </a:pPr>
            <a:r>
              <a:rPr lang="en-US" sz="1100" dirty="0">
                <a:solidFill>
                  <a:srgbClr val="000000"/>
                </a:solidFill>
                <a:cs typeface="Calibri" pitchFamily="34" charset="0"/>
              </a:rPr>
              <a:t>Future space mission, e.g., LISA</a:t>
            </a:r>
          </a:p>
          <a:p>
            <a:pPr marL="169863" indent="-169863" fontAlgn="base">
              <a:lnSpc>
                <a:spcPct val="90000"/>
              </a:lnSpc>
              <a:spcBef>
                <a:spcPts val="100"/>
              </a:spcBef>
              <a:spcAft>
                <a:spcPct val="0"/>
              </a:spcAft>
              <a:buSzPct val="100000"/>
              <a:buFontTx/>
              <a:buChar char="•"/>
            </a:pPr>
            <a:r>
              <a:rPr lang="en-US" sz="1100" dirty="0">
                <a:solidFill>
                  <a:srgbClr val="000000"/>
                </a:solidFill>
                <a:cs typeface="Calibri" pitchFamily="34" charset="0"/>
              </a:rPr>
              <a:t>Capability supports other interferometry concepts (e.g., exo-planet finding)</a:t>
            </a:r>
          </a:p>
        </p:txBody>
      </p:sp>
      <p:sp>
        <p:nvSpPr>
          <p:cNvPr id="28" name="Rectangle 12"/>
          <p:cNvSpPr>
            <a:spLocks noGrp="1" noChangeArrowheads="1"/>
          </p:cNvSpPr>
          <p:nvPr>
            <p:ph type="title"/>
          </p:nvPr>
        </p:nvSpPr>
        <p:spPr>
          <a:xfrm>
            <a:off x="1524000" y="25307"/>
            <a:ext cx="6200061" cy="660494"/>
          </a:xfrm>
          <a:prstGeom prst="rect">
            <a:avLst/>
          </a:prstGeom>
        </p:spPr>
        <p:txBody>
          <a:bodyPr>
            <a:noAutofit/>
          </a:bodyPr>
          <a:lstStyle/>
          <a:p>
            <a:r>
              <a:rPr lang="en-US" sz="1800" b="1" dirty="0" smtClean="0"/>
              <a:t>Gravitational-Wave Mission Phasemeter Technology Development</a:t>
            </a:r>
          </a:p>
        </p:txBody>
      </p:sp>
      <p:sp>
        <p:nvSpPr>
          <p:cNvPr id="29" name="Text Box 13"/>
          <p:cNvSpPr txBox="1">
            <a:spLocks noChangeArrowheads="1"/>
          </p:cNvSpPr>
          <p:nvPr/>
        </p:nvSpPr>
        <p:spPr bwMode="auto">
          <a:xfrm>
            <a:off x="31480" y="3777958"/>
            <a:ext cx="4588780" cy="1623265"/>
          </a:xfrm>
          <a:prstGeom prst="rect">
            <a:avLst/>
          </a:prstGeom>
          <a:noFill/>
          <a:ln w="25400">
            <a:noFill/>
            <a:miter lim="800000"/>
            <a:headEnd/>
            <a:tailEnd/>
          </a:ln>
        </p:spPr>
        <p:txBody>
          <a:bodyPr wrap="square">
            <a:spAutoFit/>
          </a:bodyPr>
          <a:lstStyle/>
          <a:p>
            <a:pPr marL="169863" indent="-169863" fontAlgn="base">
              <a:lnSpc>
                <a:spcPct val="90000"/>
              </a:lnSpc>
              <a:spcBef>
                <a:spcPct val="20000"/>
              </a:spcBef>
              <a:spcAft>
                <a:spcPct val="0"/>
              </a:spcAft>
              <a:buSzPct val="100000"/>
            </a:pPr>
            <a:r>
              <a:rPr lang="en-US" sz="1400" b="1" i="1" u="sng" dirty="0">
                <a:solidFill>
                  <a:srgbClr val="1F497D">
                    <a:lumMod val="60000"/>
                    <a:lumOff val="40000"/>
                  </a:srgbClr>
                </a:solidFill>
              </a:rPr>
              <a:t>Approach:</a:t>
            </a:r>
          </a:p>
          <a:p>
            <a:pPr marL="169863" indent="-169863" fontAlgn="base">
              <a:lnSpc>
                <a:spcPct val="90000"/>
              </a:lnSpc>
              <a:spcBef>
                <a:spcPts val="250"/>
              </a:spcBef>
              <a:spcAft>
                <a:spcPct val="0"/>
              </a:spcAft>
              <a:buFontTx/>
              <a:buChar char="•"/>
            </a:pPr>
            <a:r>
              <a:rPr lang="en-US" sz="1100" dirty="0">
                <a:solidFill>
                  <a:srgbClr val="000000"/>
                </a:solidFill>
                <a:cs typeface="Calibri" pitchFamily="34" charset="0"/>
              </a:rPr>
              <a:t>Advance component technologies</a:t>
            </a:r>
            <a:endParaRPr lang="en-US" sz="1100" dirty="0">
              <a:solidFill>
                <a:srgbClr val="000000"/>
              </a:solidFill>
              <a:latin typeface="Arial" charset="0"/>
            </a:endParaRPr>
          </a:p>
          <a:p>
            <a:pPr marL="338137" lvl="1" indent="-171450" fontAlgn="base">
              <a:lnSpc>
                <a:spcPct val="90000"/>
              </a:lnSpc>
              <a:spcBef>
                <a:spcPts val="100"/>
              </a:spcBef>
              <a:spcAft>
                <a:spcPct val="0"/>
              </a:spcAft>
              <a:buFont typeface="Courier New" panose="02070309020205020404" pitchFamily="49" charset="0"/>
              <a:buChar char="o"/>
              <a:tabLst>
                <a:tab pos="339725" algn="l"/>
              </a:tabLst>
            </a:pPr>
            <a:r>
              <a:rPr lang="en-US" sz="1100" dirty="0">
                <a:solidFill>
                  <a:srgbClr val="000000"/>
                </a:solidFill>
                <a:cs typeface="Calibri" pitchFamily="34" charset="0"/>
              </a:rPr>
              <a:t>Advance maturity of analog signal chain</a:t>
            </a:r>
          </a:p>
          <a:p>
            <a:pPr marL="338137" lvl="1" indent="-171450" fontAlgn="base">
              <a:lnSpc>
                <a:spcPct val="90000"/>
              </a:lnSpc>
              <a:spcBef>
                <a:spcPts val="100"/>
              </a:spcBef>
              <a:spcAft>
                <a:spcPct val="0"/>
              </a:spcAft>
              <a:buFont typeface="Courier New" panose="02070309020205020404" pitchFamily="49" charset="0"/>
              <a:buChar char="o"/>
              <a:tabLst>
                <a:tab pos="339725" algn="l"/>
              </a:tabLst>
            </a:pPr>
            <a:r>
              <a:rPr lang="en-US" sz="1100" dirty="0">
                <a:solidFill>
                  <a:srgbClr val="000000"/>
                </a:solidFill>
                <a:cs typeface="Calibri" pitchFamily="34" charset="0"/>
              </a:rPr>
              <a:t>Demonstrate wave-front sensing with quadrant photo-receivers</a:t>
            </a:r>
          </a:p>
          <a:p>
            <a:pPr marL="338137" lvl="1" indent="-171450" fontAlgn="base">
              <a:lnSpc>
                <a:spcPct val="90000"/>
              </a:lnSpc>
              <a:spcBef>
                <a:spcPts val="100"/>
              </a:spcBef>
              <a:spcAft>
                <a:spcPct val="0"/>
              </a:spcAft>
              <a:buFont typeface="Courier New" panose="02070309020205020404" pitchFamily="49" charset="0"/>
              <a:buChar char="o"/>
              <a:tabLst>
                <a:tab pos="339725" algn="l"/>
              </a:tabLst>
            </a:pPr>
            <a:r>
              <a:rPr lang="en-US" sz="1100" dirty="0">
                <a:solidFill>
                  <a:srgbClr val="000000"/>
                </a:solidFill>
                <a:cs typeface="Calibri" pitchFamily="34" charset="0"/>
              </a:rPr>
              <a:t>Complete design trade for reducing photo-receiver size </a:t>
            </a:r>
          </a:p>
          <a:p>
            <a:pPr marL="169863" indent="-169863" fontAlgn="base">
              <a:lnSpc>
                <a:spcPct val="90000"/>
              </a:lnSpc>
              <a:spcBef>
                <a:spcPts val="100"/>
              </a:spcBef>
              <a:spcAft>
                <a:spcPct val="0"/>
              </a:spcAft>
              <a:buFontTx/>
              <a:buChar char="•"/>
            </a:pPr>
            <a:r>
              <a:rPr lang="en-US" sz="1100" dirty="0">
                <a:solidFill>
                  <a:srgbClr val="000000"/>
                </a:solidFill>
                <a:cs typeface="Calibri" pitchFamily="34" charset="0"/>
              </a:rPr>
              <a:t>System-level testing</a:t>
            </a:r>
          </a:p>
          <a:p>
            <a:pPr marL="338137" lvl="1" indent="-171450" fontAlgn="base">
              <a:lnSpc>
                <a:spcPct val="90000"/>
              </a:lnSpc>
              <a:spcBef>
                <a:spcPts val="100"/>
              </a:spcBef>
              <a:spcAft>
                <a:spcPct val="0"/>
              </a:spcAft>
              <a:buFont typeface="Courier New" panose="02070309020205020404" pitchFamily="49" charset="0"/>
              <a:buChar char="o"/>
            </a:pPr>
            <a:r>
              <a:rPr lang="en-US" sz="1100" dirty="0">
                <a:solidFill>
                  <a:srgbClr val="000000"/>
                </a:solidFill>
                <a:cs typeface="Calibri" pitchFamily="34" charset="0"/>
              </a:rPr>
              <a:t>Modify interferometer test-bed to include low-light signals</a:t>
            </a:r>
          </a:p>
          <a:p>
            <a:pPr marL="338137" lvl="1" indent="-171450" fontAlgn="base">
              <a:lnSpc>
                <a:spcPct val="90000"/>
              </a:lnSpc>
              <a:spcBef>
                <a:spcPts val="100"/>
              </a:spcBef>
              <a:spcAft>
                <a:spcPct val="0"/>
              </a:spcAft>
              <a:buFont typeface="Courier New" panose="02070309020205020404" pitchFamily="49" charset="0"/>
              <a:buChar char="o"/>
            </a:pPr>
            <a:r>
              <a:rPr lang="en-US" sz="1100" dirty="0">
                <a:solidFill>
                  <a:srgbClr val="000000"/>
                </a:solidFill>
                <a:cs typeface="Calibri" pitchFamily="34" charset="0"/>
              </a:rPr>
              <a:t>Replace COTS components in interferometer test-bed with higher-TRL units and demonstrate performance</a:t>
            </a:r>
          </a:p>
        </p:txBody>
      </p:sp>
      <p:sp>
        <p:nvSpPr>
          <p:cNvPr id="30" name="Text Box 26"/>
          <p:cNvSpPr txBox="1">
            <a:spLocks noChangeArrowheads="1"/>
          </p:cNvSpPr>
          <p:nvPr/>
        </p:nvSpPr>
        <p:spPr bwMode="auto">
          <a:xfrm>
            <a:off x="3058160" y="685800"/>
            <a:ext cx="3312160" cy="307777"/>
          </a:xfrm>
          <a:prstGeom prst="rect">
            <a:avLst/>
          </a:prstGeom>
          <a:noFill/>
          <a:ln w="25400">
            <a:noFill/>
            <a:miter lim="800000"/>
            <a:headEnd/>
            <a:tailEnd/>
          </a:ln>
        </p:spPr>
        <p:txBody>
          <a:bodyPr wrap="square">
            <a:spAutoFit/>
          </a:bodyPr>
          <a:lstStyle/>
          <a:p>
            <a:pPr algn="ctr" fontAlgn="base">
              <a:spcBef>
                <a:spcPct val="0"/>
              </a:spcBef>
              <a:spcAft>
                <a:spcPct val="0"/>
              </a:spcAft>
            </a:pPr>
            <a:r>
              <a:rPr lang="en-US" sz="1400" dirty="0">
                <a:solidFill>
                  <a:srgbClr val="000000"/>
                </a:solidFill>
              </a:rPr>
              <a:t>PI: William Klipstein, JPL</a:t>
            </a:r>
            <a:endParaRPr lang="en-US" sz="1400" b="1" dirty="0">
              <a:solidFill>
                <a:srgbClr val="000000"/>
              </a:solidFill>
            </a:endParaRPr>
          </a:p>
        </p:txBody>
      </p:sp>
      <p:sp>
        <p:nvSpPr>
          <p:cNvPr id="31" name="Rectangle 27"/>
          <p:cNvSpPr>
            <a:spLocks noChangeArrowheads="1"/>
          </p:cNvSpPr>
          <p:nvPr/>
        </p:nvSpPr>
        <p:spPr bwMode="auto">
          <a:xfrm>
            <a:off x="4668203" y="3785968"/>
            <a:ext cx="4462734" cy="1602233"/>
          </a:xfrm>
          <a:prstGeom prst="rect">
            <a:avLst/>
          </a:prstGeom>
          <a:noFill/>
          <a:ln w="25400">
            <a:noFill/>
            <a:miter lim="800000"/>
            <a:headEnd/>
            <a:tailEnd/>
          </a:ln>
        </p:spPr>
        <p:txBody>
          <a:bodyPr wrap="square">
            <a:spAutoFit/>
          </a:bodyPr>
          <a:lstStyle/>
          <a:p>
            <a:pPr marL="127397" indent="-127397" defTabSz="342900">
              <a:lnSpc>
                <a:spcPct val="90000"/>
              </a:lnSpc>
              <a:buSzPct val="100000"/>
            </a:pPr>
            <a:r>
              <a:rPr lang="en-US" sz="1400" b="1" i="1" u="sng" dirty="0">
                <a:solidFill>
                  <a:srgbClr val="1F497D">
                    <a:lumMod val="60000"/>
                    <a:lumOff val="40000"/>
                  </a:srgbClr>
                </a:solidFill>
              </a:rPr>
              <a:t>Recent Accomplishments:</a:t>
            </a:r>
          </a:p>
          <a:p>
            <a:pPr marL="169863" indent="-169863" fontAlgn="base">
              <a:lnSpc>
                <a:spcPct val="90000"/>
              </a:lnSpc>
              <a:spcBef>
                <a:spcPts val="250"/>
              </a:spcBef>
              <a:spcAft>
                <a:spcPct val="0"/>
              </a:spcAft>
              <a:buSzPct val="100000"/>
              <a:buFontTx/>
              <a:buChar char="•"/>
            </a:pPr>
            <a:r>
              <a:rPr lang="en-US" sz="1100" dirty="0" smtClean="0">
                <a:solidFill>
                  <a:srgbClr val="000000"/>
                </a:solidFill>
                <a:cs typeface="Calibri" pitchFamily="34" charset="0"/>
              </a:rPr>
              <a:t>Design </a:t>
            </a:r>
            <a:r>
              <a:rPr lang="en-US" sz="1100" dirty="0">
                <a:solidFill>
                  <a:srgbClr val="000000"/>
                </a:solidFill>
                <a:cs typeface="Calibri" pitchFamily="34" charset="0"/>
              </a:rPr>
              <a:t>2</a:t>
            </a:r>
            <a:r>
              <a:rPr lang="en-US" sz="1100" baseline="30000" dirty="0">
                <a:solidFill>
                  <a:srgbClr val="000000"/>
                </a:solidFill>
                <a:cs typeface="Calibri" pitchFamily="34" charset="0"/>
              </a:rPr>
              <a:t>nd</a:t>
            </a:r>
            <a:r>
              <a:rPr lang="en-US" sz="1100" dirty="0">
                <a:solidFill>
                  <a:srgbClr val="000000"/>
                </a:solidFill>
                <a:cs typeface="Calibri" pitchFamily="34" charset="0"/>
              </a:rPr>
              <a:t> generation analog signal chain (Nov 2014</a:t>
            </a:r>
            <a:r>
              <a:rPr lang="en-US" sz="1100" dirty="0" smtClean="0">
                <a:solidFill>
                  <a:srgbClr val="000000"/>
                </a:solidFill>
                <a:cs typeface="Calibri" pitchFamily="34" charset="0"/>
              </a:rPr>
              <a:t>)</a:t>
            </a:r>
          </a:p>
          <a:p>
            <a:pPr fontAlgn="base">
              <a:lnSpc>
                <a:spcPct val="90000"/>
              </a:lnSpc>
              <a:spcBef>
                <a:spcPts val="250"/>
              </a:spcBef>
              <a:spcAft>
                <a:spcPct val="0"/>
              </a:spcAft>
              <a:buSzPct val="100000"/>
            </a:pPr>
            <a:r>
              <a:rPr lang="en-US" sz="1400" b="1" i="1" u="sng" dirty="0">
                <a:solidFill>
                  <a:srgbClr val="1F497D">
                    <a:lumMod val="60000"/>
                    <a:lumOff val="40000"/>
                  </a:srgbClr>
                </a:solidFill>
              </a:rPr>
              <a:t>Next Milestones:</a:t>
            </a:r>
          </a:p>
          <a:p>
            <a:pPr marL="169863" indent="-169863" fontAlgn="base">
              <a:lnSpc>
                <a:spcPct val="90000"/>
              </a:lnSpc>
              <a:spcBef>
                <a:spcPts val="250"/>
              </a:spcBef>
              <a:spcAft>
                <a:spcPct val="0"/>
              </a:spcAft>
              <a:buSzPct val="100000"/>
              <a:buFontTx/>
              <a:buChar char="•"/>
            </a:pPr>
            <a:r>
              <a:rPr lang="en-US" sz="1100" smtClean="0">
                <a:solidFill>
                  <a:srgbClr val="000000"/>
                </a:solidFill>
                <a:cs typeface="Calibri" pitchFamily="34" charset="0"/>
              </a:rPr>
              <a:t>Build </a:t>
            </a:r>
            <a:r>
              <a:rPr lang="en-US" sz="1100" dirty="0">
                <a:solidFill>
                  <a:srgbClr val="000000"/>
                </a:solidFill>
                <a:cs typeface="Calibri" pitchFamily="34" charset="0"/>
              </a:rPr>
              <a:t>2</a:t>
            </a:r>
            <a:r>
              <a:rPr lang="en-US" sz="1100" baseline="30000" dirty="0">
                <a:solidFill>
                  <a:srgbClr val="000000"/>
                </a:solidFill>
                <a:cs typeface="Calibri" pitchFamily="34" charset="0"/>
              </a:rPr>
              <a:t>nd</a:t>
            </a:r>
            <a:r>
              <a:rPr lang="en-US" sz="1100" dirty="0">
                <a:solidFill>
                  <a:srgbClr val="000000"/>
                </a:solidFill>
                <a:cs typeface="Calibri" pitchFamily="34" charset="0"/>
              </a:rPr>
              <a:t> generation analog signal chain (Feb 2015)</a:t>
            </a:r>
          </a:p>
          <a:p>
            <a:pPr marL="169863" indent="-169863" fontAlgn="base">
              <a:lnSpc>
                <a:spcPct val="90000"/>
              </a:lnSpc>
              <a:spcBef>
                <a:spcPts val="250"/>
              </a:spcBef>
              <a:spcAft>
                <a:spcPct val="0"/>
              </a:spcAft>
              <a:buSzPct val="100000"/>
              <a:buFontTx/>
              <a:buChar char="•"/>
            </a:pPr>
            <a:r>
              <a:rPr lang="en-US" sz="1100" dirty="0">
                <a:solidFill>
                  <a:srgbClr val="000000"/>
                </a:solidFill>
                <a:cs typeface="Calibri" pitchFamily="34" charset="0"/>
              </a:rPr>
              <a:t>Demonstrate wave-front sensing (Sep 2015)</a:t>
            </a:r>
          </a:p>
          <a:p>
            <a:pPr marL="169863" indent="-169863" fontAlgn="base">
              <a:lnSpc>
                <a:spcPct val="90000"/>
              </a:lnSpc>
              <a:spcBef>
                <a:spcPts val="250"/>
              </a:spcBef>
              <a:spcAft>
                <a:spcPct val="0"/>
              </a:spcAft>
              <a:buSzPct val="100000"/>
              <a:buFontTx/>
              <a:buChar char="•"/>
            </a:pPr>
            <a:r>
              <a:rPr lang="en-US" sz="1100" dirty="0">
                <a:solidFill>
                  <a:srgbClr val="000000"/>
                </a:solidFill>
                <a:cs typeface="Calibri" pitchFamily="34" charset="0"/>
              </a:rPr>
              <a:t>Implement quadrant photo-receivers in existing test-bed (Dec 2015)</a:t>
            </a:r>
          </a:p>
          <a:p>
            <a:pPr marL="169863" indent="-169863" fontAlgn="base">
              <a:lnSpc>
                <a:spcPct val="90000"/>
              </a:lnSpc>
              <a:spcBef>
                <a:spcPts val="100"/>
              </a:spcBef>
              <a:spcAft>
                <a:spcPct val="0"/>
              </a:spcAft>
              <a:buSzPct val="100000"/>
              <a:buFontTx/>
              <a:buChar char="•"/>
            </a:pPr>
            <a:endParaRPr lang="en-US" sz="1100" dirty="0">
              <a:solidFill>
                <a:srgbClr val="000000"/>
              </a:solidFill>
              <a:cs typeface="Calibri" pitchFamily="34" charset="0"/>
            </a:endParaRPr>
          </a:p>
        </p:txBody>
      </p:sp>
      <p:sp>
        <p:nvSpPr>
          <p:cNvPr id="35" name="Text Box 13"/>
          <p:cNvSpPr txBox="1">
            <a:spLocks noChangeArrowheads="1"/>
          </p:cNvSpPr>
          <p:nvPr/>
        </p:nvSpPr>
        <p:spPr bwMode="auto">
          <a:xfrm>
            <a:off x="31480" y="2417680"/>
            <a:ext cx="4588780" cy="1102097"/>
          </a:xfrm>
          <a:prstGeom prst="rect">
            <a:avLst/>
          </a:prstGeom>
          <a:noFill/>
          <a:ln w="25400">
            <a:noFill/>
            <a:miter lim="800000"/>
            <a:headEnd/>
            <a:tailEnd/>
          </a:ln>
        </p:spPr>
        <p:txBody>
          <a:bodyPr wrap="square">
            <a:spAutoFit/>
          </a:bodyPr>
          <a:lstStyle/>
          <a:p>
            <a:pPr marL="169863" indent="-169863">
              <a:lnSpc>
                <a:spcPct val="90000"/>
              </a:lnSpc>
            </a:pPr>
            <a:r>
              <a:rPr lang="en-US" sz="1400" b="1" i="1" u="sng" dirty="0">
                <a:solidFill>
                  <a:srgbClr val="1F497D">
                    <a:lumMod val="60000"/>
                    <a:lumOff val="40000"/>
                  </a:srgbClr>
                </a:solidFill>
              </a:rPr>
              <a:t>Significance of Work</a:t>
            </a:r>
            <a:r>
              <a:rPr lang="en-US" sz="1400" b="1" u="sng" dirty="0">
                <a:solidFill>
                  <a:srgbClr val="1F497D">
                    <a:lumMod val="60000"/>
                    <a:lumOff val="40000"/>
                  </a:srgbClr>
                </a:solidFill>
              </a:rPr>
              <a:t>:</a:t>
            </a:r>
          </a:p>
          <a:p>
            <a:pPr marL="169863" indent="-169863" fontAlgn="base">
              <a:lnSpc>
                <a:spcPct val="90000"/>
              </a:lnSpc>
              <a:spcBef>
                <a:spcPts val="250"/>
              </a:spcBef>
              <a:spcAft>
                <a:spcPct val="0"/>
              </a:spcAft>
              <a:buFontTx/>
              <a:buChar char="•"/>
            </a:pPr>
            <a:r>
              <a:rPr lang="en-US" sz="1100" dirty="0" smtClean="0">
                <a:solidFill>
                  <a:srgbClr val="000000"/>
                </a:solidFill>
                <a:cs typeface="Calibri" pitchFamily="34" charset="0"/>
              </a:rPr>
              <a:t>High-strain </a:t>
            </a:r>
            <a:r>
              <a:rPr lang="en-US" sz="1100" dirty="0">
                <a:solidFill>
                  <a:srgbClr val="000000"/>
                </a:solidFill>
                <a:cs typeface="Calibri" pitchFamily="34" charset="0"/>
              </a:rPr>
              <a:t>sensitivity requires micro-cycle/Hz</a:t>
            </a:r>
            <a:r>
              <a:rPr lang="en-US" sz="1100" baseline="30000" dirty="0">
                <a:solidFill>
                  <a:srgbClr val="000000"/>
                </a:solidFill>
                <a:cs typeface="Calibri" pitchFamily="34" charset="0"/>
              </a:rPr>
              <a:t>1/2</a:t>
            </a:r>
            <a:r>
              <a:rPr lang="en-US" sz="1100" dirty="0">
                <a:solidFill>
                  <a:srgbClr val="000000"/>
                </a:solidFill>
                <a:cs typeface="Calibri" pitchFamily="34" charset="0"/>
              </a:rPr>
              <a:t> precision on a 4-18 MHz beat-note in the presence of laser frequency noise and local clock noise</a:t>
            </a:r>
          </a:p>
          <a:p>
            <a:pPr marL="169863" indent="-169863" fontAlgn="base">
              <a:lnSpc>
                <a:spcPct val="90000"/>
              </a:lnSpc>
              <a:spcBef>
                <a:spcPts val="100"/>
              </a:spcBef>
              <a:spcAft>
                <a:spcPct val="0"/>
              </a:spcAft>
              <a:buFontTx/>
              <a:buChar char="•"/>
            </a:pPr>
            <a:r>
              <a:rPr lang="en-US" sz="1100" dirty="0">
                <a:solidFill>
                  <a:srgbClr val="000000"/>
                </a:solidFill>
                <a:cs typeface="Calibri" pitchFamily="34" charset="0"/>
              </a:rPr>
              <a:t>We have demonstrated such phase readout in an interferometer test-bed and plan to mature the technology</a:t>
            </a:r>
          </a:p>
        </p:txBody>
      </p:sp>
      <p:sp>
        <p:nvSpPr>
          <p:cNvPr id="37" name="Text Box 10"/>
          <p:cNvSpPr txBox="1">
            <a:spLocks noChangeArrowheads="1"/>
          </p:cNvSpPr>
          <p:nvPr/>
        </p:nvSpPr>
        <p:spPr bwMode="auto">
          <a:xfrm>
            <a:off x="31480" y="6050665"/>
            <a:ext cx="4349750" cy="446789"/>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a:solidFill>
                  <a:srgbClr val="1F497D">
                    <a:lumMod val="60000"/>
                    <a:lumOff val="40000"/>
                  </a:srgbClr>
                </a:solidFill>
              </a:rPr>
              <a:t>Current Funded Period of Performance</a:t>
            </a:r>
            <a:r>
              <a:rPr lang="en-US" sz="1400" b="1" u="sng" dirty="0">
                <a:solidFill>
                  <a:srgbClr val="1F497D">
                    <a:lumMod val="60000"/>
                    <a:lumOff val="40000"/>
                  </a:srgbClr>
                </a:solidFill>
              </a:rPr>
              <a:t>:</a:t>
            </a:r>
          </a:p>
          <a:p>
            <a:pPr marL="169863" indent="-169863" defTabSz="339725" fontAlgn="base">
              <a:lnSpc>
                <a:spcPct val="90000"/>
              </a:lnSpc>
              <a:spcBef>
                <a:spcPts val="100"/>
              </a:spcBef>
              <a:spcAft>
                <a:spcPct val="0"/>
              </a:spcAft>
              <a:buSzPct val="100000"/>
              <a:buFontTx/>
              <a:buChar char="•"/>
            </a:pPr>
            <a:r>
              <a:rPr lang="en-US" sz="1100" dirty="0" smtClean="0">
                <a:solidFill>
                  <a:srgbClr val="000000"/>
                </a:solidFill>
                <a:cs typeface="Calibri" pitchFamily="34" charset="0"/>
              </a:rPr>
              <a:t>April </a:t>
            </a:r>
            <a:r>
              <a:rPr lang="en-US" sz="1100" dirty="0">
                <a:solidFill>
                  <a:srgbClr val="000000"/>
                </a:solidFill>
                <a:cs typeface="Calibri" pitchFamily="34" charset="0"/>
              </a:rPr>
              <a:t>2014 – March 2016</a:t>
            </a:r>
          </a:p>
        </p:txBody>
      </p:sp>
      <p:pic>
        <p:nvPicPr>
          <p:cNvPr id="38" name="Picture 37"/>
          <p:cNvPicPr>
            <a:picLocks noChangeAspect="1"/>
          </p:cNvPicPr>
          <p:nvPr/>
        </p:nvPicPr>
        <p:blipFill rotWithShape="1">
          <a:blip r:embed="rId2"/>
          <a:srcRect l="10811"/>
          <a:stretch/>
        </p:blipFill>
        <p:spPr>
          <a:xfrm>
            <a:off x="4627948" y="1387636"/>
            <a:ext cx="3725529" cy="2199597"/>
          </a:xfrm>
          <a:prstGeom prst="rect">
            <a:avLst/>
          </a:prstGeom>
        </p:spPr>
      </p:pic>
      <p:pic>
        <p:nvPicPr>
          <p:cNvPr id="39" name="Picture 7" descr="bk pic"/>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05600" y="424777"/>
            <a:ext cx="772887" cy="9110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0" name="TextBox 39"/>
          <p:cNvSpPr txBox="1"/>
          <p:nvPr/>
        </p:nvSpPr>
        <p:spPr>
          <a:xfrm>
            <a:off x="7266861" y="2710962"/>
            <a:ext cx="1864076" cy="769441"/>
          </a:xfrm>
          <a:prstGeom prst="rect">
            <a:avLst/>
          </a:prstGeom>
          <a:noFill/>
        </p:spPr>
        <p:txBody>
          <a:bodyPr wrap="square" rtlCol="0">
            <a:spAutoFit/>
          </a:bodyPr>
          <a:lstStyle/>
          <a:p>
            <a:r>
              <a:rPr lang="en-US" sz="1100" dirty="0">
                <a:solidFill>
                  <a:prstClr val="black"/>
                </a:solidFill>
              </a:rPr>
              <a:t>Modified test-bed for end-to-end testing to advance system-level TRL of phase measurement system</a:t>
            </a:r>
          </a:p>
        </p:txBody>
      </p:sp>
      <p:sp>
        <p:nvSpPr>
          <p:cNvPr id="41" name="Text Box 25"/>
          <p:cNvSpPr txBox="1">
            <a:spLocks noChangeArrowheads="1"/>
          </p:cNvSpPr>
          <p:nvPr/>
        </p:nvSpPr>
        <p:spPr bwMode="auto">
          <a:xfrm>
            <a:off x="4668203" y="6409500"/>
            <a:ext cx="3764876" cy="261610"/>
          </a:xfrm>
          <a:prstGeom prst="rect">
            <a:avLst/>
          </a:prstGeom>
          <a:noFill/>
          <a:ln w="25400">
            <a:noFill/>
            <a:miter lim="800000"/>
            <a:headEnd/>
            <a:tailEnd/>
          </a:ln>
        </p:spPr>
        <p:txBody>
          <a:bodyPr wrap="square">
            <a:spAutoFit/>
          </a:bodyPr>
          <a:lstStyle/>
          <a:p>
            <a:pPr algn="ctr"/>
            <a:r>
              <a:rPr lang="en-US" sz="1100" b="1" i="1" dirty="0">
                <a:solidFill>
                  <a:srgbClr val="1F497D">
                    <a:lumMod val="60000"/>
                    <a:lumOff val="40000"/>
                  </a:srgbClr>
                </a:solidFill>
              </a:rPr>
              <a:t>TRL </a:t>
            </a:r>
            <a:r>
              <a:rPr lang="en-US" sz="1400" b="1" i="1" baseline="-25000" dirty="0">
                <a:solidFill>
                  <a:srgbClr val="1F497D">
                    <a:lumMod val="60000"/>
                    <a:lumOff val="40000"/>
                  </a:srgbClr>
                </a:solidFill>
              </a:rPr>
              <a:t>In</a:t>
            </a:r>
            <a:r>
              <a:rPr lang="en-US" sz="1100" b="1" i="1" dirty="0">
                <a:solidFill>
                  <a:srgbClr val="1F497D">
                    <a:lumMod val="60000"/>
                    <a:lumOff val="40000"/>
                  </a:srgbClr>
                </a:solidFill>
              </a:rPr>
              <a:t> =</a:t>
            </a:r>
            <a:r>
              <a:rPr lang="en-US" sz="1100" b="1" i="1" dirty="0">
                <a:solidFill>
                  <a:srgbClr val="4F81BD"/>
                </a:solidFill>
              </a:rPr>
              <a:t> </a:t>
            </a:r>
            <a:r>
              <a:rPr lang="en-US" sz="1100" b="1" i="1" dirty="0">
                <a:solidFill>
                  <a:prstClr val="black"/>
                </a:solidFill>
              </a:rPr>
              <a:t>4</a:t>
            </a:r>
            <a:r>
              <a:rPr lang="en-US" sz="1100" b="1" i="1" dirty="0">
                <a:solidFill>
                  <a:srgbClr val="4F81BD"/>
                </a:solidFill>
              </a:rPr>
              <a:t>    </a:t>
            </a:r>
            <a:r>
              <a:rPr lang="en-US" sz="1100" b="1" i="1" dirty="0">
                <a:solidFill>
                  <a:srgbClr val="1F497D">
                    <a:lumMod val="60000"/>
                    <a:lumOff val="40000"/>
                  </a:srgbClr>
                </a:solidFill>
              </a:rPr>
              <a:t>TRL </a:t>
            </a:r>
            <a:r>
              <a:rPr lang="en-US" sz="1400" b="1" i="1" baseline="-25000" dirty="0">
                <a:solidFill>
                  <a:srgbClr val="1F497D">
                    <a:lumMod val="60000"/>
                    <a:lumOff val="40000"/>
                  </a:srgbClr>
                </a:solidFill>
              </a:rPr>
              <a:t>Current</a:t>
            </a:r>
            <a:r>
              <a:rPr lang="en-US" sz="1100" b="1" i="1" dirty="0">
                <a:solidFill>
                  <a:srgbClr val="1F497D">
                    <a:lumMod val="60000"/>
                    <a:lumOff val="40000"/>
                  </a:srgbClr>
                </a:solidFill>
              </a:rPr>
              <a:t> =</a:t>
            </a:r>
            <a:r>
              <a:rPr lang="en-US" sz="1100" b="1" i="1" dirty="0">
                <a:solidFill>
                  <a:srgbClr val="4F81BD"/>
                </a:solidFill>
              </a:rPr>
              <a:t> </a:t>
            </a:r>
            <a:r>
              <a:rPr lang="en-US" sz="1100" b="1" i="1" dirty="0">
                <a:solidFill>
                  <a:prstClr val="black"/>
                </a:solidFill>
              </a:rPr>
              <a:t>4     </a:t>
            </a:r>
            <a:r>
              <a:rPr lang="en-US" sz="1100" b="1" i="1" dirty="0">
                <a:solidFill>
                  <a:srgbClr val="1F497D">
                    <a:lumMod val="60000"/>
                    <a:lumOff val="40000"/>
                  </a:srgbClr>
                </a:solidFill>
              </a:rPr>
              <a:t>TRL </a:t>
            </a:r>
            <a:r>
              <a:rPr lang="en-US" sz="1400" b="1" i="1" baseline="-25000" dirty="0">
                <a:solidFill>
                  <a:srgbClr val="1F497D">
                    <a:lumMod val="60000"/>
                    <a:lumOff val="40000"/>
                  </a:srgbClr>
                </a:solidFill>
              </a:rPr>
              <a:t>Target</a:t>
            </a:r>
            <a:r>
              <a:rPr lang="en-US" sz="1100" b="1" i="1" dirty="0">
                <a:solidFill>
                  <a:srgbClr val="1F497D">
                    <a:lumMod val="60000"/>
                    <a:lumOff val="40000"/>
                  </a:srgbClr>
                </a:solidFill>
              </a:rPr>
              <a:t>=</a:t>
            </a:r>
            <a:r>
              <a:rPr lang="en-US" sz="1100" b="1" i="1" dirty="0">
                <a:solidFill>
                  <a:srgbClr val="4F81BD"/>
                </a:solidFill>
              </a:rPr>
              <a:t> </a:t>
            </a:r>
            <a:r>
              <a:rPr lang="en-US" sz="1100" b="1" i="1" dirty="0">
                <a:solidFill>
                  <a:prstClr val="black"/>
                </a:solidFill>
              </a:rPr>
              <a:t>5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9563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smtClean="0"/>
              <a:t>Physics of the Cosmos (PCOS):</a:t>
            </a:r>
            <a:br>
              <a:rPr lang="en-US" sz="2400" dirty="0" smtClean="0"/>
            </a:br>
            <a:r>
              <a:rPr lang="en-US" sz="2400" dirty="0" smtClean="0"/>
              <a:t>Scientific and Technical Stewardship </a:t>
            </a:r>
            <a:br>
              <a:rPr lang="en-US" sz="2400" dirty="0" smtClean="0"/>
            </a:br>
            <a:r>
              <a:rPr lang="en-US" sz="2400" dirty="0" smtClean="0"/>
              <a:t>for future missions</a:t>
            </a:r>
            <a:endParaRPr lang="en-US" sz="2400" dirty="0"/>
          </a:p>
        </p:txBody>
      </p:sp>
      <p:sp>
        <p:nvSpPr>
          <p:cNvPr id="4" name="Content Placeholder 3"/>
          <p:cNvSpPr>
            <a:spLocks noGrp="1"/>
          </p:cNvSpPr>
          <p:nvPr>
            <p:ph idx="1"/>
          </p:nvPr>
        </p:nvSpPr>
        <p:spPr>
          <a:xfrm>
            <a:off x="206280" y="1434385"/>
            <a:ext cx="5517225" cy="4240067"/>
          </a:xfrm>
        </p:spPr>
        <p:txBody>
          <a:bodyPr>
            <a:normAutofit fontScale="92500" lnSpcReduction="10000"/>
          </a:bodyPr>
          <a:lstStyle/>
          <a:p>
            <a:r>
              <a:rPr lang="en-US" dirty="0" smtClean="0"/>
              <a:t>Provide scientific and technical stewardship for decadal-survey recommended missions:</a:t>
            </a:r>
          </a:p>
          <a:p>
            <a:pPr lvl="2"/>
            <a:r>
              <a:rPr lang="en-US" dirty="0" smtClean="0"/>
              <a:t>Of the six highly-ranked medium and large-scale space-based priorities in NWNH, three fall within the PCOS science program: </a:t>
            </a:r>
          </a:p>
          <a:p>
            <a:pPr marL="1714500" lvl="3" indent="-342900"/>
            <a:r>
              <a:rPr lang="en-US" dirty="0" smtClean="0"/>
              <a:t>LISA (Gravitational Waves)</a:t>
            </a:r>
          </a:p>
          <a:p>
            <a:pPr marL="1714500" lvl="3" indent="-342900"/>
            <a:r>
              <a:rPr lang="en-US" dirty="0" smtClean="0"/>
              <a:t>IXO  (X-ray)</a:t>
            </a:r>
          </a:p>
          <a:p>
            <a:pPr marL="1714500" lvl="3" indent="-342900"/>
            <a:r>
              <a:rPr lang="en-US" dirty="0" smtClean="0"/>
              <a:t>Inflation Probe  (medium-scale)</a:t>
            </a:r>
          </a:p>
          <a:p>
            <a:pPr marL="1257300" lvl="2" indent="-342900"/>
            <a:r>
              <a:rPr lang="en-US" dirty="0" smtClean="0">
                <a:solidFill>
                  <a:srgbClr val="000000"/>
                </a:solidFill>
              </a:rPr>
              <a:t>NOTE:  Although dark energy SCIENCE is within PCOS program, WFIRST is located within the </a:t>
            </a:r>
            <a:r>
              <a:rPr lang="en-US" dirty="0" err="1" smtClean="0">
                <a:solidFill>
                  <a:srgbClr val="000000"/>
                </a:solidFill>
              </a:rPr>
              <a:t>Exoplanet</a:t>
            </a:r>
            <a:r>
              <a:rPr lang="en-US" dirty="0" smtClean="0">
                <a:solidFill>
                  <a:srgbClr val="000000"/>
                </a:solidFill>
              </a:rPr>
              <a:t> Program</a:t>
            </a:r>
          </a:p>
          <a:p>
            <a:pPr marL="457200">
              <a:buNone/>
            </a:pPr>
            <a:endParaRPr lang="en-US" dirty="0" smtClean="0">
              <a:solidFill>
                <a:srgbClr val="000000"/>
              </a:solidFill>
            </a:endParaRPr>
          </a:p>
          <a:p>
            <a:pPr marL="1714500" lvl="3" indent="-342900">
              <a:buFont typeface="+mj-lt"/>
              <a:buAutoNum type="arabicPeriod"/>
            </a:pPr>
            <a:endParaRPr lang="en-US" dirty="0" smtClean="0">
              <a:solidFill>
                <a:srgbClr val="000000"/>
              </a:solidFill>
            </a:endParaRPr>
          </a:p>
          <a:p>
            <a:pPr marL="457200"/>
            <a:endParaRPr lang="en-US" dirty="0" smtClean="0">
              <a:solidFill>
                <a:srgbClr val="000000"/>
              </a:solidFill>
            </a:endParaRPr>
          </a:p>
        </p:txBody>
      </p:sp>
      <p:pic>
        <p:nvPicPr>
          <p:cNvPr id="5" name="Picture 4"/>
          <p:cNvPicPr>
            <a:picLocks noChangeAspect="1"/>
          </p:cNvPicPr>
          <p:nvPr/>
        </p:nvPicPr>
        <p:blipFill>
          <a:blip r:embed="rId3" cstate="print"/>
          <a:srcRect l="13986" r="13716"/>
          <a:stretch>
            <a:fillRect/>
          </a:stretch>
        </p:blipFill>
        <p:spPr>
          <a:xfrm>
            <a:off x="5589357" y="1349007"/>
            <a:ext cx="2770874" cy="3832593"/>
          </a:xfrm>
          <a:prstGeom prst="rect">
            <a:avLst/>
          </a:prstGeom>
        </p:spPr>
      </p:pic>
      <p:sp>
        <p:nvSpPr>
          <p:cNvPr id="13" name="Slide Number Placeholder 12"/>
          <p:cNvSpPr>
            <a:spLocks noGrp="1"/>
          </p:cNvSpPr>
          <p:nvPr>
            <p:ph type="sldNum" sz="quarter" idx="11"/>
          </p:nvPr>
        </p:nvSpPr>
        <p:spPr/>
        <p:txBody>
          <a:bodyPr/>
          <a:lstStyle/>
          <a:p>
            <a:fld id="{CF44B1A8-DBC3-448F-AF01-0EEFC4BCEA5B}" type="slidenum">
              <a:rPr lang="en-US" smtClean="0"/>
              <a:pPr/>
              <a:t>4</a:t>
            </a:fld>
            <a:endParaRPr lang="en-US"/>
          </a:p>
        </p:txBody>
      </p:sp>
      <p:pic>
        <p:nvPicPr>
          <p:cNvPr id="8" name="Picture 7"/>
          <p:cNvPicPr>
            <a:picLocks noChangeAspect="1"/>
          </p:cNvPicPr>
          <p:nvPr/>
        </p:nvPicPr>
        <p:blipFill>
          <a:blip r:embed="rId4"/>
          <a:stretch>
            <a:fillRect/>
          </a:stretch>
        </p:blipFill>
        <p:spPr>
          <a:xfrm>
            <a:off x="6051678" y="3175193"/>
            <a:ext cx="2636236" cy="3405138"/>
          </a:xfrm>
          <a:prstGeom prst="rect">
            <a:avLst/>
          </a:prstGeom>
          <a:ln>
            <a:solidFill>
              <a:srgbClr val="FF0000"/>
            </a:solidFill>
          </a:ln>
        </p:spPr>
      </p:pic>
      <p:sp>
        <p:nvSpPr>
          <p:cNvPr id="9" name="TextBox 8"/>
          <p:cNvSpPr txBox="1"/>
          <p:nvPr/>
        </p:nvSpPr>
        <p:spPr>
          <a:xfrm rot="20040000">
            <a:off x="6833981" y="4411815"/>
            <a:ext cx="787395" cy="400110"/>
          </a:xfrm>
          <a:prstGeom prst="rect">
            <a:avLst/>
          </a:prstGeom>
          <a:solidFill>
            <a:schemeClr val="bg1"/>
          </a:solidFill>
          <a:ln w="15875">
            <a:solidFill>
              <a:srgbClr val="FF0000"/>
            </a:solidFill>
          </a:ln>
        </p:spPr>
        <p:txBody>
          <a:bodyPr wrap="none" rtlCol="0">
            <a:spAutoFit/>
          </a:bodyPr>
          <a:lstStyle/>
          <a:p>
            <a:r>
              <a:rPr lang="en-US" dirty="0" smtClean="0">
                <a:solidFill>
                  <a:srgbClr val="FF0000"/>
                </a:solidFill>
              </a:rPr>
              <a:t>NEW</a:t>
            </a:r>
            <a:endParaRPr lang="en-US" dirty="0">
              <a:solidFill>
                <a:srgbClr val="FF0000"/>
              </a:solidFill>
            </a:endParaRPr>
          </a:p>
        </p:txBody>
      </p:sp>
    </p:spTree>
    <p:extLst>
      <p:ext uri="{BB962C8B-B14F-4D97-AF65-F5344CB8AC3E}">
        <p14:creationId xmlns="" xmlns:p14="http://schemas.microsoft.com/office/powerpoint/2010/main" xmlns:mv="urn:schemas-microsoft-com:mac:vml" xmlns:mc="http://schemas.openxmlformats.org/markup-compatibility/2006" xmlns:p="http://schemas.openxmlformats.org/presentationml/2006/main" xmlns:r="http://schemas.openxmlformats.org/officeDocument/2006/relationships" xmlns:a="http://schemas.openxmlformats.org/drawingml/2006/main" val="2851477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3" name="Rectangle 12"/>
          <p:cNvSpPr>
            <a:spLocks noGrp="1" noChangeArrowheads="1"/>
          </p:cNvSpPr>
          <p:nvPr>
            <p:ph type="title"/>
          </p:nvPr>
        </p:nvSpPr>
        <p:spPr bwMode="auto">
          <a:xfrm>
            <a:off x="0" y="142875"/>
            <a:ext cx="8143875" cy="1284288"/>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2000" dirty="0" smtClean="0">
                <a:cs typeface="ＭＳ Ｐゴシック"/>
              </a:rPr>
              <a:t>Development of Fabrication Process for Critical-Angle</a:t>
            </a:r>
            <a:br>
              <a:rPr lang="en-US" sz="2000" dirty="0" smtClean="0">
                <a:cs typeface="ＭＳ Ｐゴシック"/>
              </a:rPr>
            </a:br>
            <a:r>
              <a:rPr lang="en-US" sz="2000" dirty="0" smtClean="0">
                <a:cs typeface="ＭＳ Ｐゴシック"/>
              </a:rPr>
              <a:t>X-ray Transmission Gratings</a:t>
            </a:r>
          </a:p>
        </p:txBody>
      </p:sp>
      <p:sp>
        <p:nvSpPr>
          <p:cNvPr id="156674" name="Text Box 26"/>
          <p:cNvSpPr txBox="1">
            <a:spLocks noChangeArrowheads="1"/>
          </p:cNvSpPr>
          <p:nvPr/>
        </p:nvSpPr>
        <p:spPr bwMode="auto">
          <a:xfrm>
            <a:off x="1930400" y="906463"/>
            <a:ext cx="4721225" cy="307777"/>
          </a:xfrm>
          <a:prstGeom prst="rect">
            <a:avLst/>
          </a:prstGeom>
          <a:noFill/>
          <a:ln w="25400">
            <a:noFill/>
            <a:miter lim="800000"/>
            <a:headEnd/>
            <a:tailEnd/>
          </a:ln>
        </p:spPr>
        <p:txBody>
          <a:bodyPr>
            <a:spAutoFit/>
          </a:bodyPr>
          <a:lstStyle/>
          <a:p>
            <a:pPr algn="ctr" defTabSz="457200" fontAlgn="base">
              <a:spcBef>
                <a:spcPct val="0"/>
              </a:spcBef>
              <a:spcAft>
                <a:spcPct val="0"/>
              </a:spcAft>
            </a:pPr>
            <a:r>
              <a:rPr lang="de-DE" sz="1400" dirty="0">
                <a:solidFill>
                  <a:prstClr val="black"/>
                </a:solidFill>
                <a:latin typeface="Arial" charset="0"/>
              </a:rPr>
              <a:t>PI: Mark Schattenburg/MIT MKI</a:t>
            </a:r>
            <a:endParaRPr lang="en-US" sz="1400" b="1" dirty="0">
              <a:solidFill>
                <a:prstClr val="black"/>
              </a:solidFill>
              <a:latin typeface="Arial" charset="0"/>
            </a:endParaRPr>
          </a:p>
        </p:txBody>
      </p:sp>
      <p:sp>
        <p:nvSpPr>
          <p:cNvPr id="156675" name="Line 2"/>
          <p:cNvSpPr>
            <a:spLocks noChangeShapeType="1"/>
          </p:cNvSpPr>
          <p:nvPr/>
        </p:nvSpPr>
        <p:spPr bwMode="auto">
          <a:xfrm>
            <a:off x="409575" y="3821113"/>
            <a:ext cx="8275638" cy="0"/>
          </a:xfrm>
          <a:prstGeom prst="line">
            <a:avLst/>
          </a:prstGeom>
          <a:noFill/>
          <a:ln w="38100">
            <a:solidFill>
              <a:schemeClr val="accent1"/>
            </a:solid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76" name="Line 3"/>
          <p:cNvSpPr>
            <a:spLocks noChangeShapeType="1"/>
          </p:cNvSpPr>
          <p:nvPr/>
        </p:nvSpPr>
        <p:spPr bwMode="auto">
          <a:xfrm flipH="1">
            <a:off x="4478338" y="1187450"/>
            <a:ext cx="11112" cy="5513388"/>
          </a:xfrm>
          <a:prstGeom prst="line">
            <a:avLst/>
          </a:prstGeom>
          <a:noFill/>
          <a:ln w="38100">
            <a:solidFill>
              <a:schemeClr val="accent1"/>
            </a:solid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6" name="Rectangle 8"/>
          <p:cNvSpPr>
            <a:spLocks noChangeArrowheads="1"/>
          </p:cNvSpPr>
          <p:nvPr/>
        </p:nvSpPr>
        <p:spPr bwMode="auto">
          <a:xfrm>
            <a:off x="263525" y="1331913"/>
            <a:ext cx="4267200" cy="1370012"/>
          </a:xfrm>
          <a:prstGeom prst="rect">
            <a:avLst/>
          </a:prstGeom>
          <a:noFill/>
          <a:ln w="9525">
            <a:noFill/>
            <a:miter lim="800000"/>
            <a:headEnd/>
            <a:tailEnd/>
          </a:ln>
        </p:spPr>
        <p:txBody>
          <a:bodyPr/>
          <a:lstStyle/>
          <a:p>
            <a:pPr marL="169863" indent="-169863" defTabSz="457200" fontAlgn="base">
              <a:lnSpc>
                <a:spcPct val="90000"/>
              </a:lnSpc>
              <a:spcBef>
                <a:spcPct val="0"/>
              </a:spcBef>
              <a:spcAft>
                <a:spcPct val="0"/>
              </a:spcAft>
            </a:pPr>
            <a:r>
              <a:rPr lang="en-US" sz="1400" b="1" i="1" u="sng" dirty="0">
                <a:solidFill>
                  <a:srgbClr val="1F497D">
                    <a:lumMod val="60000"/>
                    <a:lumOff val="40000"/>
                  </a:srgbClr>
                </a:solidFill>
              </a:rPr>
              <a:t>Objectives and Key </a:t>
            </a:r>
            <a:r>
              <a:rPr lang="en-US" sz="1400" b="1" i="1" u="sng" dirty="0" smtClean="0">
                <a:solidFill>
                  <a:srgbClr val="1F497D">
                    <a:lumMod val="60000"/>
                    <a:lumOff val="40000"/>
                  </a:srgbClr>
                </a:solidFill>
              </a:rPr>
              <a:t>Challenges:</a:t>
            </a:r>
            <a:endParaRPr lang="en-US" sz="1400" b="1" i="1" u="sng" dirty="0">
              <a:solidFill>
                <a:srgbClr val="558ED5"/>
              </a:solidFill>
            </a:endParaRP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Develop key technology to enable a Critical-Angle X-ray Transmission Grating Spectrometer (CATGS), advancing to </a:t>
            </a:r>
            <a:r>
              <a:rPr lang="en-US" sz="1100" dirty="0" smtClean="0">
                <a:solidFill>
                  <a:prstClr val="black"/>
                </a:solidFill>
              </a:rPr>
              <a:t>  TRL-6 </a:t>
            </a:r>
            <a:r>
              <a:rPr lang="en-US" sz="1100" dirty="0">
                <a:solidFill>
                  <a:prstClr val="black"/>
                </a:solidFill>
              </a:rPr>
              <a:t>in preparation for proposed </a:t>
            </a:r>
            <a:r>
              <a:rPr lang="en-US" sz="1100" dirty="0" smtClean="0">
                <a:solidFill>
                  <a:prstClr val="black"/>
                </a:solidFill>
              </a:rPr>
              <a:t>missions or Explorers over </a:t>
            </a:r>
            <a:r>
              <a:rPr lang="en-US" sz="1100" dirty="0">
                <a:solidFill>
                  <a:prstClr val="black"/>
                </a:solidFill>
              </a:rPr>
              <a:t>the next two decades</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Develop improved grating fabrication processes and procure advanced etching tool and other infrastructure in order to accelerate technology development</a:t>
            </a:r>
          </a:p>
        </p:txBody>
      </p:sp>
      <p:sp>
        <p:nvSpPr>
          <p:cNvPr id="156678" name="Text Box 9"/>
          <p:cNvSpPr txBox="1">
            <a:spLocks noChangeArrowheads="1"/>
          </p:cNvSpPr>
          <p:nvPr/>
        </p:nvSpPr>
        <p:spPr bwMode="auto">
          <a:xfrm>
            <a:off x="114300" y="4138613"/>
            <a:ext cx="4389438" cy="276999"/>
          </a:xfrm>
          <a:prstGeom prst="rect">
            <a:avLst/>
          </a:prstGeom>
          <a:noFill/>
          <a:ln w="9525">
            <a:noFill/>
            <a:miter lim="800000"/>
            <a:headEnd/>
            <a:tailEnd/>
          </a:ln>
        </p:spPr>
        <p:txBody>
          <a:bodyPr>
            <a:spAutoFit/>
          </a:bodyPr>
          <a:lstStyle/>
          <a:p>
            <a:pPr marL="117475" indent="-117475" defTabSz="339725" fontAlgn="base">
              <a:spcBef>
                <a:spcPct val="0"/>
              </a:spcBef>
              <a:spcAft>
                <a:spcPct val="0"/>
              </a:spcAft>
              <a:buFontTx/>
              <a:buChar char="•"/>
            </a:pPr>
            <a:endParaRPr lang="en-US" sz="1200" dirty="0">
              <a:solidFill>
                <a:prstClr val="black"/>
              </a:solidFill>
              <a:latin typeface="Arial" charset="0"/>
            </a:endParaRPr>
          </a:p>
        </p:txBody>
      </p:sp>
      <p:sp>
        <p:nvSpPr>
          <p:cNvPr id="156679" name="Text Box 10"/>
          <p:cNvSpPr txBox="1">
            <a:spLocks noChangeArrowheads="1"/>
          </p:cNvSpPr>
          <p:nvPr/>
        </p:nvSpPr>
        <p:spPr bwMode="auto">
          <a:xfrm>
            <a:off x="274638" y="5730875"/>
            <a:ext cx="3779837" cy="619400"/>
          </a:xfrm>
          <a:prstGeom prst="rect">
            <a:avLst/>
          </a:prstGeom>
          <a:noFill/>
          <a:ln w="9525">
            <a:noFill/>
            <a:miter lim="800000"/>
            <a:headEnd/>
            <a:tailEnd/>
          </a:ln>
        </p:spPr>
        <p:txBody>
          <a:bodyPr>
            <a:spAutoFit/>
          </a:bodyPr>
          <a:lstStyle/>
          <a:p>
            <a:pPr marL="169863" indent="-169863" defTabSz="457200" fontAlgn="base">
              <a:lnSpc>
                <a:spcPct val="90000"/>
              </a:lnSpc>
              <a:spcBef>
                <a:spcPct val="0"/>
              </a:spcBef>
              <a:spcAft>
                <a:spcPct val="0"/>
              </a:spcAft>
            </a:pPr>
            <a:r>
              <a:rPr lang="en-US" sz="1400" b="1" i="1" u="sng" dirty="0">
                <a:solidFill>
                  <a:srgbClr val="558ED5"/>
                </a:solidFill>
              </a:rPr>
              <a:t>Key Collaborators:</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William Zhang (GSFC)</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Steve O’Dell (MSFC)</a:t>
            </a:r>
          </a:p>
        </p:txBody>
      </p:sp>
      <p:sp>
        <p:nvSpPr>
          <p:cNvPr id="156680" name="Rectangle 11"/>
          <p:cNvSpPr>
            <a:spLocks noChangeArrowheads="1"/>
          </p:cNvSpPr>
          <p:nvPr/>
        </p:nvSpPr>
        <p:spPr bwMode="auto">
          <a:xfrm>
            <a:off x="4537075" y="5665788"/>
            <a:ext cx="4562475" cy="771750"/>
          </a:xfrm>
          <a:prstGeom prst="rect">
            <a:avLst/>
          </a:prstGeom>
          <a:noFill/>
          <a:ln w="9525">
            <a:noFill/>
            <a:miter lim="800000"/>
            <a:headEnd/>
            <a:tailEnd/>
          </a:ln>
        </p:spPr>
        <p:txBody>
          <a:bodyPr>
            <a:spAutoFit/>
          </a:bodyPr>
          <a:lstStyle/>
          <a:p>
            <a:pPr marL="169863" indent="-169863" defTabSz="457200" fontAlgn="base">
              <a:lnSpc>
                <a:spcPct val="90000"/>
              </a:lnSpc>
              <a:spcBef>
                <a:spcPct val="0"/>
              </a:spcBef>
              <a:spcAft>
                <a:spcPct val="0"/>
              </a:spcAft>
            </a:pPr>
            <a:r>
              <a:rPr lang="en-US" sz="1400" b="1" i="1" u="sng" dirty="0">
                <a:solidFill>
                  <a:srgbClr val="558ED5"/>
                </a:solidFill>
              </a:rPr>
              <a:t>Application:</a:t>
            </a:r>
          </a:p>
          <a:p>
            <a:pPr marL="169863" indent="-169863" defTabSz="457200" fontAlgn="base">
              <a:lnSpc>
                <a:spcPct val="90000"/>
              </a:lnSpc>
              <a:spcBef>
                <a:spcPts val="100"/>
              </a:spcBef>
              <a:spcAft>
                <a:spcPct val="0"/>
              </a:spcAft>
              <a:buSzPct val="100000"/>
              <a:buFontTx/>
              <a:buChar char="•"/>
            </a:pPr>
            <a:r>
              <a:rPr lang="en-US" sz="1100" dirty="0" smtClean="0">
                <a:solidFill>
                  <a:prstClr val="black"/>
                </a:solidFill>
              </a:rPr>
              <a:t>Flagship, </a:t>
            </a:r>
            <a:r>
              <a:rPr lang="en-US" sz="1100" dirty="0">
                <a:solidFill>
                  <a:prstClr val="black"/>
                </a:solidFill>
              </a:rPr>
              <a:t>P</a:t>
            </a:r>
            <a:r>
              <a:rPr lang="en-US" sz="1100" dirty="0" smtClean="0">
                <a:solidFill>
                  <a:prstClr val="black"/>
                </a:solidFill>
              </a:rPr>
              <a:t>robe and Explorer class x-ray</a:t>
            </a:r>
            <a:r>
              <a:rPr lang="en-US" sz="1100" dirty="0">
                <a:solidFill>
                  <a:prstClr val="black"/>
                </a:solidFill>
              </a:rPr>
              <a:t> </a:t>
            </a:r>
            <a:r>
              <a:rPr lang="en-US" sz="1100" dirty="0" smtClean="0">
                <a:solidFill>
                  <a:prstClr val="black"/>
                </a:solidFill>
              </a:rPr>
              <a:t>astronomy missions</a:t>
            </a:r>
            <a:r>
              <a:rPr lang="en-US" sz="1100" dirty="0">
                <a:solidFill>
                  <a:prstClr val="black"/>
                </a:solidFill>
              </a:rPr>
              <a:t> </a:t>
            </a:r>
            <a:r>
              <a:rPr lang="en-US" sz="1100" dirty="0" smtClean="0">
                <a:solidFill>
                  <a:prstClr val="black"/>
                </a:solidFill>
              </a:rPr>
              <a:t>requiring high resolution spectroscopy</a:t>
            </a:r>
            <a:endParaRPr lang="en-US" sz="1100" dirty="0">
              <a:solidFill>
                <a:prstClr val="black"/>
              </a:solidFill>
            </a:endParaRP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Laboratory x-ray analysis (materials science, energy research)</a:t>
            </a:r>
          </a:p>
        </p:txBody>
      </p:sp>
      <p:sp>
        <p:nvSpPr>
          <p:cNvPr id="156681" name="Text Box 13"/>
          <p:cNvSpPr txBox="1">
            <a:spLocks noChangeArrowheads="1"/>
          </p:cNvSpPr>
          <p:nvPr/>
        </p:nvSpPr>
        <p:spPr bwMode="auto">
          <a:xfrm>
            <a:off x="263525" y="3876675"/>
            <a:ext cx="4135438" cy="1737142"/>
          </a:xfrm>
          <a:prstGeom prst="rect">
            <a:avLst/>
          </a:prstGeom>
          <a:noFill/>
          <a:ln w="25400">
            <a:noFill/>
            <a:miter lim="800000"/>
            <a:headEnd/>
            <a:tailEnd/>
          </a:ln>
        </p:spPr>
        <p:txBody>
          <a:bodyPr>
            <a:spAutoFit/>
          </a:bodyPr>
          <a:lstStyle/>
          <a:p>
            <a:pPr marL="169863" indent="-169863" defTabSz="457200" fontAlgn="base">
              <a:lnSpc>
                <a:spcPct val="90000"/>
              </a:lnSpc>
              <a:spcBef>
                <a:spcPct val="0"/>
              </a:spcBef>
              <a:spcAft>
                <a:spcPct val="0"/>
              </a:spcAft>
            </a:pPr>
            <a:r>
              <a:rPr lang="en-US" sz="1400" b="1" i="1" u="sng" dirty="0">
                <a:solidFill>
                  <a:srgbClr val="558ED5"/>
                </a:solidFill>
              </a:rPr>
              <a:t>Approach:</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Integrated wafer front/back-side fabrication process using silicon-on-insulator (SOI) wafers</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Wafer front side: CAT grating </a:t>
            </a:r>
            <a:r>
              <a:rPr lang="en-US" sz="1100" dirty="0" smtClean="0">
                <a:solidFill>
                  <a:prstClr val="black"/>
                </a:solidFill>
              </a:rPr>
              <a:t>structure + Level 1 support</a:t>
            </a:r>
            <a:endParaRPr lang="en-US" sz="1100" dirty="0">
              <a:solidFill>
                <a:prstClr val="black"/>
              </a:solidFill>
            </a:endParaRP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Wafer back side: Level </a:t>
            </a:r>
            <a:r>
              <a:rPr lang="en-US" sz="1100" dirty="0" smtClean="0">
                <a:solidFill>
                  <a:prstClr val="black"/>
                </a:solidFill>
              </a:rPr>
              <a:t>2 </a:t>
            </a:r>
            <a:r>
              <a:rPr lang="en-US" sz="1100" dirty="0">
                <a:solidFill>
                  <a:prstClr val="black"/>
                </a:solidFill>
              </a:rPr>
              <a:t>support </a:t>
            </a:r>
            <a:r>
              <a:rPr lang="en-US" sz="1100" dirty="0" smtClean="0">
                <a:solidFill>
                  <a:prstClr val="black"/>
                </a:solidFill>
              </a:rPr>
              <a:t>hex-mesh </a:t>
            </a:r>
            <a:r>
              <a:rPr lang="en-US" sz="1100" dirty="0">
                <a:solidFill>
                  <a:prstClr val="black"/>
                </a:solidFill>
              </a:rPr>
              <a:t>structure</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CAT grating fabricated by deep reactive ion-etching (DRIE) followed by KOH polishing</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Bonded to expansion-matched metal support frame</a:t>
            </a:r>
            <a:br>
              <a:rPr lang="en-US" sz="1100" dirty="0">
                <a:solidFill>
                  <a:prstClr val="black"/>
                </a:solidFill>
              </a:rPr>
            </a:br>
            <a:r>
              <a:rPr lang="en-US" sz="1100" dirty="0">
                <a:solidFill>
                  <a:prstClr val="black"/>
                </a:solidFill>
              </a:rPr>
              <a:t>(Level </a:t>
            </a:r>
            <a:r>
              <a:rPr lang="en-US" sz="1100" dirty="0" smtClean="0">
                <a:solidFill>
                  <a:prstClr val="black"/>
                </a:solidFill>
              </a:rPr>
              <a:t>3 support)</a:t>
            </a:r>
            <a:endParaRPr lang="en-US" sz="1100" dirty="0">
              <a:solidFill>
                <a:prstClr val="black"/>
              </a:solidFill>
            </a:endParaRP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X-ray testing of prototypes at synchrotrons and MSFC facility</a:t>
            </a:r>
          </a:p>
        </p:txBody>
      </p:sp>
      <p:sp>
        <p:nvSpPr>
          <p:cNvPr id="156682" name="Line 14"/>
          <p:cNvSpPr>
            <a:spLocks noChangeShapeType="1"/>
          </p:cNvSpPr>
          <p:nvPr/>
        </p:nvSpPr>
        <p:spPr bwMode="auto">
          <a:xfrm>
            <a:off x="4456113" y="4414838"/>
            <a:ext cx="3627437" cy="0"/>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83" name="Line 15"/>
          <p:cNvSpPr>
            <a:spLocks noChangeShapeType="1"/>
          </p:cNvSpPr>
          <p:nvPr/>
        </p:nvSpPr>
        <p:spPr bwMode="auto">
          <a:xfrm>
            <a:off x="4456113" y="5622925"/>
            <a:ext cx="3627437" cy="0"/>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84" name="Line 17"/>
          <p:cNvSpPr>
            <a:spLocks noChangeShapeType="1"/>
          </p:cNvSpPr>
          <p:nvPr/>
        </p:nvSpPr>
        <p:spPr bwMode="auto">
          <a:xfrm>
            <a:off x="8996363" y="4414838"/>
            <a:ext cx="0" cy="292100"/>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85" name="Line 18"/>
          <p:cNvSpPr>
            <a:spLocks noChangeShapeType="1"/>
          </p:cNvSpPr>
          <p:nvPr/>
        </p:nvSpPr>
        <p:spPr bwMode="auto">
          <a:xfrm>
            <a:off x="8083550" y="4414838"/>
            <a:ext cx="912813" cy="0"/>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86" name="Line 19"/>
          <p:cNvSpPr>
            <a:spLocks noChangeShapeType="1"/>
          </p:cNvSpPr>
          <p:nvPr/>
        </p:nvSpPr>
        <p:spPr bwMode="auto">
          <a:xfrm>
            <a:off x="4456113" y="4706938"/>
            <a:ext cx="0" cy="295275"/>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87" name="Line 20"/>
          <p:cNvSpPr>
            <a:spLocks noChangeShapeType="1"/>
          </p:cNvSpPr>
          <p:nvPr/>
        </p:nvSpPr>
        <p:spPr bwMode="auto">
          <a:xfrm>
            <a:off x="8996363" y="4706938"/>
            <a:ext cx="0" cy="295275"/>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88" name="Line 21"/>
          <p:cNvSpPr>
            <a:spLocks noChangeShapeType="1"/>
          </p:cNvSpPr>
          <p:nvPr/>
        </p:nvSpPr>
        <p:spPr bwMode="auto">
          <a:xfrm>
            <a:off x="4456113" y="5002213"/>
            <a:ext cx="0" cy="327025"/>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89" name="Line 22"/>
          <p:cNvSpPr>
            <a:spLocks noChangeShapeType="1"/>
          </p:cNvSpPr>
          <p:nvPr/>
        </p:nvSpPr>
        <p:spPr bwMode="auto">
          <a:xfrm>
            <a:off x="8996363" y="5002213"/>
            <a:ext cx="0" cy="327025"/>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90" name="Line 23"/>
          <p:cNvSpPr>
            <a:spLocks noChangeShapeType="1"/>
          </p:cNvSpPr>
          <p:nvPr/>
        </p:nvSpPr>
        <p:spPr bwMode="auto">
          <a:xfrm>
            <a:off x="4456113" y="5297488"/>
            <a:ext cx="0" cy="325437"/>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156691" name="Line 24"/>
          <p:cNvSpPr>
            <a:spLocks noChangeShapeType="1"/>
          </p:cNvSpPr>
          <p:nvPr/>
        </p:nvSpPr>
        <p:spPr bwMode="auto">
          <a:xfrm>
            <a:off x="8996363" y="5297488"/>
            <a:ext cx="0" cy="325437"/>
          </a:xfrm>
          <a:prstGeom prst="line">
            <a:avLst/>
          </a:prstGeom>
          <a:noFill/>
          <a:ln w="28575" cap="sq">
            <a:noFill/>
            <a:round/>
            <a:headEnd/>
            <a:tailEnd/>
          </a:ln>
        </p:spPr>
        <p:txBody>
          <a:bodyPr/>
          <a:lstStyle/>
          <a:p>
            <a:pPr defTabSz="457200" fontAlgn="base">
              <a:spcBef>
                <a:spcPct val="0"/>
              </a:spcBef>
              <a:spcAft>
                <a:spcPct val="0"/>
              </a:spcAft>
            </a:pPr>
            <a:endParaRPr lang="en-US" sz="1800" dirty="0">
              <a:solidFill>
                <a:prstClr val="black"/>
              </a:solidFill>
              <a:latin typeface="Arial" charset="0"/>
            </a:endParaRPr>
          </a:p>
        </p:txBody>
      </p:sp>
      <p:sp>
        <p:nvSpPr>
          <p:cNvPr id="38" name="Text Box 25"/>
          <p:cNvSpPr txBox="1">
            <a:spLocks noChangeArrowheads="1"/>
          </p:cNvSpPr>
          <p:nvPr/>
        </p:nvSpPr>
        <p:spPr bwMode="auto">
          <a:xfrm>
            <a:off x="4718050" y="6478588"/>
            <a:ext cx="3765550" cy="261610"/>
          </a:xfrm>
          <a:prstGeom prst="rect">
            <a:avLst/>
          </a:prstGeom>
          <a:noFill/>
          <a:ln w="25400">
            <a:noFill/>
            <a:miter lim="800000"/>
            <a:headEnd/>
            <a:tailEnd/>
          </a:ln>
        </p:spPr>
        <p:txBody>
          <a:bodyPr>
            <a:spAutoFit/>
          </a:bodyPr>
          <a:lstStyle/>
          <a:p>
            <a:pPr defTabSz="457200" fontAlgn="base">
              <a:spcBef>
                <a:spcPct val="0"/>
              </a:spcBef>
              <a:spcAft>
                <a:spcPct val="0"/>
              </a:spcAft>
              <a:defRPr/>
            </a:pPr>
            <a:r>
              <a:rPr lang="en-US" sz="1100" b="1" i="1" dirty="0">
                <a:solidFill>
                  <a:srgbClr val="1F497D">
                    <a:lumMod val="60000"/>
                    <a:lumOff val="40000"/>
                  </a:srgbClr>
                </a:solidFill>
              </a:rPr>
              <a:t>TRLin</a:t>
            </a:r>
            <a:r>
              <a:rPr lang="en-US" sz="1100" b="1" i="1" dirty="0">
                <a:solidFill>
                  <a:srgbClr val="1F497D">
                    <a:lumMod val="60000"/>
                    <a:lumOff val="40000"/>
                  </a:srgbClr>
                </a:solidFill>
                <a:latin typeface="Arial" charset="0"/>
                <a:ea typeface="ＭＳ Ｐゴシック" charset="-128"/>
              </a:rPr>
              <a:t> </a:t>
            </a:r>
            <a:r>
              <a:rPr lang="en-US" sz="1100" b="1" i="1" dirty="0">
                <a:solidFill>
                  <a:srgbClr val="1F497D">
                    <a:lumMod val="60000"/>
                    <a:lumOff val="40000"/>
                  </a:srgbClr>
                </a:solidFill>
              </a:rPr>
              <a:t>=</a:t>
            </a:r>
            <a:r>
              <a:rPr lang="en-US" sz="1100" b="1" i="1" dirty="0">
                <a:solidFill>
                  <a:srgbClr val="4F81BD"/>
                </a:solidFill>
                <a:latin typeface="Arial" charset="0"/>
                <a:ea typeface="ＭＳ Ｐゴシック" charset="-128"/>
              </a:rPr>
              <a:t> </a:t>
            </a:r>
            <a:r>
              <a:rPr lang="en-US" sz="1100" b="1" i="1" dirty="0">
                <a:solidFill>
                  <a:prstClr val="black"/>
                </a:solidFill>
              </a:rPr>
              <a:t>3</a:t>
            </a:r>
            <a:r>
              <a:rPr lang="en-US" sz="1100" b="1" i="1" dirty="0">
                <a:solidFill>
                  <a:srgbClr val="4F81BD"/>
                </a:solidFill>
                <a:latin typeface="Arial" charset="0"/>
                <a:ea typeface="ＭＳ Ｐゴシック" charset="-128"/>
              </a:rPr>
              <a:t>   </a:t>
            </a:r>
            <a:r>
              <a:rPr lang="en-US" sz="1100" b="1" i="1" dirty="0">
                <a:solidFill>
                  <a:srgbClr val="1F497D">
                    <a:lumMod val="60000"/>
                    <a:lumOff val="40000"/>
                  </a:srgbClr>
                </a:solidFill>
              </a:rPr>
              <a:t>TRLcurrent</a:t>
            </a:r>
            <a:r>
              <a:rPr lang="en-US" sz="1100" b="1" i="1" dirty="0">
                <a:solidFill>
                  <a:srgbClr val="1F497D">
                    <a:lumMod val="60000"/>
                    <a:lumOff val="40000"/>
                  </a:srgbClr>
                </a:solidFill>
                <a:latin typeface="Arial" charset="0"/>
                <a:ea typeface="ＭＳ Ｐゴシック" charset="-128"/>
              </a:rPr>
              <a:t> </a:t>
            </a:r>
            <a:r>
              <a:rPr lang="en-US" sz="1100" b="1" i="1" dirty="0">
                <a:solidFill>
                  <a:srgbClr val="1F497D">
                    <a:lumMod val="60000"/>
                    <a:lumOff val="40000"/>
                  </a:srgbClr>
                </a:solidFill>
              </a:rPr>
              <a:t>=</a:t>
            </a:r>
            <a:r>
              <a:rPr lang="en-US" sz="1100" b="1" i="1" dirty="0">
                <a:solidFill>
                  <a:srgbClr val="4F81BD"/>
                </a:solidFill>
                <a:latin typeface="Arial" charset="0"/>
                <a:ea typeface="ＭＳ Ｐゴシック" charset="-128"/>
              </a:rPr>
              <a:t> </a:t>
            </a:r>
            <a:r>
              <a:rPr lang="en-US" sz="1100" b="1" i="1" dirty="0">
                <a:solidFill>
                  <a:prstClr val="black"/>
                </a:solidFill>
              </a:rPr>
              <a:t>3</a:t>
            </a:r>
            <a:r>
              <a:rPr lang="en-US" sz="1100" b="1" i="1" dirty="0">
                <a:solidFill>
                  <a:srgbClr val="1F497D">
                    <a:lumMod val="75000"/>
                  </a:srgbClr>
                </a:solidFill>
              </a:rPr>
              <a:t>      </a:t>
            </a:r>
            <a:r>
              <a:rPr lang="en-US" sz="1100" b="1" i="1" dirty="0">
                <a:solidFill>
                  <a:srgbClr val="1F497D">
                    <a:lumMod val="60000"/>
                    <a:lumOff val="40000"/>
                  </a:srgbClr>
                </a:solidFill>
                <a:ea typeface="ＭＳ Ｐゴシック" charset="-128"/>
              </a:rPr>
              <a:t>TRLtarget</a:t>
            </a:r>
            <a:r>
              <a:rPr lang="en-US" sz="1100" b="1" i="1" dirty="0">
                <a:solidFill>
                  <a:srgbClr val="1F497D">
                    <a:lumMod val="60000"/>
                    <a:lumOff val="40000"/>
                  </a:srgbClr>
                </a:solidFill>
                <a:latin typeface="Arial" charset="0"/>
                <a:ea typeface="ＭＳ Ｐゴシック" charset="-128"/>
              </a:rPr>
              <a:t> </a:t>
            </a:r>
            <a:r>
              <a:rPr lang="en-US" sz="1100" b="1" i="1" dirty="0">
                <a:solidFill>
                  <a:srgbClr val="1F497D">
                    <a:lumMod val="60000"/>
                    <a:lumOff val="40000"/>
                  </a:srgbClr>
                </a:solidFill>
                <a:ea typeface="ＭＳ Ｐゴシック" charset="-128"/>
              </a:rPr>
              <a:t>=</a:t>
            </a:r>
            <a:r>
              <a:rPr lang="en-US" sz="1100" b="1" i="1" dirty="0">
                <a:solidFill>
                  <a:prstClr val="black"/>
                </a:solidFill>
                <a:latin typeface="Arial" charset="0"/>
                <a:ea typeface="ＭＳ Ｐゴシック" charset="-128"/>
              </a:rPr>
              <a:t> </a:t>
            </a:r>
            <a:r>
              <a:rPr lang="en-US" sz="1100" b="1" i="1" dirty="0">
                <a:solidFill>
                  <a:prstClr val="black"/>
                </a:solidFill>
                <a:ea typeface="ＭＳ Ｐゴシック" charset="-128"/>
              </a:rPr>
              <a:t>6</a:t>
            </a:r>
            <a:r>
              <a:rPr lang="en-US" sz="1100" b="1" i="1" dirty="0">
                <a:solidFill>
                  <a:prstClr val="black"/>
                </a:solidFill>
              </a:rPr>
              <a:t>        </a:t>
            </a:r>
          </a:p>
        </p:txBody>
      </p:sp>
      <p:sp>
        <p:nvSpPr>
          <p:cNvPr id="36" name="Text Box 13"/>
          <p:cNvSpPr txBox="1">
            <a:spLocks noChangeArrowheads="1"/>
          </p:cNvSpPr>
          <p:nvPr/>
        </p:nvSpPr>
        <p:spPr bwMode="auto">
          <a:xfrm>
            <a:off x="263525" y="2784475"/>
            <a:ext cx="4176713" cy="924099"/>
          </a:xfrm>
          <a:prstGeom prst="rect">
            <a:avLst/>
          </a:prstGeom>
          <a:noFill/>
          <a:ln w="25400">
            <a:noFill/>
            <a:miter lim="800000"/>
            <a:headEnd/>
            <a:tailEnd/>
          </a:ln>
        </p:spPr>
        <p:txBody>
          <a:bodyPr>
            <a:spAutoFit/>
          </a:bodyPr>
          <a:lstStyle/>
          <a:p>
            <a:pPr marL="169863" indent="-169863" defTabSz="457200" fontAlgn="base">
              <a:lnSpc>
                <a:spcPct val="90000"/>
              </a:lnSpc>
              <a:spcBef>
                <a:spcPct val="0"/>
              </a:spcBef>
              <a:spcAft>
                <a:spcPct val="0"/>
              </a:spcAft>
            </a:pPr>
            <a:r>
              <a:rPr lang="en-US" sz="1400" b="1" i="1" u="sng" dirty="0" smtClean="0">
                <a:solidFill>
                  <a:srgbClr val="558ED5"/>
                </a:solidFill>
              </a:rPr>
              <a:t>Significance of Work:</a:t>
            </a:r>
            <a:endParaRPr lang="en-US" sz="1400" b="1" i="1" u="sng" dirty="0">
              <a:solidFill>
                <a:srgbClr val="558ED5"/>
              </a:solidFill>
            </a:endParaRP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Development of nanofabrication technology for the silicon nanomirror grating elements</a:t>
            </a:r>
          </a:p>
          <a:p>
            <a:pPr marL="169863" indent="-169863" defTabSz="457200" fontAlgn="base">
              <a:lnSpc>
                <a:spcPct val="90000"/>
              </a:lnSpc>
              <a:spcBef>
                <a:spcPts val="100"/>
              </a:spcBef>
              <a:spcAft>
                <a:spcPct val="0"/>
              </a:spcAft>
              <a:buSzPct val="100000"/>
              <a:buFontTx/>
              <a:buChar char="•"/>
            </a:pPr>
            <a:r>
              <a:rPr lang="en-US" sz="1100" dirty="0">
                <a:solidFill>
                  <a:prstClr val="black"/>
                </a:solidFill>
              </a:rPr>
              <a:t>Development of microfabrication processes for the integrated grating support mesh</a:t>
            </a:r>
          </a:p>
        </p:txBody>
      </p:sp>
      <p:pic>
        <p:nvPicPr>
          <p:cNvPr id="156694" name="Picture 2"/>
          <p:cNvPicPr>
            <a:picLocks noChangeAspect="1" noChangeArrowheads="1"/>
          </p:cNvPicPr>
          <p:nvPr/>
        </p:nvPicPr>
        <p:blipFill>
          <a:blip r:embed="rId2"/>
          <a:srcRect/>
          <a:stretch>
            <a:fillRect/>
          </a:stretch>
        </p:blipFill>
        <p:spPr bwMode="auto">
          <a:xfrm>
            <a:off x="4581525" y="1509713"/>
            <a:ext cx="4197350" cy="2111375"/>
          </a:xfrm>
          <a:prstGeom prst="rect">
            <a:avLst/>
          </a:prstGeom>
          <a:noFill/>
          <a:ln w="9525">
            <a:noFill/>
            <a:miter lim="800000"/>
            <a:headEnd/>
            <a:tailEnd/>
          </a:ln>
        </p:spPr>
      </p:pic>
      <p:pic>
        <p:nvPicPr>
          <p:cNvPr id="156696" name="Picture 3"/>
          <p:cNvPicPr>
            <a:picLocks noChangeAspect="1" noChangeArrowheads="1"/>
          </p:cNvPicPr>
          <p:nvPr/>
        </p:nvPicPr>
        <p:blipFill>
          <a:blip r:embed="rId3"/>
          <a:srcRect/>
          <a:stretch>
            <a:fillRect/>
          </a:stretch>
        </p:blipFill>
        <p:spPr bwMode="auto">
          <a:xfrm>
            <a:off x="6302478" y="565241"/>
            <a:ext cx="1074744" cy="944472"/>
          </a:xfrm>
          <a:prstGeom prst="rect">
            <a:avLst/>
          </a:prstGeom>
          <a:noFill/>
          <a:ln w="9525">
            <a:noFill/>
            <a:miter lim="800000"/>
            <a:headEnd/>
            <a:tailEnd/>
          </a:ln>
        </p:spPr>
      </p:pic>
      <p:sp>
        <p:nvSpPr>
          <p:cNvPr id="156697" name="Text Box 10"/>
          <p:cNvSpPr txBox="1">
            <a:spLocks noChangeArrowheads="1"/>
          </p:cNvSpPr>
          <p:nvPr/>
        </p:nvSpPr>
        <p:spPr bwMode="auto">
          <a:xfrm>
            <a:off x="265113" y="6340475"/>
            <a:ext cx="4349750" cy="446789"/>
          </a:xfrm>
          <a:prstGeom prst="rect">
            <a:avLst/>
          </a:prstGeom>
          <a:noFill/>
          <a:ln w="9525">
            <a:noFill/>
            <a:miter lim="800000"/>
            <a:headEnd/>
            <a:tailEnd/>
          </a:ln>
        </p:spPr>
        <p:txBody>
          <a:bodyPr>
            <a:spAutoFit/>
          </a:bodyPr>
          <a:lstStyle/>
          <a:p>
            <a:pPr marL="169863" indent="-169863" defTabSz="339725" fontAlgn="base">
              <a:lnSpc>
                <a:spcPct val="80000"/>
              </a:lnSpc>
              <a:spcBef>
                <a:spcPct val="0"/>
              </a:spcBef>
              <a:spcAft>
                <a:spcPct val="0"/>
              </a:spcAft>
            </a:pPr>
            <a:r>
              <a:rPr lang="en-US" sz="1400" b="1" i="1" u="sng" dirty="0">
                <a:solidFill>
                  <a:srgbClr val="1F497D">
                    <a:lumMod val="60000"/>
                    <a:lumOff val="40000"/>
                  </a:srgbClr>
                </a:solidFill>
              </a:rPr>
              <a:t>Current Funded Period of Performance:</a:t>
            </a:r>
          </a:p>
          <a:p>
            <a:pPr marL="169863" indent="-169863" defTabSz="339725" fontAlgn="base">
              <a:lnSpc>
                <a:spcPct val="90000"/>
              </a:lnSpc>
              <a:spcBef>
                <a:spcPts val="100"/>
              </a:spcBef>
              <a:spcAft>
                <a:spcPct val="0"/>
              </a:spcAft>
              <a:buSzPct val="100000"/>
              <a:buFontTx/>
              <a:buChar char="•"/>
            </a:pPr>
            <a:r>
              <a:rPr lang="en-US" sz="1100" dirty="0" smtClean="0">
                <a:solidFill>
                  <a:prstClr val="black"/>
                </a:solidFill>
              </a:rPr>
              <a:t>1/1/15 – 12/31/16</a:t>
            </a:r>
            <a:endParaRPr lang="en-US" sz="1100" dirty="0">
              <a:solidFill>
                <a:prstClr val="black"/>
              </a:solidFill>
            </a:endParaRPr>
          </a:p>
        </p:txBody>
      </p:sp>
      <p:sp>
        <p:nvSpPr>
          <p:cNvPr id="27" name="Content Placeholder 2"/>
          <p:cNvSpPr txBox="1">
            <a:spLocks/>
          </p:cNvSpPr>
          <p:nvPr/>
        </p:nvSpPr>
        <p:spPr bwMode="auto">
          <a:xfrm>
            <a:off x="4551363" y="3798436"/>
            <a:ext cx="4562984" cy="188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000090"/>
              </a:buClr>
              <a:buFont typeface="Arial" charset="0"/>
              <a:buChar char="•"/>
              <a:defRPr sz="2400" b="1"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000090"/>
              </a:buClr>
              <a:buFont typeface="Calibri" pitchFamily="34" charset="0"/>
              <a:buChar char="–"/>
              <a:defRPr sz="22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000090"/>
              </a:buClr>
              <a:buFont typeface="Courier New" pitchFamily="49" charset="0"/>
              <a:buChar char="o"/>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000090"/>
              </a:buClr>
              <a:buFont typeface="Arial" charset="0"/>
              <a:buChar char="•"/>
              <a:defRPr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000090"/>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3038">
              <a:buFont typeface="Zapf Dingbats"/>
              <a:buNone/>
            </a:pPr>
            <a:r>
              <a:rPr lang="en-US" sz="1400" i="1" u="sng" dirty="0" smtClean="0">
                <a:solidFill>
                  <a:srgbClr val="558ED5"/>
                </a:solidFill>
                <a:cs typeface="ＭＳ Ｐゴシック"/>
              </a:rPr>
              <a:t>Recent Accomplishments and Next Milestones:</a:t>
            </a:r>
          </a:p>
          <a:p>
            <a:pPr marL="174625" indent="-171450">
              <a:spcBef>
                <a:spcPts val="0"/>
              </a:spcBef>
              <a:buSzPct val="100000"/>
            </a:pPr>
            <a:r>
              <a:rPr lang="en-US" sz="1100" b="0" dirty="0" smtClean="0">
                <a:solidFill>
                  <a:prstClr val="black"/>
                </a:solidFill>
                <a:cs typeface="ＭＳ Ｐゴシック"/>
              </a:rPr>
              <a:t>Developed improved DRIE process with significantly reduced line bowing.  Developed improved backside etch process.</a:t>
            </a:r>
          </a:p>
          <a:p>
            <a:pPr marL="174625" indent="-171450">
              <a:spcBef>
                <a:spcPts val="0"/>
              </a:spcBef>
              <a:buSzPct val="100000"/>
            </a:pPr>
            <a:r>
              <a:rPr lang="en-US" sz="1100" b="0" dirty="0" smtClean="0">
                <a:solidFill>
                  <a:prstClr val="black"/>
                </a:solidFill>
                <a:cs typeface="ＭＳ Ｐゴシック"/>
              </a:rPr>
              <a:t>Demonstrated KOH polish to full 4.0 </a:t>
            </a:r>
            <a:r>
              <a:rPr lang="en-US" sz="1100" b="0" dirty="0" smtClean="0">
                <a:solidFill>
                  <a:prstClr val="black"/>
                </a:solidFill>
                <a:latin typeface="Symbol" panose="05050102010706020507" pitchFamily="18" charset="2"/>
                <a:cs typeface="ＭＳ Ｐゴシック"/>
              </a:rPr>
              <a:t>m</a:t>
            </a:r>
            <a:r>
              <a:rPr lang="en-US" sz="1100" b="0" dirty="0" smtClean="0">
                <a:solidFill>
                  <a:prstClr val="black"/>
                </a:solidFill>
                <a:cs typeface="ＭＳ Ｐゴシック"/>
              </a:rPr>
              <a:t>m depth following DRIE.</a:t>
            </a:r>
          </a:p>
          <a:p>
            <a:pPr marL="174625" indent="-171450">
              <a:spcBef>
                <a:spcPts val="0"/>
              </a:spcBef>
              <a:buSzPct val="100000"/>
            </a:pPr>
            <a:r>
              <a:rPr lang="en-US" sz="1100" b="0" dirty="0" smtClean="0">
                <a:solidFill>
                  <a:prstClr val="black"/>
                </a:solidFill>
                <a:cs typeface="ＭＳ Ｐゴシック"/>
              </a:rPr>
              <a:t>Demonstrated fully-integrated 31x31 mm</a:t>
            </a:r>
            <a:r>
              <a:rPr lang="en-US" sz="1100" b="0" baseline="30000" dirty="0" smtClean="0">
                <a:solidFill>
                  <a:prstClr val="black"/>
                </a:solidFill>
                <a:cs typeface="ＭＳ Ｐゴシック"/>
              </a:rPr>
              <a:t>2</a:t>
            </a:r>
            <a:r>
              <a:rPr lang="en-US" sz="1100" b="0" dirty="0" smtClean="0">
                <a:solidFill>
                  <a:prstClr val="black"/>
                </a:solidFill>
                <a:cs typeface="ＭＳ Ｐゴシック"/>
              </a:rPr>
              <a:t> grating with KOH polish.</a:t>
            </a:r>
          </a:p>
          <a:p>
            <a:pPr marL="174625" indent="-171450">
              <a:spcBef>
                <a:spcPts val="0"/>
              </a:spcBef>
              <a:buSzPct val="100000"/>
            </a:pPr>
            <a:r>
              <a:rPr lang="en-US" sz="1100" b="0" dirty="0" smtClean="0">
                <a:solidFill>
                  <a:prstClr val="black"/>
                </a:solidFill>
                <a:cs typeface="ＭＳ Ｐゴシック"/>
              </a:rPr>
              <a:t>Developed novel process to produce stress-controlled SOI wafers.</a:t>
            </a:r>
          </a:p>
          <a:p>
            <a:pPr marL="174625" indent="-171450">
              <a:spcBef>
                <a:spcPts val="0"/>
              </a:spcBef>
              <a:buSzPct val="100000"/>
            </a:pPr>
            <a:r>
              <a:rPr lang="en-US" sz="1100" b="0" dirty="0" smtClean="0">
                <a:solidFill>
                  <a:prstClr val="black"/>
                </a:solidFill>
                <a:cs typeface="ＭＳ Ｐゴシック"/>
              </a:rPr>
              <a:t>Acquired and installed new DRIE tool (SPTS Pegasus) in SNL.</a:t>
            </a:r>
          </a:p>
          <a:p>
            <a:pPr marL="174625" indent="-171450">
              <a:spcBef>
                <a:spcPts val="0"/>
              </a:spcBef>
              <a:buSzPct val="100000"/>
            </a:pPr>
            <a:r>
              <a:rPr lang="en-US" sz="1100" b="0" dirty="0" smtClean="0">
                <a:solidFill>
                  <a:prstClr val="black"/>
                </a:solidFill>
                <a:cs typeface="ＭＳ Ｐゴシック"/>
              </a:rPr>
              <a:t>Transferred process to new tool and demonstrated excellent etch profile control.</a:t>
            </a:r>
          </a:p>
          <a:p>
            <a:pPr marL="174625" indent="-171450">
              <a:spcBef>
                <a:spcPts val="0"/>
              </a:spcBef>
              <a:buSzPct val="100000"/>
            </a:pPr>
            <a:r>
              <a:rPr lang="en-US" sz="1100" b="0" dirty="0" smtClean="0">
                <a:solidFill>
                  <a:prstClr val="black"/>
                </a:solidFill>
              </a:rPr>
              <a:t>Fabricated CAT gratings with record soft x-ray diffraction efficiency.</a:t>
            </a:r>
          </a:p>
          <a:p>
            <a:pPr marL="166688" indent="-166688">
              <a:lnSpc>
                <a:spcPct val="90000"/>
              </a:lnSpc>
              <a:spcBef>
                <a:spcPts val="100"/>
              </a:spcBef>
              <a:buClrTx/>
              <a:buSzPct val="100000"/>
              <a:buFontTx/>
              <a:buChar char="•"/>
            </a:pPr>
            <a:endParaRPr lang="en-US" sz="1100" b="0" dirty="0" smtClean="0">
              <a:solidFill>
                <a:prstClr val="black"/>
              </a:solidFill>
              <a:cs typeface="ＭＳ Ｐゴシック"/>
            </a:endParaRPr>
          </a:p>
          <a:p>
            <a:pPr marL="0" indent="0">
              <a:lnSpc>
                <a:spcPct val="90000"/>
              </a:lnSpc>
              <a:spcBef>
                <a:spcPts val="100"/>
              </a:spcBef>
              <a:buClrTx/>
              <a:buSzPct val="100000"/>
              <a:buFont typeface="Arial" charset="0"/>
              <a:buNone/>
            </a:pPr>
            <a:endParaRPr lang="en-US" sz="1100" b="0" dirty="0" smtClean="0">
              <a:solidFill>
                <a:prstClr val="black"/>
              </a:solidFill>
              <a:cs typeface="ＭＳ Ｐゴシック"/>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81812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4028393"/>
            <a:ext cx="8275638" cy="0"/>
          </a:xfrm>
          <a:prstGeom prst="line">
            <a:avLst/>
          </a:prstGeom>
          <a:noFill/>
          <a:ln w="38100">
            <a:solidFill>
              <a:schemeClr val="accent1"/>
            </a:solidFill>
            <a:round/>
            <a:headEnd/>
            <a:tailEnd/>
          </a:ln>
        </p:spPr>
        <p:txBody>
          <a:bodyPr/>
          <a:lstStyle/>
          <a:p>
            <a:pPr defTabSz="457200"/>
            <a:endParaRPr lang="en-US" sz="1800" dirty="0">
              <a:solidFill>
                <a:prstClr val="black"/>
              </a:solidFill>
              <a:ea typeface="ＭＳ Ｐゴシック" charset="-128"/>
            </a:endParaRPr>
          </a:p>
        </p:txBody>
      </p:sp>
      <p:sp>
        <p:nvSpPr>
          <p:cNvPr id="14" name="Text Box 6"/>
          <p:cNvSpPr txBox="1">
            <a:spLocks noChangeArrowheads="1"/>
          </p:cNvSpPr>
          <p:nvPr/>
        </p:nvSpPr>
        <p:spPr bwMode="auto">
          <a:xfrm>
            <a:off x="237265" y="5453683"/>
            <a:ext cx="4175527" cy="696601"/>
          </a:xfrm>
          <a:prstGeom prst="rect">
            <a:avLst/>
          </a:prstGeom>
          <a:noFill/>
          <a:ln w="25400">
            <a:noFill/>
            <a:miter lim="800000"/>
            <a:headEnd/>
            <a:tailEnd/>
          </a:ln>
        </p:spPr>
        <p:txBody>
          <a:bodyPr wrap="square">
            <a:spAutoFit/>
          </a:bodyPr>
          <a:lstStyle/>
          <a:p>
            <a:pPr defTabSz="457200"/>
            <a:r>
              <a:rPr lang="en-US" sz="1400" b="1" i="1" u="sng" dirty="0" smtClean="0">
                <a:solidFill>
                  <a:srgbClr val="1F497D">
                    <a:lumMod val="60000"/>
                    <a:lumOff val="40000"/>
                  </a:srgbClr>
                </a:solidFill>
                <a:ea typeface="ＭＳ Ｐゴシック" charset="-128"/>
              </a:rPr>
              <a:t>Key Collaborators</a:t>
            </a:r>
            <a:r>
              <a:rPr lang="en-US" sz="1800" b="1" u="sng" dirty="0" smtClean="0">
                <a:solidFill>
                  <a:srgbClr val="1F497D">
                    <a:lumMod val="60000"/>
                    <a:lumOff val="40000"/>
                  </a:srgbClr>
                </a:solidFill>
                <a:ea typeface="ＭＳ Ｐゴシック" charset="-128"/>
              </a:rPr>
              <a:t>:</a:t>
            </a:r>
          </a:p>
          <a:p>
            <a:pPr marL="114300" indent="-114300" defTabSz="457200" eaLnBrk="0" hangingPunct="0">
              <a:lnSpc>
                <a:spcPct val="8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Susan Trolier Mckinstry (PSU) </a:t>
            </a:r>
          </a:p>
          <a:p>
            <a:pPr marL="114300" indent="-114300" defTabSz="457200" eaLnBrk="0" hangingPunct="0">
              <a:lnSpc>
                <a:spcPct val="8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Brian Ramsey and Stephen O’Dell (MSFC)</a:t>
            </a:r>
            <a:endParaRPr lang="en-US" sz="1800" b="1" u="sng" dirty="0">
              <a:solidFill>
                <a:srgbClr val="1F497D">
                  <a:lumMod val="60000"/>
                  <a:lumOff val="40000"/>
                </a:srgbClr>
              </a:solidFill>
              <a:ea typeface="ＭＳ Ｐゴシック" charset="-128"/>
            </a:endParaRPr>
          </a:p>
        </p:txBody>
      </p:sp>
      <p:sp>
        <p:nvSpPr>
          <p:cNvPr id="20" name="Rectangle 12"/>
          <p:cNvSpPr>
            <a:spLocks noGrp="1" noChangeArrowheads="1"/>
          </p:cNvSpPr>
          <p:nvPr>
            <p:ph type="title"/>
          </p:nvPr>
        </p:nvSpPr>
        <p:spPr>
          <a:xfrm>
            <a:off x="452934" y="74748"/>
            <a:ext cx="7251065" cy="829479"/>
          </a:xfrm>
        </p:spPr>
        <p:txBody>
          <a:bodyPr anchor="ctr" anchorCtr="0">
            <a:normAutofit/>
          </a:bodyPr>
          <a:lstStyle/>
          <a:p>
            <a:pPr algn="ctr"/>
            <a:r>
              <a:rPr lang="en-US" sz="2000" dirty="0">
                <a:latin typeface="Helvetica" pitchFamily="34" charset="0"/>
                <a:cs typeface="Helvetica" pitchFamily="34" charset="0"/>
              </a:rPr>
              <a:t>Adjustable X-Ray Optics with </a:t>
            </a:r>
            <a:br>
              <a:rPr lang="en-US" sz="2000" dirty="0">
                <a:latin typeface="Helvetica" pitchFamily="34" charset="0"/>
                <a:cs typeface="Helvetica" pitchFamily="34" charset="0"/>
              </a:rPr>
            </a:br>
            <a:r>
              <a:rPr lang="en-US" sz="2000" dirty="0">
                <a:latin typeface="Helvetica" pitchFamily="34" charset="0"/>
                <a:cs typeface="Helvetica" pitchFamily="34" charset="0"/>
              </a:rPr>
              <a:t>Sub-Arcsecond Imaging</a:t>
            </a:r>
          </a:p>
        </p:txBody>
      </p:sp>
      <p:sp>
        <p:nvSpPr>
          <p:cNvPr id="22" name="Line 14"/>
          <p:cNvSpPr>
            <a:spLocks noChangeShapeType="1"/>
          </p:cNvSpPr>
          <p:nvPr/>
        </p:nvSpPr>
        <p:spPr bwMode="auto">
          <a:xfrm>
            <a:off x="4456113" y="4343400"/>
            <a:ext cx="3627437" cy="0"/>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23" name="Line 15"/>
          <p:cNvSpPr>
            <a:spLocks noChangeShapeType="1"/>
          </p:cNvSpPr>
          <p:nvPr/>
        </p:nvSpPr>
        <p:spPr bwMode="auto">
          <a:xfrm>
            <a:off x="4456113" y="5709477"/>
            <a:ext cx="3627437" cy="0"/>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24" name="Line 17"/>
          <p:cNvSpPr>
            <a:spLocks noChangeShapeType="1"/>
          </p:cNvSpPr>
          <p:nvPr/>
        </p:nvSpPr>
        <p:spPr bwMode="auto">
          <a:xfrm>
            <a:off x="8996363" y="4343400"/>
            <a:ext cx="0" cy="292100"/>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25" name="Line 18"/>
          <p:cNvSpPr>
            <a:spLocks noChangeShapeType="1"/>
          </p:cNvSpPr>
          <p:nvPr/>
        </p:nvSpPr>
        <p:spPr bwMode="auto">
          <a:xfrm>
            <a:off x="8083550" y="4343400"/>
            <a:ext cx="912813" cy="0"/>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26" name="Line 19"/>
          <p:cNvSpPr>
            <a:spLocks noChangeShapeType="1"/>
          </p:cNvSpPr>
          <p:nvPr/>
        </p:nvSpPr>
        <p:spPr bwMode="auto">
          <a:xfrm>
            <a:off x="4456113" y="4635500"/>
            <a:ext cx="0" cy="295275"/>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27" name="Line 20"/>
          <p:cNvSpPr>
            <a:spLocks noChangeShapeType="1"/>
          </p:cNvSpPr>
          <p:nvPr/>
        </p:nvSpPr>
        <p:spPr bwMode="auto">
          <a:xfrm>
            <a:off x="8996363" y="4635500"/>
            <a:ext cx="0" cy="295275"/>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28" name="Line 21"/>
          <p:cNvSpPr>
            <a:spLocks noChangeShapeType="1"/>
          </p:cNvSpPr>
          <p:nvPr/>
        </p:nvSpPr>
        <p:spPr bwMode="auto">
          <a:xfrm>
            <a:off x="4456113" y="5088010"/>
            <a:ext cx="0" cy="327025"/>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29" name="Line 22"/>
          <p:cNvSpPr>
            <a:spLocks noChangeShapeType="1"/>
          </p:cNvSpPr>
          <p:nvPr/>
        </p:nvSpPr>
        <p:spPr bwMode="auto">
          <a:xfrm>
            <a:off x="8996363" y="4930775"/>
            <a:ext cx="0" cy="327025"/>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30" name="Line 23"/>
          <p:cNvSpPr>
            <a:spLocks noChangeShapeType="1"/>
          </p:cNvSpPr>
          <p:nvPr/>
        </p:nvSpPr>
        <p:spPr bwMode="auto">
          <a:xfrm>
            <a:off x="4456113" y="5240273"/>
            <a:ext cx="0" cy="325438"/>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31" name="Line 24"/>
          <p:cNvSpPr>
            <a:spLocks noChangeShapeType="1"/>
          </p:cNvSpPr>
          <p:nvPr/>
        </p:nvSpPr>
        <p:spPr bwMode="auto">
          <a:xfrm>
            <a:off x="8996363" y="5226804"/>
            <a:ext cx="0" cy="325438"/>
          </a:xfrm>
          <a:prstGeom prst="line">
            <a:avLst/>
          </a:prstGeom>
          <a:noFill/>
          <a:ln w="28575" cap="sq">
            <a:noFill/>
            <a:round/>
            <a:headEnd/>
            <a:tailEnd/>
          </a:ln>
        </p:spPr>
        <p:txBody>
          <a:bodyPr/>
          <a:lstStyle/>
          <a:p>
            <a:pPr defTabSz="457200"/>
            <a:endParaRPr lang="en-US" sz="1800" dirty="0">
              <a:solidFill>
                <a:prstClr val="black"/>
              </a:solidFill>
              <a:ea typeface="ＭＳ Ｐゴシック" charset="-128"/>
            </a:endParaRPr>
          </a:p>
        </p:txBody>
      </p:sp>
      <p:sp>
        <p:nvSpPr>
          <p:cNvPr id="33" name="Text Box 26"/>
          <p:cNvSpPr txBox="1">
            <a:spLocks noChangeArrowheads="1"/>
          </p:cNvSpPr>
          <p:nvPr/>
        </p:nvSpPr>
        <p:spPr bwMode="auto">
          <a:xfrm>
            <a:off x="2989942" y="808823"/>
            <a:ext cx="3207657" cy="307777"/>
          </a:xfrm>
          <a:prstGeom prst="rect">
            <a:avLst/>
          </a:prstGeom>
          <a:noFill/>
          <a:ln w="25400">
            <a:noFill/>
            <a:miter lim="800000"/>
            <a:headEnd/>
            <a:tailEnd/>
          </a:ln>
        </p:spPr>
        <p:txBody>
          <a:bodyPr wrap="square">
            <a:spAutoFit/>
          </a:bodyPr>
          <a:lstStyle/>
          <a:p>
            <a:pPr algn="ctr" defTabSz="457200"/>
            <a:r>
              <a:rPr lang="en-US" sz="1400" dirty="0">
                <a:solidFill>
                  <a:prstClr val="black"/>
                </a:solidFill>
                <a:latin typeface="Arial" charset="0"/>
                <a:ea typeface="ＭＳ Ｐゴシック" charset="-128"/>
              </a:rPr>
              <a:t>PI: </a:t>
            </a:r>
            <a:r>
              <a:rPr lang="en-US" sz="1400" dirty="0" smtClean="0">
                <a:solidFill>
                  <a:prstClr val="black"/>
                </a:solidFill>
                <a:latin typeface="Arial" charset="0"/>
                <a:ea typeface="ＭＳ Ｐゴシック" charset="-128"/>
              </a:rPr>
              <a:t>Paul Reid/SAO</a:t>
            </a:r>
            <a:endParaRPr lang="en-US" sz="1400" b="1" dirty="0">
              <a:solidFill>
                <a:prstClr val="black"/>
              </a:solidFill>
              <a:ea typeface="ＭＳ Ｐゴシック" charset="-128"/>
            </a:endParaRPr>
          </a:p>
        </p:txBody>
      </p:sp>
      <p:sp>
        <p:nvSpPr>
          <p:cNvPr id="37" name="Rectangle 38"/>
          <p:cNvSpPr>
            <a:spLocks noChangeArrowheads="1"/>
          </p:cNvSpPr>
          <p:nvPr/>
        </p:nvSpPr>
        <p:spPr bwMode="auto">
          <a:xfrm>
            <a:off x="240767" y="2367503"/>
            <a:ext cx="4067073" cy="1848064"/>
          </a:xfrm>
          <a:prstGeom prst="rect">
            <a:avLst/>
          </a:prstGeom>
          <a:noFill/>
          <a:ln w="9525">
            <a:noFill/>
            <a:miter lim="800000"/>
            <a:headEnd/>
            <a:tailEnd/>
          </a:ln>
        </p:spPr>
        <p:txBody>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ea typeface="ＭＳ Ｐゴシック" charset="-128"/>
              </a:rPr>
              <a:t>Significance of Work</a:t>
            </a:r>
            <a:r>
              <a:rPr lang="en-US" sz="1400" b="1" u="sng" dirty="0" smtClean="0">
                <a:solidFill>
                  <a:srgbClr val="1F497D">
                    <a:lumMod val="60000"/>
                    <a:lumOff val="40000"/>
                  </a:srgbClr>
                </a:solidFill>
                <a:ea typeface="ＭＳ Ｐゴシック" charset="-128"/>
              </a:rPr>
              <a:t>:</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Sub-arcsecond optics fabricated with traditional methods are too heavy;  light, thin replicated optics performance is limited to ~7”</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By coating thin glass optics with piezoelectric material, whose shape can be altered by applying a voltage, we can correct unwanted figure distortions improving performance to &lt;1”</a:t>
            </a:r>
          </a:p>
        </p:txBody>
      </p:sp>
      <p:sp>
        <p:nvSpPr>
          <p:cNvPr id="40" name="Text Box 25"/>
          <p:cNvSpPr txBox="1">
            <a:spLocks noChangeArrowheads="1"/>
          </p:cNvSpPr>
          <p:nvPr/>
        </p:nvSpPr>
        <p:spPr bwMode="auto">
          <a:xfrm>
            <a:off x="4729865" y="6582302"/>
            <a:ext cx="3814068" cy="261610"/>
          </a:xfrm>
          <a:prstGeom prst="rect">
            <a:avLst/>
          </a:prstGeom>
          <a:noFill/>
          <a:ln w="25400">
            <a:noFill/>
            <a:miter lim="800000"/>
            <a:headEnd/>
            <a:tailEnd/>
          </a:ln>
        </p:spPr>
        <p:txBody>
          <a:bodyPr wrap="none">
            <a:spAutoFit/>
          </a:bodyPr>
          <a:lstStyle/>
          <a:p>
            <a:pPr defTabSz="457200"/>
            <a:r>
              <a:rPr lang="en-US" sz="1100" b="1" i="1" dirty="0" smtClean="0">
                <a:solidFill>
                  <a:srgbClr val="1F497D">
                    <a:lumMod val="60000"/>
                    <a:lumOff val="40000"/>
                  </a:srgbClr>
                </a:solidFill>
                <a:ea typeface="ＭＳ Ｐゴシック" charset="-128"/>
              </a:rPr>
              <a:t>TRLin =</a:t>
            </a:r>
            <a:r>
              <a:rPr lang="en-US" sz="1100" b="1" i="1" dirty="0" smtClean="0">
                <a:solidFill>
                  <a:prstClr val="black"/>
                </a:solidFill>
                <a:ea typeface="ＭＳ Ｐゴシック" charset="-128"/>
              </a:rPr>
              <a:t> 2     </a:t>
            </a:r>
            <a:r>
              <a:rPr lang="en-US" sz="1100" b="1" i="1" dirty="0" smtClean="0">
                <a:solidFill>
                  <a:srgbClr val="1F497D">
                    <a:lumMod val="60000"/>
                    <a:lumOff val="40000"/>
                  </a:srgbClr>
                </a:solidFill>
              </a:rPr>
              <a:t>TRLcurrent </a:t>
            </a:r>
            <a:r>
              <a:rPr lang="en-US" sz="1100" b="1" i="1" dirty="0" smtClean="0">
                <a:solidFill>
                  <a:srgbClr val="1F497D">
                    <a:lumMod val="60000"/>
                    <a:lumOff val="40000"/>
                  </a:srgbClr>
                </a:solidFill>
                <a:ea typeface="ＭＳ Ｐゴシック"/>
              </a:rPr>
              <a:t>est</a:t>
            </a:r>
            <a:r>
              <a:rPr lang="en-US" sz="1100" b="1" i="1" dirty="0">
                <a:solidFill>
                  <a:srgbClr val="1F497D">
                    <a:lumMod val="60000"/>
                    <a:lumOff val="40000"/>
                  </a:srgbClr>
                </a:solidFill>
                <a:ea typeface="ＭＳ Ｐゴシック"/>
              </a:rPr>
              <a:t>. by </a:t>
            </a:r>
            <a:r>
              <a:rPr lang="en-US" sz="1100" b="1" i="1" dirty="0" smtClean="0">
                <a:solidFill>
                  <a:srgbClr val="1F497D">
                    <a:lumMod val="60000"/>
                    <a:lumOff val="40000"/>
                  </a:srgbClr>
                </a:solidFill>
                <a:ea typeface="ＭＳ Ｐゴシック"/>
              </a:rPr>
              <a:t>PI</a:t>
            </a:r>
            <a:r>
              <a:rPr lang="en-US" sz="1100" b="1" i="1" dirty="0" smtClean="0">
                <a:solidFill>
                  <a:srgbClr val="1F497D">
                    <a:lumMod val="60000"/>
                    <a:lumOff val="40000"/>
                  </a:srgbClr>
                </a:solidFill>
              </a:rPr>
              <a:t> </a:t>
            </a:r>
            <a:r>
              <a:rPr lang="en-US" sz="1100" b="1" i="1" dirty="0" smtClean="0">
                <a:solidFill>
                  <a:srgbClr val="1F497D">
                    <a:lumMod val="60000"/>
                    <a:lumOff val="40000"/>
                  </a:srgbClr>
                </a:solidFill>
                <a:ea typeface="ＭＳ Ｐゴシック" charset="-128"/>
              </a:rPr>
              <a:t>=</a:t>
            </a:r>
            <a:r>
              <a:rPr lang="en-US" sz="1100" b="1" i="1" dirty="0" smtClean="0">
                <a:solidFill>
                  <a:srgbClr val="4F81BD"/>
                </a:solidFill>
                <a:ea typeface="ＭＳ Ｐゴシック" charset="-128"/>
              </a:rPr>
              <a:t> </a:t>
            </a:r>
            <a:r>
              <a:rPr lang="en-US" sz="1100" b="1" i="1" dirty="0" smtClean="0">
                <a:solidFill>
                  <a:prstClr val="black"/>
                </a:solidFill>
                <a:ea typeface="ＭＳ Ｐゴシック" charset="-128"/>
              </a:rPr>
              <a:t>3</a:t>
            </a:r>
            <a:r>
              <a:rPr lang="en-US" sz="1100" b="1" i="1" dirty="0" smtClean="0">
                <a:solidFill>
                  <a:srgbClr val="1F497D">
                    <a:lumMod val="75000"/>
                  </a:srgbClr>
                </a:solidFill>
                <a:ea typeface="ＭＳ Ｐゴシック" charset="-128"/>
              </a:rPr>
              <a:t>     </a:t>
            </a:r>
            <a:r>
              <a:rPr lang="en-US" sz="1100" b="1" i="1" dirty="0" smtClean="0">
                <a:solidFill>
                  <a:srgbClr val="1F497D">
                    <a:lumMod val="60000"/>
                    <a:lumOff val="40000"/>
                  </a:srgbClr>
                </a:solidFill>
                <a:ea typeface="ＭＳ Ｐゴシック" charset="-128"/>
              </a:rPr>
              <a:t>TRLtarget =</a:t>
            </a:r>
            <a:r>
              <a:rPr lang="en-US" sz="1100" b="1" i="1" dirty="0" smtClean="0">
                <a:solidFill>
                  <a:srgbClr val="4F81BD"/>
                </a:solidFill>
                <a:ea typeface="ＭＳ Ｐゴシック" charset="-128"/>
              </a:rPr>
              <a:t> </a:t>
            </a:r>
            <a:r>
              <a:rPr lang="en-US" sz="1100" b="1" i="1" dirty="0" smtClean="0">
                <a:solidFill>
                  <a:srgbClr val="1F497D">
                    <a:lumMod val="75000"/>
                  </a:srgbClr>
                </a:solidFill>
                <a:ea typeface="ＭＳ Ｐゴシック" charset="-128"/>
              </a:rPr>
              <a:t>4</a:t>
            </a:r>
            <a:endParaRPr lang="en-US" sz="1100" b="1" i="1" dirty="0">
              <a:solidFill>
                <a:srgbClr val="4F81BD"/>
              </a:solidFill>
              <a:ea typeface="ＭＳ Ｐゴシック" charset="-128"/>
            </a:endParaRPr>
          </a:p>
        </p:txBody>
      </p:sp>
      <p:sp>
        <p:nvSpPr>
          <p:cNvPr id="41" name="Text Box 6"/>
          <p:cNvSpPr txBox="1">
            <a:spLocks noChangeArrowheads="1"/>
          </p:cNvSpPr>
          <p:nvPr/>
        </p:nvSpPr>
        <p:spPr bwMode="auto">
          <a:xfrm>
            <a:off x="237265" y="6153136"/>
            <a:ext cx="4216610" cy="536044"/>
          </a:xfrm>
          <a:prstGeom prst="rect">
            <a:avLst/>
          </a:prstGeom>
          <a:noFill/>
          <a:ln w="25400">
            <a:noFill/>
            <a:miter lim="800000"/>
            <a:headEnd/>
            <a:tailEnd/>
          </a:ln>
        </p:spPr>
        <p:txBody>
          <a:bodyPr wrap="square">
            <a:spAutoFit/>
          </a:bodyPr>
          <a:lstStyle/>
          <a:p>
            <a:pPr defTabSz="457200"/>
            <a:r>
              <a:rPr lang="en-US" sz="1400" b="1" i="1" u="sng" dirty="0" smtClean="0">
                <a:solidFill>
                  <a:srgbClr val="1F497D">
                    <a:lumMod val="60000"/>
                    <a:lumOff val="40000"/>
                  </a:srgbClr>
                </a:solidFill>
                <a:ea typeface="ＭＳ Ｐゴシック" charset="-128"/>
              </a:rPr>
              <a:t>Current Funded Period of Performance</a:t>
            </a:r>
            <a:r>
              <a:rPr lang="en-US" sz="1800" b="1" u="sng" dirty="0" smtClean="0">
                <a:solidFill>
                  <a:srgbClr val="1F497D">
                    <a:lumMod val="60000"/>
                    <a:lumOff val="40000"/>
                  </a:srgbClr>
                </a:solidFill>
                <a:ea typeface="ＭＳ Ｐゴシック" charset="-128"/>
              </a:rPr>
              <a:t>:</a:t>
            </a:r>
          </a:p>
          <a:p>
            <a:pPr marL="114300" indent="-114300" defTabSz="457200" eaLnBrk="0" hangingPunct="0">
              <a:lnSpc>
                <a:spcPct val="8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Feb 2013 – Jan 2016</a:t>
            </a:r>
          </a:p>
        </p:txBody>
      </p:sp>
      <p:sp>
        <p:nvSpPr>
          <p:cNvPr id="44" name="Rectangle 27"/>
          <p:cNvSpPr>
            <a:spLocks noChangeArrowheads="1"/>
          </p:cNvSpPr>
          <p:nvPr/>
        </p:nvSpPr>
        <p:spPr bwMode="auto">
          <a:xfrm>
            <a:off x="6189246" y="1392663"/>
            <a:ext cx="1464281" cy="541687"/>
          </a:xfrm>
          <a:prstGeom prst="rect">
            <a:avLst/>
          </a:prstGeom>
          <a:noFill/>
          <a:ln w="25400">
            <a:noFill/>
            <a:miter lim="800000"/>
            <a:headEnd/>
            <a:tailEnd/>
          </a:ln>
        </p:spPr>
        <p:txBody>
          <a:bodyPr wrap="square">
            <a:spAutoFit/>
          </a:bodyPr>
          <a:lstStyle/>
          <a:p>
            <a:pPr defTabSz="457200">
              <a:lnSpc>
                <a:spcPct val="80000"/>
              </a:lnSpc>
            </a:pPr>
            <a:r>
              <a:rPr lang="en-US" sz="1200" dirty="0" smtClean="0">
                <a:solidFill>
                  <a:prstClr val="black"/>
                </a:solidFill>
                <a:latin typeface="Arial" charset="0"/>
                <a:ea typeface="ＭＳ Ｐゴシック" charset="-128"/>
              </a:rPr>
              <a:t>Adjustable mirror with strain gauges on every cell</a:t>
            </a:r>
            <a:endParaRPr lang="en-US" sz="1200" dirty="0">
              <a:solidFill>
                <a:prstClr val="black"/>
              </a:solidFill>
              <a:latin typeface="Arial" charset="0"/>
              <a:ea typeface="ＭＳ Ｐゴシック" charset="-128"/>
            </a:endParaRPr>
          </a:p>
        </p:txBody>
      </p:sp>
      <p:sp>
        <p:nvSpPr>
          <p:cNvPr id="45" name="Text Box 4"/>
          <p:cNvSpPr txBox="1">
            <a:spLocks noChangeArrowheads="1"/>
          </p:cNvSpPr>
          <p:nvPr/>
        </p:nvSpPr>
        <p:spPr bwMode="auto">
          <a:xfrm>
            <a:off x="277813" y="1112031"/>
            <a:ext cx="4176062" cy="1076449"/>
          </a:xfrm>
          <a:prstGeom prst="rect">
            <a:avLst/>
          </a:prstGeom>
          <a:noFill/>
          <a:ln w="25400">
            <a:noFill/>
            <a:miter lim="800000"/>
            <a:headEnd/>
            <a:tailEnd/>
          </a:ln>
        </p:spPr>
        <p:txBody>
          <a:bodyPr wrap="square">
            <a:spAutoFit/>
          </a:bodyPr>
          <a:lstStyle/>
          <a:p>
            <a:pPr marL="169863" indent="-169863" defTabSz="457200">
              <a:lnSpc>
                <a:spcPct val="90000"/>
              </a:lnSpc>
              <a:buSzPct val="100000"/>
            </a:pPr>
            <a:r>
              <a:rPr lang="en-US" sz="1400" b="1" i="1" u="sng" dirty="0">
                <a:solidFill>
                  <a:srgbClr val="1F497D">
                    <a:lumMod val="60000"/>
                    <a:lumOff val="40000"/>
                  </a:srgbClr>
                </a:solidFill>
              </a:rPr>
              <a:t>Objectives and Key Challenges:</a:t>
            </a:r>
          </a:p>
          <a:p>
            <a:pPr marL="114300" indent="-114300" defTabSz="457200" eaLnBrk="0" hangingPunct="0">
              <a:lnSpc>
                <a:spcPct val="90000"/>
              </a:lnSpc>
              <a:spcBef>
                <a:spcPts val="100"/>
              </a:spcBef>
              <a:buSzPct val="100000"/>
              <a:buFontTx/>
              <a:buChar char="•"/>
              <a:tabLst>
                <a:tab pos="1830388" algn="ctr"/>
                <a:tab pos="2514600" algn="ctr"/>
                <a:tab pos="3200400" algn="ctr"/>
              </a:tabLst>
            </a:pPr>
            <a:r>
              <a:rPr lang="en-US" sz="1100" dirty="0" smtClean="0">
                <a:solidFill>
                  <a:prstClr val="black"/>
                </a:solidFill>
                <a:ea typeface="ＭＳ Ｐゴシック" pitchFamily="34" charset="-128"/>
              </a:rPr>
              <a:t>Develop adjustable light weight x-ray optics with sub arcsecond performance</a:t>
            </a:r>
          </a:p>
          <a:p>
            <a:pPr marL="114300" indent="-114300" defTabSz="457200" eaLnBrk="0" hangingPunct="0">
              <a:lnSpc>
                <a:spcPct val="90000"/>
              </a:lnSpc>
              <a:spcBef>
                <a:spcPts val="100"/>
              </a:spcBef>
              <a:buSzPct val="100000"/>
              <a:buFontTx/>
              <a:buChar char="•"/>
              <a:tabLst>
                <a:tab pos="1830388" algn="ctr"/>
                <a:tab pos="2514600" algn="ctr"/>
                <a:tab pos="3200400" algn="ctr"/>
              </a:tabLst>
            </a:pPr>
            <a:r>
              <a:rPr lang="en-US" sz="1100" dirty="0" smtClean="0">
                <a:solidFill>
                  <a:prstClr val="black"/>
                </a:solidFill>
                <a:ea typeface="ＭＳ Ｐゴシック" pitchFamily="34" charset="-128"/>
              </a:rPr>
              <a:t>Create the enabling optics technology for a large aperture high resolution x-ray mission (SMART-X) for selection at the next Decadal Survey</a:t>
            </a:r>
          </a:p>
        </p:txBody>
      </p:sp>
      <p:sp>
        <p:nvSpPr>
          <p:cNvPr id="46" name="Rectangle 38"/>
          <p:cNvSpPr>
            <a:spLocks noChangeArrowheads="1"/>
          </p:cNvSpPr>
          <p:nvPr/>
        </p:nvSpPr>
        <p:spPr bwMode="auto">
          <a:xfrm>
            <a:off x="277813" y="4051326"/>
            <a:ext cx="4229633" cy="1475645"/>
          </a:xfrm>
          <a:prstGeom prst="rect">
            <a:avLst/>
          </a:prstGeom>
          <a:noFill/>
          <a:ln w="9525">
            <a:noFill/>
            <a:miter lim="800000"/>
            <a:headEnd/>
            <a:tailEnd/>
          </a:ln>
        </p:spPr>
        <p:txBody>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ea typeface="ＭＳ Ｐゴシック" charset="-128"/>
              </a:rPr>
              <a:t>Approach</a:t>
            </a:r>
            <a:r>
              <a:rPr lang="en-US" sz="1400" b="1" u="sng" dirty="0">
                <a:solidFill>
                  <a:srgbClr val="1F497D">
                    <a:lumMod val="60000"/>
                    <a:lumOff val="40000"/>
                  </a:srgbClr>
                </a:solidFill>
                <a:ea typeface="ＭＳ Ｐゴシック" charset="-128"/>
              </a:rPr>
              <a:t>:</a:t>
            </a:r>
            <a:endParaRPr lang="en-US" sz="1400" b="1" u="sng" dirty="0" smtClean="0">
              <a:solidFill>
                <a:srgbClr val="1F497D">
                  <a:lumMod val="60000"/>
                  <a:lumOff val="40000"/>
                </a:srgbClr>
              </a:solidFill>
              <a:ea typeface="ＭＳ Ｐゴシック" charset="-128"/>
            </a:endParaRP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Deposit piezoelectric material (PZT) on conical thermally formed glass</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Mount and align a piezo coated mirror pair</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Correct unwanted figure distortions by adjusting the voltage applied to the piezo material</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Prove out performance using x-ray testing</a:t>
            </a:r>
          </a:p>
        </p:txBody>
      </p:sp>
      <p:sp>
        <p:nvSpPr>
          <p:cNvPr id="47" name="Rectangle 38"/>
          <p:cNvSpPr>
            <a:spLocks noChangeArrowheads="1"/>
          </p:cNvSpPr>
          <p:nvPr/>
        </p:nvSpPr>
        <p:spPr bwMode="auto">
          <a:xfrm>
            <a:off x="4728033" y="4029810"/>
            <a:ext cx="4229633" cy="1469351"/>
          </a:xfrm>
          <a:prstGeom prst="rect">
            <a:avLst/>
          </a:prstGeom>
          <a:noFill/>
          <a:ln w="9525">
            <a:noFill/>
            <a:miter lim="800000"/>
            <a:headEnd/>
            <a:tailEnd/>
          </a:ln>
        </p:spPr>
        <p:txBody>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ea typeface="ＭＳ Ｐゴシック" charset="-128"/>
              </a:rPr>
              <a:t>Recent Accomplishments</a:t>
            </a:r>
            <a:r>
              <a:rPr lang="en-US" sz="1400" b="1" u="sng" dirty="0" smtClean="0">
                <a:solidFill>
                  <a:srgbClr val="1F497D">
                    <a:lumMod val="60000"/>
                    <a:lumOff val="40000"/>
                  </a:srgbClr>
                </a:solidFill>
                <a:ea typeface="ＭＳ Ｐゴシック" charset="-128"/>
              </a:rPr>
              <a:t>:</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Demonstrated predicable, repeatable deformations on cylindrical optics that matched values predicted by models</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Completed mounting and aligning of mirror pair using first generation mount; starting mount design improvement phase</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Deposited strain gauges on piezo cells</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Calculated PZT life of &gt; 1000 years from accelerated lifetime test results</a:t>
            </a:r>
          </a:p>
        </p:txBody>
      </p:sp>
      <p:sp>
        <p:nvSpPr>
          <p:cNvPr id="48" name="Rectangle 38"/>
          <p:cNvSpPr>
            <a:spLocks noChangeArrowheads="1"/>
          </p:cNvSpPr>
          <p:nvPr/>
        </p:nvSpPr>
        <p:spPr bwMode="auto">
          <a:xfrm>
            <a:off x="4728033" y="5844808"/>
            <a:ext cx="4109994" cy="921701"/>
          </a:xfrm>
          <a:prstGeom prst="rect">
            <a:avLst/>
          </a:prstGeom>
          <a:noFill/>
          <a:ln w="9525">
            <a:noFill/>
            <a:miter lim="800000"/>
            <a:headEnd/>
            <a:tailEnd/>
          </a:ln>
        </p:spPr>
        <p:txBody>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ea typeface="ＭＳ Ｐゴシック" charset="-128"/>
              </a:rPr>
              <a:t>Application</a:t>
            </a:r>
            <a:r>
              <a:rPr lang="en-US" sz="1400" b="1" u="sng" dirty="0" smtClean="0">
                <a:solidFill>
                  <a:srgbClr val="1F497D">
                    <a:lumMod val="60000"/>
                    <a:lumOff val="40000"/>
                  </a:srgbClr>
                </a:solidFill>
                <a:ea typeface="ＭＳ Ｐゴシック" charset="-128"/>
              </a:rPr>
              <a:t>:</a:t>
            </a:r>
          </a:p>
          <a:p>
            <a:pPr marL="114300" indent="-114300" defTabSz="457200" eaLnBrk="0" hangingPunct="0">
              <a:lnSpc>
                <a:spcPct val="90000"/>
              </a:lnSpc>
              <a:spcBef>
                <a:spcPts val="100"/>
              </a:spcBef>
              <a:buFontTx/>
              <a:buChar char="•"/>
              <a:tabLst>
                <a:tab pos="1830388" algn="ctr"/>
                <a:tab pos="2514600" algn="ctr"/>
                <a:tab pos="3200400" algn="ctr"/>
              </a:tabLst>
            </a:pPr>
            <a:r>
              <a:rPr lang="en-US" sz="1100" dirty="0" smtClean="0">
                <a:solidFill>
                  <a:prstClr val="black"/>
                </a:solidFill>
                <a:ea typeface="ＭＳ Ｐゴシック" pitchFamily="34" charset="-128"/>
              </a:rPr>
              <a:t>Large aperture and high resolution x-ray mission for the 2020s  (Square Meter Arcsecond Resolution X-ray Telescope, SMART-X)</a:t>
            </a:r>
          </a:p>
        </p:txBody>
      </p:sp>
      <p:sp>
        <p:nvSpPr>
          <p:cNvPr id="35" name="Rectangle 27"/>
          <p:cNvSpPr>
            <a:spLocks noChangeArrowheads="1"/>
          </p:cNvSpPr>
          <p:nvPr/>
        </p:nvSpPr>
        <p:spPr bwMode="auto">
          <a:xfrm>
            <a:off x="6675571" y="2962362"/>
            <a:ext cx="2288893" cy="775084"/>
          </a:xfrm>
          <a:prstGeom prst="rect">
            <a:avLst/>
          </a:prstGeom>
          <a:noFill/>
          <a:ln w="25400">
            <a:noFill/>
            <a:miter lim="800000"/>
            <a:headEnd/>
            <a:tailEnd/>
          </a:ln>
        </p:spPr>
        <p:txBody>
          <a:bodyPr wrap="square">
            <a:spAutoFit/>
          </a:bodyPr>
          <a:lstStyle/>
          <a:p>
            <a:pPr defTabSz="457200">
              <a:lnSpc>
                <a:spcPct val="80000"/>
              </a:lnSpc>
            </a:pPr>
            <a:r>
              <a:rPr lang="en-US" sz="1100" dirty="0" smtClean="0">
                <a:solidFill>
                  <a:prstClr val="black"/>
                </a:solidFill>
                <a:latin typeface="Arial" charset="0"/>
                <a:ea typeface="ＭＳ Ｐゴシック" charset="-128"/>
              </a:rPr>
              <a:t>Figure change from three non-adjacent piezo cells energized simultaneously, measured with Shack-Hartmann wavefront sensor</a:t>
            </a:r>
            <a:endParaRPr lang="en-US" sz="1100" dirty="0">
              <a:solidFill>
                <a:prstClr val="black"/>
              </a:solidFill>
              <a:latin typeface="Arial" charset="0"/>
              <a:ea typeface="ＭＳ Ｐゴシック" charset="-128"/>
            </a:endParaRPr>
          </a:p>
        </p:txBody>
      </p:sp>
      <p:pic>
        <p:nvPicPr>
          <p:cNvPr id="34" name="Picture 33" descr="reid photo_cropped.jpg"/>
          <p:cNvPicPr>
            <a:picLocks noChangeAspect="1"/>
          </p:cNvPicPr>
          <p:nvPr/>
        </p:nvPicPr>
        <p:blipFill>
          <a:blip r:embed="rId2" cstate="print"/>
          <a:stretch>
            <a:fillRect/>
          </a:stretch>
        </p:blipFill>
        <p:spPr>
          <a:xfrm>
            <a:off x="6703379" y="573330"/>
            <a:ext cx="621981" cy="716359"/>
          </a:xfrm>
          <a:prstGeom prst="rect">
            <a:avLst/>
          </a:prstGeom>
        </p:spPr>
      </p:pic>
      <p:pic>
        <p:nvPicPr>
          <p:cNvPr id="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37710" y="1231387"/>
            <a:ext cx="1261360" cy="11043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36408" y="1289689"/>
            <a:ext cx="950488" cy="167267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6" name="Rectangle 27"/>
          <p:cNvSpPr>
            <a:spLocks noChangeArrowheads="1"/>
          </p:cNvSpPr>
          <p:nvPr/>
        </p:nvSpPr>
        <p:spPr bwMode="auto">
          <a:xfrm>
            <a:off x="6849647" y="2286176"/>
            <a:ext cx="1337621" cy="393954"/>
          </a:xfrm>
          <a:prstGeom prst="rect">
            <a:avLst/>
          </a:prstGeom>
          <a:noFill/>
          <a:ln w="25400">
            <a:noFill/>
            <a:miter lim="800000"/>
            <a:headEnd/>
            <a:tailEnd/>
          </a:ln>
        </p:spPr>
        <p:txBody>
          <a:bodyPr wrap="square">
            <a:spAutoFit/>
          </a:bodyPr>
          <a:lstStyle/>
          <a:p>
            <a:pPr defTabSz="457200">
              <a:lnSpc>
                <a:spcPct val="80000"/>
              </a:lnSpc>
            </a:pPr>
            <a:r>
              <a:rPr lang="en-US" sz="1200" dirty="0" smtClean="0">
                <a:solidFill>
                  <a:prstClr val="black"/>
                </a:solidFill>
                <a:latin typeface="Arial" charset="0"/>
                <a:ea typeface="ＭＳ Ｐゴシック" charset="-128"/>
              </a:rPr>
              <a:t>Mirror pair during alignment</a:t>
            </a:r>
            <a:endParaRPr lang="en-US" sz="1200" dirty="0">
              <a:solidFill>
                <a:prstClr val="black"/>
              </a:solidFill>
              <a:latin typeface="Arial" charset="0"/>
              <a:ea typeface="ＭＳ Ｐゴシック" charset="-128"/>
            </a:endParaRPr>
          </a:p>
        </p:txBody>
      </p:sp>
      <p:pic>
        <p:nvPicPr>
          <p:cNvPr id="38" name="Picture 37" descr="140126TripleInfluence.png"/>
          <p:cNvPicPr>
            <a:picLocks noChangeAspect="1"/>
          </p:cNvPicPr>
          <p:nvPr/>
        </p:nvPicPr>
        <p:blipFill>
          <a:blip r:embed="rId5"/>
          <a:stretch>
            <a:fillRect/>
          </a:stretch>
        </p:blipFill>
        <p:spPr>
          <a:xfrm>
            <a:off x="4570413" y="2367503"/>
            <a:ext cx="2138112" cy="1614706"/>
          </a:xfrm>
          <a:prstGeom prst="rect">
            <a:avLst/>
          </a:prstGeom>
        </p:spPr>
      </p:pic>
      <p:sp>
        <p:nvSpPr>
          <p:cNvPr id="32" name="Line 2"/>
          <p:cNvSpPr>
            <a:spLocks noChangeShapeType="1"/>
          </p:cNvSpPr>
          <p:nvPr/>
        </p:nvSpPr>
        <p:spPr bwMode="auto">
          <a:xfrm rot="5400000">
            <a:off x="1761259" y="4001215"/>
            <a:ext cx="5618307" cy="0"/>
          </a:xfrm>
          <a:prstGeom prst="line">
            <a:avLst/>
          </a:prstGeom>
          <a:noFill/>
          <a:ln w="38100">
            <a:solidFill>
              <a:schemeClr val="accent1"/>
            </a:solidFill>
            <a:round/>
            <a:headEnd/>
            <a:tailEnd/>
          </a:ln>
        </p:spPr>
        <p:txBody>
          <a:bodyPr/>
          <a:lstStyle/>
          <a:p>
            <a:pPr defTabSz="457200"/>
            <a:endParaRPr lang="en-US" sz="1800" dirty="0">
              <a:solidFill>
                <a:prstClr val="black"/>
              </a:solidFill>
              <a:ea typeface="ＭＳ Ｐゴシック" charset="-128"/>
            </a:endParaRPr>
          </a:p>
        </p:txBody>
      </p:sp>
      <p:sp>
        <p:nvSpPr>
          <p:cNvPr id="39" name="Rectangle 38"/>
          <p:cNvSpPr>
            <a:spLocks noChangeArrowheads="1"/>
          </p:cNvSpPr>
          <p:nvPr/>
        </p:nvSpPr>
        <p:spPr bwMode="auto">
          <a:xfrm>
            <a:off x="4728033" y="5449299"/>
            <a:ext cx="4229633" cy="434613"/>
          </a:xfrm>
          <a:prstGeom prst="rect">
            <a:avLst/>
          </a:prstGeom>
          <a:noFill/>
          <a:ln w="9525">
            <a:noFill/>
            <a:miter lim="800000"/>
            <a:headEnd/>
            <a:tailEnd/>
          </a:ln>
        </p:spPr>
        <p:txBody>
          <a:bodyPr/>
          <a:lstStyle/>
          <a:p>
            <a:pPr marL="169863" indent="-169863" defTabSz="457200">
              <a:lnSpc>
                <a:spcPct val="90000"/>
              </a:lnSpc>
              <a:spcBef>
                <a:spcPct val="20000"/>
              </a:spcBef>
              <a:buSzPct val="100000"/>
            </a:pPr>
            <a:r>
              <a:rPr lang="en-US" sz="1400" b="1" i="1" u="sng" dirty="0" smtClean="0">
                <a:solidFill>
                  <a:srgbClr val="1F497D">
                    <a:lumMod val="60000"/>
                    <a:lumOff val="40000"/>
                  </a:srgbClr>
                </a:solidFill>
                <a:ea typeface="ＭＳ Ｐゴシック" charset="-128"/>
              </a:rPr>
              <a:t>Next Milestones</a:t>
            </a:r>
            <a:r>
              <a:rPr lang="en-US" sz="1400" b="1" u="sng" dirty="0" smtClean="0">
                <a:solidFill>
                  <a:srgbClr val="1F497D">
                    <a:lumMod val="60000"/>
                    <a:lumOff val="40000"/>
                  </a:srgbClr>
                </a:solidFill>
                <a:ea typeface="ＭＳ Ｐゴシック" charset="-128"/>
              </a:rPr>
              <a:t>:</a:t>
            </a:r>
          </a:p>
          <a:p>
            <a:pPr marL="114300" indent="-114300" defTabSz="457200" eaLnBrk="0" hangingPunct="0">
              <a:lnSpc>
                <a:spcPct val="90000"/>
              </a:lnSpc>
              <a:buFontTx/>
              <a:buChar char="•"/>
              <a:tabLst>
                <a:tab pos="1830388" algn="ctr"/>
                <a:tab pos="2514600" algn="ctr"/>
                <a:tab pos="3200400" algn="ctr"/>
              </a:tabLst>
            </a:pPr>
            <a:r>
              <a:rPr lang="en-US" sz="1100" dirty="0" smtClean="0">
                <a:solidFill>
                  <a:prstClr val="black"/>
                </a:solidFill>
                <a:ea typeface="ＭＳ Ｐゴシック" pitchFamily="34" charset="-128"/>
              </a:rPr>
              <a:t>Mount / align improved conical optics in TRL-4 mount</a:t>
            </a:r>
          </a:p>
          <a:p>
            <a:pPr marL="114300" indent="-114300" defTabSz="457200" eaLnBrk="0" hangingPunct="0">
              <a:lnSpc>
                <a:spcPct val="90000"/>
              </a:lnSpc>
              <a:spcBef>
                <a:spcPts val="100"/>
              </a:spcBef>
              <a:buFontTx/>
              <a:buChar char="•"/>
              <a:tabLst>
                <a:tab pos="1830388" algn="ctr"/>
                <a:tab pos="2514600" algn="ctr"/>
                <a:tab pos="3200400" algn="ctr"/>
              </a:tabLst>
            </a:pPr>
            <a:endParaRPr lang="en-US" sz="1200" dirty="0" smtClean="0">
              <a:solidFill>
                <a:srgbClr val="000000"/>
              </a:solidFill>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79532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endParaRPr lang="en-US" dirty="0">
              <a:solidFill>
                <a:prstClr val="black"/>
              </a:solidFill>
              <a:latin typeface="Calibri"/>
            </a:endParaRPr>
          </a:p>
        </p:txBody>
      </p:sp>
      <p:sp>
        <p:nvSpPr>
          <p:cNvPr id="10"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endParaRPr lang="en-US" dirty="0">
              <a:solidFill>
                <a:prstClr val="black"/>
              </a:solidFill>
              <a:latin typeface="Calibri"/>
            </a:endParaRPr>
          </a:p>
        </p:txBody>
      </p:sp>
      <p:sp>
        <p:nvSpPr>
          <p:cNvPr id="38" name="Slide Number Placeholder 37"/>
          <p:cNvSpPr>
            <a:spLocks noGrp="1"/>
          </p:cNvSpPr>
          <p:nvPr>
            <p:ph type="sldNum" sz="quarter" idx="12"/>
          </p:nvPr>
        </p:nvSpPr>
        <p:spPr/>
        <p:txBody>
          <a:bodyPr/>
          <a:lstStyle/>
          <a:p>
            <a:fld id="{B9B0392C-5BE7-214B-9E5F-CC8853CBAA6A}" type="slidenum">
              <a:rPr lang="en-US" smtClean="0"/>
              <a:pPr/>
              <a:t>51</a:t>
            </a:fld>
            <a:endParaRPr lang="en-US" dirty="0"/>
          </a:p>
        </p:txBody>
      </p:sp>
      <p:sp>
        <p:nvSpPr>
          <p:cNvPr id="20" name="Rectangle 12"/>
          <p:cNvSpPr>
            <a:spLocks noGrp="1" noChangeArrowheads="1"/>
          </p:cNvSpPr>
          <p:nvPr>
            <p:ph type="title"/>
          </p:nvPr>
        </p:nvSpPr>
        <p:spPr>
          <a:xfrm>
            <a:off x="83573" y="252570"/>
            <a:ext cx="8229600" cy="1151150"/>
          </a:xfrm>
        </p:spPr>
        <p:txBody>
          <a:bodyPr/>
          <a:lstStyle/>
          <a:p>
            <a:r>
              <a:rPr lang="en-US" dirty="0" smtClean="0"/>
              <a:t> Reflection Grating Modules: Alignment and Testing</a:t>
            </a:r>
          </a:p>
        </p:txBody>
      </p:sp>
      <p:sp>
        <p:nvSpPr>
          <p:cNvPr id="33" name="Text Box 26"/>
          <p:cNvSpPr txBox="1">
            <a:spLocks noChangeArrowheads="1"/>
          </p:cNvSpPr>
          <p:nvPr/>
        </p:nvSpPr>
        <p:spPr bwMode="auto">
          <a:xfrm>
            <a:off x="2641600" y="686378"/>
            <a:ext cx="3952150" cy="338554"/>
          </a:xfrm>
          <a:prstGeom prst="rect">
            <a:avLst/>
          </a:prstGeom>
          <a:noFill/>
          <a:ln w="25400">
            <a:noFill/>
            <a:miter lim="800000"/>
            <a:headEnd/>
            <a:tailEnd/>
          </a:ln>
        </p:spPr>
        <p:txBody>
          <a:bodyPr wrap="square">
            <a:spAutoFit/>
          </a:bodyPr>
          <a:lstStyle/>
          <a:p>
            <a:pPr algn="ctr"/>
            <a:r>
              <a:rPr lang="en-US" sz="1600" dirty="0" smtClean="0">
                <a:latin typeface="Arial" panose="020B0604020202020204" pitchFamily="34" charset="0"/>
                <a:cs typeface="Arial" panose="020B0604020202020204" pitchFamily="34" charset="0"/>
              </a:rPr>
              <a:t>PI: Randall McEntaffer/University of Iowa</a:t>
            </a:r>
            <a:endParaRPr lang="en-US" sz="1600" b="1" dirty="0">
              <a:latin typeface="Arial" panose="020B0604020202020204" pitchFamily="34" charset="0"/>
              <a:cs typeface="Arial" panose="020B0604020202020204" pitchFamily="34" charset="0"/>
            </a:endParaRPr>
          </a:p>
        </p:txBody>
      </p:sp>
      <p:sp>
        <p:nvSpPr>
          <p:cNvPr id="44" name="Rectangle 8"/>
          <p:cNvSpPr>
            <a:spLocks noChangeArrowheads="1"/>
          </p:cNvSpPr>
          <p:nvPr/>
        </p:nvSpPr>
        <p:spPr bwMode="auto">
          <a:xfrm>
            <a:off x="137651" y="1294261"/>
            <a:ext cx="4559298" cy="1124373"/>
          </a:xfrm>
          <a:prstGeom prst="rect">
            <a:avLst/>
          </a:prstGeom>
          <a:noFill/>
          <a:ln w="9525">
            <a:noFill/>
            <a:miter lim="800000"/>
            <a:headEnd/>
            <a:tailEnd/>
          </a:ln>
        </p:spPr>
        <p:txBody>
          <a:bodyPr/>
          <a:lstStyle/>
          <a:p>
            <a:pPr marL="169863" indent="-169863">
              <a:lnSpc>
                <a:spcPct val="90000"/>
              </a:lnSpc>
              <a:spcAft>
                <a:spcPts val="250"/>
              </a:spcAft>
              <a:buSzPct val="100000"/>
            </a:pPr>
            <a:r>
              <a:rPr lang="en-US" sz="1600" b="1" i="1" u="sng" dirty="0" smtClean="0">
                <a:solidFill>
                  <a:srgbClr val="1F497D">
                    <a:lumMod val="60000"/>
                    <a:lumOff val="40000"/>
                  </a:srgbClr>
                </a:solidFill>
                <a:latin typeface="Calibri"/>
              </a:rPr>
              <a:t>Objectives and Key Challenges:</a:t>
            </a:r>
          </a:p>
          <a:p>
            <a:pPr marL="173736" indent="-173736">
              <a:lnSpc>
                <a:spcPct val="90000"/>
              </a:lnSpc>
              <a:spcAft>
                <a:spcPts val="100"/>
              </a:spcAft>
              <a:buFontTx/>
              <a:buChar char="•"/>
            </a:pPr>
            <a:r>
              <a:rPr lang="en-US" sz="1200" dirty="0" smtClean="0">
                <a:latin typeface="Calibri"/>
              </a:rPr>
              <a:t>To increase the TRL of off-plane gratings</a:t>
            </a:r>
            <a:endParaRPr lang="en-US" sz="1200" dirty="0">
              <a:latin typeface="Calibri"/>
            </a:endParaRPr>
          </a:p>
          <a:p>
            <a:pPr marL="169863" indent="-169863">
              <a:lnSpc>
                <a:spcPct val="90000"/>
              </a:lnSpc>
              <a:spcAft>
                <a:spcPts val="100"/>
              </a:spcAft>
              <a:buSzPct val="100000"/>
              <a:buFontTx/>
              <a:buChar char="•"/>
            </a:pPr>
            <a:r>
              <a:rPr lang="en-US" sz="1200" dirty="0" smtClean="0">
                <a:latin typeface="Calibri"/>
              </a:rPr>
              <a:t>Align multiple gratings into flight-like modules</a:t>
            </a:r>
          </a:p>
          <a:p>
            <a:pPr marL="169863" indent="-169863">
              <a:lnSpc>
                <a:spcPct val="90000"/>
              </a:lnSpc>
              <a:spcAft>
                <a:spcPts val="100"/>
              </a:spcAft>
              <a:buSzPct val="100000"/>
              <a:buFontTx/>
              <a:buChar char="•"/>
            </a:pPr>
            <a:r>
              <a:rPr lang="en-US" sz="1200" dirty="0" smtClean="0">
                <a:latin typeface="Calibri"/>
              </a:rPr>
              <a:t>Performance test aligned gratings for spectral resolving power</a:t>
            </a:r>
          </a:p>
          <a:p>
            <a:pPr marL="169863" indent="-169863">
              <a:lnSpc>
                <a:spcPct val="90000"/>
              </a:lnSpc>
              <a:spcAft>
                <a:spcPts val="100"/>
              </a:spcAft>
              <a:buSzPct val="100000"/>
              <a:buFontTx/>
              <a:buChar char="•"/>
            </a:pPr>
            <a:r>
              <a:rPr lang="en-US" sz="1200" dirty="0" smtClean="0">
                <a:latin typeface="Calibri"/>
              </a:rPr>
              <a:t>Environmental test modules with performance verification</a:t>
            </a:r>
            <a:endParaRPr lang="en-US" sz="1200" dirty="0">
              <a:latin typeface="Calibri"/>
            </a:endParaRPr>
          </a:p>
        </p:txBody>
      </p:sp>
      <p:sp>
        <p:nvSpPr>
          <p:cNvPr id="45" name="Text Box 13"/>
          <p:cNvSpPr txBox="1">
            <a:spLocks noChangeArrowheads="1"/>
          </p:cNvSpPr>
          <p:nvPr/>
        </p:nvSpPr>
        <p:spPr bwMode="auto">
          <a:xfrm>
            <a:off x="136076" y="2539310"/>
            <a:ext cx="4566428" cy="851002"/>
          </a:xfrm>
          <a:prstGeom prst="rect">
            <a:avLst/>
          </a:prstGeom>
          <a:noFill/>
          <a:ln w="25400">
            <a:noFill/>
            <a:miter lim="800000"/>
            <a:headEnd/>
            <a:tailEnd/>
          </a:ln>
        </p:spPr>
        <p:txBody>
          <a:bodyPr wrap="square">
            <a:spAutoFit/>
          </a:bodyPr>
          <a:lstStyle/>
          <a:p>
            <a:pPr marL="169863" indent="-169863">
              <a:lnSpc>
                <a:spcPct val="90000"/>
              </a:lnSpc>
              <a:spcAft>
                <a:spcPts val="250"/>
              </a:spcAft>
            </a:pPr>
            <a:r>
              <a:rPr lang="en-US" sz="1600" b="1" i="1" u="sng" dirty="0" smtClean="0">
                <a:solidFill>
                  <a:srgbClr val="1F497D">
                    <a:lumMod val="60000"/>
                    <a:lumOff val="40000"/>
                  </a:srgbClr>
                </a:solidFill>
                <a:latin typeface="Calibri"/>
              </a:rPr>
              <a:t>Significance of Work</a:t>
            </a:r>
            <a:r>
              <a:rPr lang="en-US" sz="1600" b="1" u="sng" dirty="0" smtClean="0">
                <a:solidFill>
                  <a:srgbClr val="1F497D">
                    <a:lumMod val="60000"/>
                    <a:lumOff val="40000"/>
                  </a:srgbClr>
                </a:solidFill>
                <a:latin typeface="Calibri"/>
              </a:rPr>
              <a:t>:</a:t>
            </a:r>
          </a:p>
          <a:p>
            <a:pPr marL="169863" indent="-169863">
              <a:lnSpc>
                <a:spcPct val="90000"/>
              </a:lnSpc>
              <a:spcAft>
                <a:spcPts val="100"/>
              </a:spcAft>
              <a:buFontTx/>
              <a:buChar char="•"/>
            </a:pPr>
            <a:r>
              <a:rPr lang="en-US" sz="1200" dirty="0" smtClean="0">
                <a:latin typeface="Calibri"/>
              </a:rPr>
              <a:t>Enables future spectrometers to accomplish key soft X-ray science goals that require high sensitivity combined with high spectral resolving power</a:t>
            </a:r>
            <a:endParaRPr lang="en-US" sz="1200" dirty="0">
              <a:latin typeface="Calibri"/>
            </a:endParaRPr>
          </a:p>
        </p:txBody>
      </p:sp>
      <p:sp>
        <p:nvSpPr>
          <p:cNvPr id="46" name="Text Box 13"/>
          <p:cNvSpPr txBox="1">
            <a:spLocks noChangeArrowheads="1"/>
          </p:cNvSpPr>
          <p:nvPr/>
        </p:nvSpPr>
        <p:spPr bwMode="auto">
          <a:xfrm>
            <a:off x="137649" y="3769360"/>
            <a:ext cx="4572000" cy="1209049"/>
          </a:xfrm>
          <a:prstGeom prst="rect">
            <a:avLst/>
          </a:prstGeom>
          <a:noFill/>
          <a:ln w="25400">
            <a:noFill/>
            <a:miter lim="800000"/>
            <a:headEnd/>
            <a:tailEnd/>
          </a:ln>
        </p:spPr>
        <p:txBody>
          <a:bodyPr wrap="square">
            <a:spAutoFit/>
          </a:bodyPr>
          <a:lstStyle/>
          <a:p>
            <a:pPr marL="169863" indent="-169863">
              <a:lnSpc>
                <a:spcPct val="90000"/>
              </a:lnSpc>
              <a:spcAft>
                <a:spcPts val="250"/>
              </a:spcAft>
            </a:pPr>
            <a:r>
              <a:rPr lang="en-US" sz="1600" b="1" i="1" u="sng" dirty="0" smtClean="0">
                <a:solidFill>
                  <a:srgbClr val="1F497D">
                    <a:lumMod val="60000"/>
                    <a:lumOff val="40000"/>
                  </a:srgbClr>
                </a:solidFill>
                <a:latin typeface="Calibri"/>
              </a:rPr>
              <a:t>Approach</a:t>
            </a:r>
            <a:r>
              <a:rPr lang="en-US" sz="1600" b="1" u="sng" dirty="0" smtClean="0">
                <a:solidFill>
                  <a:srgbClr val="1F497D">
                    <a:lumMod val="60000"/>
                    <a:lumOff val="40000"/>
                  </a:srgbClr>
                </a:solidFill>
                <a:latin typeface="Calibri"/>
              </a:rPr>
              <a:t>:</a:t>
            </a:r>
          </a:p>
          <a:p>
            <a:pPr marL="173736" indent="-173736">
              <a:lnSpc>
                <a:spcPct val="90000"/>
              </a:lnSpc>
              <a:spcAft>
                <a:spcPts val="100"/>
              </a:spcAft>
              <a:buFontTx/>
              <a:buChar char="•"/>
            </a:pPr>
            <a:r>
              <a:rPr lang="en-US" sz="1200" dirty="0" smtClean="0">
                <a:latin typeface="Calibri"/>
              </a:rPr>
              <a:t>Leverage from previous SAT and supporting programs to supply gratings and preliminary designs</a:t>
            </a:r>
            <a:endParaRPr lang="en-US" sz="1200" dirty="0">
              <a:latin typeface="Calibri"/>
            </a:endParaRPr>
          </a:p>
          <a:p>
            <a:pPr marL="169863" indent="-169863">
              <a:lnSpc>
                <a:spcPct val="90000"/>
              </a:lnSpc>
              <a:spcAft>
                <a:spcPts val="100"/>
              </a:spcAft>
              <a:buFontTx/>
              <a:buChar char="•"/>
            </a:pPr>
            <a:r>
              <a:rPr lang="en-US" sz="1200" dirty="0" smtClean="0">
                <a:latin typeface="Calibri"/>
              </a:rPr>
              <a:t>Align gratings into module using proven methods</a:t>
            </a:r>
          </a:p>
          <a:p>
            <a:pPr marL="169863" indent="-169863">
              <a:lnSpc>
                <a:spcPct val="90000"/>
              </a:lnSpc>
              <a:spcAft>
                <a:spcPts val="100"/>
              </a:spcAft>
              <a:buFontTx/>
              <a:buChar char="•"/>
            </a:pPr>
            <a:r>
              <a:rPr lang="en-US" sz="1200" dirty="0" smtClean="0">
                <a:latin typeface="Calibri"/>
              </a:rPr>
              <a:t>Use Stray Light Facility at MSFC for performance and environmental testing</a:t>
            </a:r>
            <a:endParaRPr lang="en-US" sz="1200" dirty="0">
              <a:latin typeface="Calibri"/>
            </a:endParaRPr>
          </a:p>
        </p:txBody>
      </p:sp>
      <p:sp>
        <p:nvSpPr>
          <p:cNvPr id="47" name="Text Box 10"/>
          <p:cNvSpPr txBox="1">
            <a:spLocks noChangeArrowheads="1"/>
          </p:cNvSpPr>
          <p:nvPr/>
        </p:nvSpPr>
        <p:spPr bwMode="auto">
          <a:xfrm>
            <a:off x="137649" y="4788429"/>
            <a:ext cx="4564855" cy="957698"/>
          </a:xfrm>
          <a:prstGeom prst="rect">
            <a:avLst/>
          </a:prstGeom>
          <a:noFill/>
          <a:ln w="9525">
            <a:noFill/>
            <a:miter lim="800000"/>
            <a:headEnd/>
            <a:tailEnd/>
          </a:ln>
        </p:spPr>
        <p:txBody>
          <a:bodyPr wrap="square">
            <a:spAutoFit/>
          </a:bodyPr>
          <a:lstStyle/>
          <a:p>
            <a:pPr marL="169863" indent="-169863" defTabSz="339725">
              <a:lnSpc>
                <a:spcPct val="90000"/>
              </a:lnSpc>
              <a:spcAft>
                <a:spcPts val="250"/>
              </a:spcAft>
            </a:pPr>
            <a:endParaRPr lang="en-US" sz="1600" b="1" i="1" u="sng" dirty="0" smtClean="0">
              <a:solidFill>
                <a:srgbClr val="1F497D">
                  <a:lumMod val="60000"/>
                  <a:lumOff val="40000"/>
                </a:srgbClr>
              </a:solidFill>
              <a:latin typeface="Calibri"/>
            </a:endParaRPr>
          </a:p>
          <a:p>
            <a:pPr marL="169863" indent="-169863" defTabSz="339725">
              <a:lnSpc>
                <a:spcPct val="90000"/>
              </a:lnSpc>
              <a:spcAft>
                <a:spcPts val="250"/>
              </a:spcAft>
            </a:pPr>
            <a:r>
              <a:rPr lang="en-US" sz="1600" b="1" i="1" u="sng" dirty="0" smtClean="0">
                <a:solidFill>
                  <a:srgbClr val="1F497D">
                    <a:lumMod val="60000"/>
                    <a:lumOff val="40000"/>
                  </a:srgbClr>
                </a:solidFill>
                <a:latin typeface="Calibri"/>
              </a:rPr>
              <a:t>Key Collaborators</a:t>
            </a:r>
            <a:r>
              <a:rPr lang="en-US" sz="1600" b="1" u="sng" dirty="0" smtClean="0">
                <a:solidFill>
                  <a:srgbClr val="1F497D">
                    <a:lumMod val="60000"/>
                    <a:lumOff val="40000"/>
                  </a:srgbClr>
                </a:solidFill>
                <a:latin typeface="Calibri"/>
              </a:rPr>
              <a:t>:</a:t>
            </a:r>
          </a:p>
          <a:p>
            <a:pPr marL="169863" indent="-169863" defTabSz="339725">
              <a:lnSpc>
                <a:spcPct val="90000"/>
              </a:lnSpc>
              <a:spcAft>
                <a:spcPts val="100"/>
              </a:spcAft>
              <a:buFontTx/>
              <a:buChar char="•"/>
            </a:pPr>
            <a:r>
              <a:rPr lang="en-US" sz="1200" dirty="0" smtClean="0">
                <a:latin typeface="Calibri"/>
              </a:rPr>
              <a:t>Jessica Gaskin, MSFC</a:t>
            </a:r>
          </a:p>
          <a:p>
            <a:pPr marL="169863" indent="-169863" defTabSz="339725">
              <a:lnSpc>
                <a:spcPct val="90000"/>
              </a:lnSpc>
              <a:spcAft>
                <a:spcPts val="100"/>
              </a:spcAft>
              <a:buFontTx/>
              <a:buChar char="•"/>
            </a:pPr>
            <a:r>
              <a:rPr lang="en-US" sz="1200" dirty="0" smtClean="0">
                <a:latin typeface="Calibri"/>
              </a:rPr>
              <a:t>Will Zhang, GSFC</a:t>
            </a:r>
            <a:endParaRPr lang="en-US" sz="1200" dirty="0">
              <a:latin typeface="Calibri"/>
            </a:endParaRPr>
          </a:p>
        </p:txBody>
      </p:sp>
      <p:sp>
        <p:nvSpPr>
          <p:cNvPr id="48" name="Text Box 10"/>
          <p:cNvSpPr txBox="1">
            <a:spLocks noChangeArrowheads="1"/>
          </p:cNvSpPr>
          <p:nvPr/>
        </p:nvSpPr>
        <p:spPr bwMode="auto">
          <a:xfrm>
            <a:off x="137649" y="6180328"/>
            <a:ext cx="4547393" cy="518604"/>
          </a:xfrm>
          <a:prstGeom prst="rect">
            <a:avLst/>
          </a:prstGeom>
          <a:noFill/>
          <a:ln w="9525">
            <a:noFill/>
            <a:miter lim="800000"/>
            <a:headEnd/>
            <a:tailEnd/>
          </a:ln>
        </p:spPr>
        <p:txBody>
          <a:bodyPr wrap="square">
            <a:spAutoFit/>
          </a:bodyPr>
          <a:lstStyle/>
          <a:p>
            <a:pPr marL="169863" indent="-169863" defTabSz="339725">
              <a:lnSpc>
                <a:spcPct val="90000"/>
              </a:lnSpc>
              <a:spcAft>
                <a:spcPts val="250"/>
              </a:spcAft>
            </a:pPr>
            <a:r>
              <a:rPr lang="en-US" sz="1600" b="1" i="1" u="sng" dirty="0" smtClean="0">
                <a:solidFill>
                  <a:srgbClr val="1F497D">
                    <a:lumMod val="60000"/>
                    <a:lumOff val="40000"/>
                  </a:srgbClr>
                </a:solidFill>
                <a:latin typeface="Calibri"/>
              </a:rPr>
              <a:t>Current Funded Period of Performance</a:t>
            </a:r>
            <a:r>
              <a:rPr lang="en-US" sz="1600" b="1" u="sng" dirty="0" smtClean="0">
                <a:solidFill>
                  <a:srgbClr val="1F497D">
                    <a:lumMod val="60000"/>
                    <a:lumOff val="40000"/>
                  </a:srgbClr>
                </a:solidFill>
                <a:latin typeface="Calibri"/>
              </a:rPr>
              <a:t>:</a:t>
            </a:r>
          </a:p>
          <a:p>
            <a:pPr marL="173736" indent="-173736">
              <a:lnSpc>
                <a:spcPct val="90000"/>
              </a:lnSpc>
              <a:spcAft>
                <a:spcPts val="100"/>
              </a:spcAft>
              <a:buFontTx/>
              <a:buChar char="•"/>
            </a:pPr>
            <a:r>
              <a:rPr lang="en-US" sz="1200" dirty="0" smtClean="0">
                <a:solidFill>
                  <a:prstClr val="black"/>
                </a:solidFill>
                <a:latin typeface="Calibri"/>
              </a:rPr>
              <a:t> </a:t>
            </a:r>
            <a:r>
              <a:rPr lang="en-US" sz="1200" dirty="0" smtClean="0">
                <a:latin typeface="Calibri"/>
              </a:rPr>
              <a:t>01/2015 – 12/2016</a:t>
            </a:r>
            <a:endParaRPr lang="en-US" sz="1200" dirty="0">
              <a:latin typeface="Calibri"/>
            </a:endParaRPr>
          </a:p>
        </p:txBody>
      </p:sp>
      <p:sp>
        <p:nvSpPr>
          <p:cNvPr id="49" name="Rectangle 27"/>
          <p:cNvSpPr>
            <a:spLocks noChangeArrowheads="1"/>
          </p:cNvSpPr>
          <p:nvPr/>
        </p:nvSpPr>
        <p:spPr bwMode="auto">
          <a:xfrm>
            <a:off x="4574028" y="3759200"/>
            <a:ext cx="4569972" cy="876650"/>
          </a:xfrm>
          <a:prstGeom prst="rect">
            <a:avLst/>
          </a:prstGeom>
          <a:noFill/>
          <a:ln w="25400">
            <a:noFill/>
            <a:miter lim="800000"/>
            <a:headEnd/>
            <a:tailEnd/>
          </a:ln>
        </p:spPr>
        <p:txBody>
          <a:bodyPr wrap="square">
            <a:spAutoFit/>
          </a:bodyPr>
          <a:lstStyle/>
          <a:p>
            <a:pPr marL="173736" indent="-173736">
              <a:lnSpc>
                <a:spcPct val="90000"/>
              </a:lnSpc>
              <a:spcAft>
                <a:spcPts val="250"/>
              </a:spcAft>
              <a:buSzPct val="100000"/>
            </a:pPr>
            <a:r>
              <a:rPr lang="en-US" sz="1600" b="1" i="1" u="sng" dirty="0" smtClean="0">
                <a:solidFill>
                  <a:srgbClr val="1F497D">
                    <a:lumMod val="60000"/>
                    <a:lumOff val="40000"/>
                  </a:srgbClr>
                </a:solidFill>
                <a:latin typeface="Calibri"/>
              </a:rPr>
              <a:t>Recent Accomplishments:</a:t>
            </a:r>
          </a:p>
          <a:p>
            <a:pPr marL="173736" indent="-173736">
              <a:lnSpc>
                <a:spcPct val="90000"/>
              </a:lnSpc>
              <a:spcAft>
                <a:spcPts val="100"/>
              </a:spcAft>
              <a:buFont typeface="Wingdings" panose="05000000000000000000" pitchFamily="2" charset="2"/>
              <a:buChar char="ü"/>
            </a:pPr>
            <a:r>
              <a:rPr lang="en-US" sz="1200" dirty="0">
                <a:latin typeface="Calibri"/>
              </a:rPr>
              <a:t> </a:t>
            </a:r>
            <a:r>
              <a:rPr lang="en-US" sz="1200" dirty="0" smtClean="0">
                <a:latin typeface="Calibri"/>
              </a:rPr>
              <a:t>Initial testing of prototype gratings has been accomplished</a:t>
            </a:r>
          </a:p>
          <a:p>
            <a:pPr marL="173736" indent="-173736">
              <a:lnSpc>
                <a:spcPct val="90000"/>
              </a:lnSpc>
              <a:spcAft>
                <a:spcPts val="100"/>
              </a:spcAft>
              <a:buFont typeface="Wingdings" panose="05000000000000000000" pitchFamily="2" charset="2"/>
              <a:buChar char="ü"/>
            </a:pPr>
            <a:r>
              <a:rPr lang="en-US" sz="1200" dirty="0" smtClean="0">
                <a:latin typeface="Calibri"/>
              </a:rPr>
              <a:t>Alignment tolerances are known</a:t>
            </a:r>
          </a:p>
          <a:p>
            <a:pPr marL="173736" indent="-173736">
              <a:lnSpc>
                <a:spcPct val="90000"/>
              </a:lnSpc>
              <a:spcAft>
                <a:spcPts val="100"/>
              </a:spcAft>
              <a:buFont typeface="Wingdings" panose="05000000000000000000" pitchFamily="2" charset="2"/>
              <a:buChar char="ü"/>
            </a:pPr>
            <a:r>
              <a:rPr lang="en-US" sz="1200" dirty="0" smtClean="0">
                <a:latin typeface="Calibri"/>
              </a:rPr>
              <a:t>Initial modules have been fabricated and tested</a:t>
            </a:r>
            <a:endParaRPr lang="en-US" sz="1200" dirty="0">
              <a:latin typeface="Calibri"/>
            </a:endParaRPr>
          </a:p>
        </p:txBody>
      </p:sp>
      <p:sp>
        <p:nvSpPr>
          <p:cNvPr id="50" name="Rectangle 11"/>
          <p:cNvSpPr>
            <a:spLocks noChangeArrowheads="1"/>
          </p:cNvSpPr>
          <p:nvPr/>
        </p:nvSpPr>
        <p:spPr bwMode="auto">
          <a:xfrm>
            <a:off x="4552324" y="5628381"/>
            <a:ext cx="4584700" cy="697627"/>
          </a:xfrm>
          <a:prstGeom prst="rect">
            <a:avLst/>
          </a:prstGeom>
          <a:noFill/>
          <a:ln w="9525">
            <a:noFill/>
            <a:miter lim="800000"/>
            <a:headEnd/>
            <a:tailEnd/>
          </a:ln>
        </p:spPr>
        <p:txBody>
          <a:bodyPr wrap="square">
            <a:spAutoFit/>
          </a:bodyPr>
          <a:lstStyle/>
          <a:p>
            <a:pPr marL="173736" indent="-173736">
              <a:lnSpc>
                <a:spcPct val="90000"/>
              </a:lnSpc>
              <a:spcAft>
                <a:spcPts val="250"/>
              </a:spcAft>
            </a:pPr>
            <a:r>
              <a:rPr lang="en-US" sz="1600" b="1" i="1" u="sng" dirty="0" smtClean="0">
                <a:solidFill>
                  <a:srgbClr val="1F497D">
                    <a:lumMod val="60000"/>
                    <a:lumOff val="40000"/>
                  </a:srgbClr>
                </a:solidFill>
                <a:latin typeface="Calibri"/>
              </a:rPr>
              <a:t>Application</a:t>
            </a:r>
            <a:r>
              <a:rPr lang="en-US" sz="1600" b="1" u="sng" dirty="0" smtClean="0">
                <a:solidFill>
                  <a:srgbClr val="1F497D">
                    <a:lumMod val="60000"/>
                    <a:lumOff val="40000"/>
                  </a:srgbClr>
                </a:solidFill>
                <a:latin typeface="Calibri"/>
              </a:rPr>
              <a:t>:</a:t>
            </a:r>
            <a:endParaRPr lang="en-US" sz="1600" b="1" u="sng" dirty="0" smtClean="0">
              <a:solidFill>
                <a:srgbClr val="4F81BD"/>
              </a:solidFill>
              <a:latin typeface="Calibri"/>
            </a:endParaRPr>
          </a:p>
          <a:p>
            <a:pPr marL="173736" indent="-173736">
              <a:lnSpc>
                <a:spcPct val="90000"/>
              </a:lnSpc>
              <a:spcAft>
                <a:spcPts val="100"/>
              </a:spcAft>
              <a:buFontTx/>
              <a:buChar char="•"/>
            </a:pPr>
            <a:r>
              <a:rPr lang="en-US" sz="1200" dirty="0" smtClean="0">
                <a:latin typeface="Calibri"/>
              </a:rPr>
              <a:t>Suborbital rocket missions - OGRE</a:t>
            </a:r>
            <a:endParaRPr lang="en-US" sz="1200" dirty="0">
              <a:latin typeface="Calibri"/>
            </a:endParaRPr>
          </a:p>
          <a:p>
            <a:pPr marL="173736" indent="-173736">
              <a:lnSpc>
                <a:spcPct val="90000"/>
              </a:lnSpc>
              <a:spcAft>
                <a:spcPts val="100"/>
              </a:spcAft>
              <a:buFontTx/>
              <a:buChar char="•"/>
            </a:pPr>
            <a:r>
              <a:rPr lang="en-US" sz="1200" dirty="0" smtClean="0">
                <a:latin typeface="Calibri"/>
              </a:rPr>
              <a:t>Small Explorers - Arcus</a:t>
            </a:r>
            <a:endParaRPr lang="en-US" sz="1200" dirty="0">
              <a:latin typeface="Calibri"/>
            </a:endParaRPr>
          </a:p>
        </p:txBody>
      </p:sp>
      <p:sp>
        <p:nvSpPr>
          <p:cNvPr id="32" name="Text Box 25"/>
          <p:cNvSpPr txBox="1">
            <a:spLocks noChangeArrowheads="1"/>
          </p:cNvSpPr>
          <p:nvPr/>
        </p:nvSpPr>
        <p:spPr bwMode="auto">
          <a:xfrm>
            <a:off x="4920337" y="6354375"/>
            <a:ext cx="3764876" cy="276999"/>
          </a:xfrm>
          <a:prstGeom prst="rect">
            <a:avLst/>
          </a:prstGeom>
          <a:noFill/>
          <a:ln w="25400">
            <a:noFill/>
            <a:miter lim="800000"/>
            <a:headEnd/>
            <a:tailEnd/>
          </a:ln>
        </p:spPr>
        <p:txBody>
          <a:bodyPr wrap="square">
            <a:spAutoFit/>
          </a:bodyPr>
          <a:lstStyle/>
          <a:p>
            <a:r>
              <a:rPr lang="en-US" sz="1200" b="1" i="1" dirty="0" smtClean="0">
                <a:solidFill>
                  <a:srgbClr val="1F497D">
                    <a:lumMod val="60000"/>
                    <a:lumOff val="40000"/>
                  </a:srgbClr>
                </a:solidFill>
                <a:latin typeface="Calibri"/>
              </a:rPr>
              <a:t>TRL </a:t>
            </a:r>
            <a:r>
              <a:rPr lang="en-US" sz="1600" b="1" i="1" baseline="-25000" dirty="0" smtClean="0">
                <a:solidFill>
                  <a:srgbClr val="1F497D">
                    <a:lumMod val="60000"/>
                    <a:lumOff val="40000"/>
                  </a:srgbClr>
                </a:solidFill>
                <a:latin typeface="Calibri"/>
              </a:rPr>
              <a:t>In</a:t>
            </a:r>
            <a:r>
              <a:rPr lang="en-US" sz="1200" b="1" i="1" dirty="0" smtClean="0">
                <a:solidFill>
                  <a:srgbClr val="1F497D">
                    <a:lumMod val="60000"/>
                    <a:lumOff val="40000"/>
                  </a:srgbClr>
                </a:solidFill>
                <a:latin typeface="Calibri"/>
              </a:rPr>
              <a:t> =</a:t>
            </a:r>
            <a:r>
              <a:rPr lang="en-US" sz="1200" b="1" i="1" dirty="0" smtClean="0">
                <a:solidFill>
                  <a:srgbClr val="000000"/>
                </a:solidFill>
                <a:latin typeface="Calibri"/>
              </a:rPr>
              <a:t> </a:t>
            </a:r>
            <a:r>
              <a:rPr lang="en-US" sz="1200" b="1" i="1" dirty="0" smtClean="0">
                <a:latin typeface="Calibri"/>
              </a:rPr>
              <a:t>3</a:t>
            </a:r>
            <a:r>
              <a:rPr lang="en-US" sz="1200" b="1" i="1" dirty="0" smtClean="0">
                <a:solidFill>
                  <a:srgbClr val="4F81BD"/>
                </a:solidFill>
                <a:latin typeface="Calibri"/>
              </a:rPr>
              <a:t>    </a:t>
            </a:r>
            <a:r>
              <a:rPr lang="en-US" sz="1200" b="1" i="1" dirty="0" smtClean="0">
                <a:solidFill>
                  <a:srgbClr val="1F497D">
                    <a:lumMod val="60000"/>
                    <a:lumOff val="40000"/>
                  </a:srgbClr>
                </a:solidFill>
                <a:latin typeface="Calibri"/>
              </a:rPr>
              <a:t>TRL </a:t>
            </a:r>
            <a:r>
              <a:rPr lang="en-US" sz="1600" b="1" i="1" baseline="-25000" dirty="0">
                <a:solidFill>
                  <a:srgbClr val="1F497D">
                    <a:lumMod val="60000"/>
                    <a:lumOff val="40000"/>
                  </a:srgbClr>
                </a:solidFill>
                <a:latin typeface="Calibri"/>
              </a:rPr>
              <a:t>PI-Asserted </a:t>
            </a:r>
            <a:r>
              <a:rPr lang="en-US" sz="1200" b="1" i="1" dirty="0" smtClean="0">
                <a:solidFill>
                  <a:srgbClr val="1F497D">
                    <a:lumMod val="60000"/>
                    <a:lumOff val="40000"/>
                  </a:srgbClr>
                </a:solidFill>
                <a:latin typeface="Calibri"/>
              </a:rPr>
              <a:t>=</a:t>
            </a:r>
            <a:r>
              <a:rPr lang="en-US" sz="1200" b="1" i="1" dirty="0" smtClean="0">
                <a:solidFill>
                  <a:srgbClr val="000000"/>
                </a:solidFill>
                <a:latin typeface="Calibri"/>
              </a:rPr>
              <a:t> </a:t>
            </a:r>
            <a:r>
              <a:rPr lang="en-US" sz="1200" b="1" i="1" dirty="0" smtClean="0">
                <a:latin typeface="Calibri"/>
              </a:rPr>
              <a:t>4</a:t>
            </a:r>
            <a:r>
              <a:rPr lang="en-US" sz="1200" b="1" i="1" dirty="0" smtClean="0">
                <a:solidFill>
                  <a:prstClr val="black"/>
                </a:solidFill>
                <a:latin typeface="Calibri"/>
              </a:rPr>
              <a:t>     </a:t>
            </a:r>
            <a:r>
              <a:rPr lang="en-US" sz="1200" b="1" i="1" dirty="0" smtClean="0">
                <a:solidFill>
                  <a:srgbClr val="1F497D">
                    <a:lumMod val="60000"/>
                    <a:lumOff val="40000"/>
                  </a:srgbClr>
                </a:solidFill>
                <a:latin typeface="Calibri"/>
              </a:rPr>
              <a:t>TRL </a:t>
            </a:r>
            <a:r>
              <a:rPr lang="en-US" sz="1600" b="1" i="1" baseline="-25000" dirty="0" smtClean="0">
                <a:solidFill>
                  <a:srgbClr val="1F497D">
                    <a:lumMod val="60000"/>
                    <a:lumOff val="40000"/>
                  </a:srgbClr>
                </a:solidFill>
                <a:latin typeface="Calibri"/>
              </a:rPr>
              <a:t>Target</a:t>
            </a:r>
            <a:r>
              <a:rPr lang="en-US" sz="1200" b="1" i="1" dirty="0" smtClean="0">
                <a:solidFill>
                  <a:srgbClr val="1F497D">
                    <a:lumMod val="60000"/>
                    <a:lumOff val="40000"/>
                  </a:srgbClr>
                </a:solidFill>
                <a:latin typeface="Calibri"/>
              </a:rPr>
              <a:t>=</a:t>
            </a:r>
            <a:r>
              <a:rPr lang="en-US" sz="1200" b="1" i="1" dirty="0" smtClean="0">
                <a:solidFill>
                  <a:srgbClr val="000000"/>
                </a:solidFill>
                <a:latin typeface="Calibri"/>
              </a:rPr>
              <a:t> </a:t>
            </a:r>
            <a:r>
              <a:rPr lang="en-US" sz="1200" b="1" i="1" dirty="0" smtClean="0">
                <a:latin typeface="Calibri"/>
              </a:rPr>
              <a:t>6</a:t>
            </a:r>
            <a:r>
              <a:rPr lang="en-US" sz="1200" b="1" i="1" dirty="0" smtClean="0">
                <a:solidFill>
                  <a:prstClr val="black"/>
                </a:solidFill>
                <a:latin typeface="Calibri"/>
              </a:rPr>
              <a:t>  </a:t>
            </a:r>
            <a:endParaRPr lang="en-US" sz="1200" b="1" i="1" dirty="0">
              <a:solidFill>
                <a:prstClr val="black"/>
              </a:solidFill>
              <a:latin typeface="Calibri"/>
            </a:endParaRPr>
          </a:p>
        </p:txBody>
      </p:sp>
      <p:sp>
        <p:nvSpPr>
          <p:cNvPr id="34" name="Rectangle 27"/>
          <p:cNvSpPr>
            <a:spLocks noChangeArrowheads="1"/>
          </p:cNvSpPr>
          <p:nvPr/>
        </p:nvSpPr>
        <p:spPr bwMode="auto">
          <a:xfrm>
            <a:off x="4564856" y="4614648"/>
            <a:ext cx="4569972" cy="1042850"/>
          </a:xfrm>
          <a:prstGeom prst="rect">
            <a:avLst/>
          </a:prstGeom>
          <a:noFill/>
          <a:ln w="25400">
            <a:noFill/>
            <a:miter lim="800000"/>
            <a:headEnd/>
            <a:tailEnd/>
          </a:ln>
        </p:spPr>
        <p:txBody>
          <a:bodyPr wrap="square">
            <a:spAutoFit/>
          </a:bodyPr>
          <a:lstStyle/>
          <a:p>
            <a:pPr marL="173736" indent="-173736">
              <a:lnSpc>
                <a:spcPct val="90000"/>
              </a:lnSpc>
              <a:spcAft>
                <a:spcPts val="250"/>
              </a:spcAft>
              <a:buSzPct val="100000"/>
            </a:pPr>
            <a:r>
              <a:rPr lang="en-US" sz="1600" b="1" i="1" u="sng" dirty="0" smtClean="0">
                <a:solidFill>
                  <a:srgbClr val="1F497D">
                    <a:lumMod val="60000"/>
                    <a:lumOff val="40000"/>
                  </a:srgbClr>
                </a:solidFill>
                <a:latin typeface="Calibri"/>
              </a:rPr>
              <a:t>Next Milestones:</a:t>
            </a:r>
          </a:p>
          <a:p>
            <a:pPr marL="173736" indent="-173736">
              <a:lnSpc>
                <a:spcPct val="90000"/>
              </a:lnSpc>
              <a:spcAft>
                <a:spcPts val="100"/>
              </a:spcAft>
              <a:buFontTx/>
              <a:buChar char="•"/>
            </a:pPr>
            <a:r>
              <a:rPr lang="en-US" sz="1200" dirty="0" smtClean="0">
                <a:latin typeface="Calibri"/>
              </a:rPr>
              <a:t>Test active and passive module mounts (Year 1)</a:t>
            </a:r>
          </a:p>
          <a:p>
            <a:pPr marL="173736" indent="-173736">
              <a:lnSpc>
                <a:spcPct val="90000"/>
              </a:lnSpc>
              <a:spcAft>
                <a:spcPts val="100"/>
              </a:spcAft>
              <a:buFontTx/>
              <a:buChar char="•"/>
            </a:pPr>
            <a:r>
              <a:rPr lang="en-US" sz="1200" dirty="0" smtClean="0">
                <a:latin typeface="Calibri"/>
              </a:rPr>
              <a:t>Increase fidelity of module mount and alignment methodology (Year 1 – Year 2)</a:t>
            </a:r>
          </a:p>
          <a:p>
            <a:pPr marL="173736" indent="-173736">
              <a:lnSpc>
                <a:spcPct val="90000"/>
              </a:lnSpc>
              <a:spcAft>
                <a:spcPts val="100"/>
              </a:spcAft>
              <a:buFontTx/>
              <a:buChar char="•"/>
            </a:pPr>
            <a:r>
              <a:rPr lang="en-US" sz="1200" dirty="0" smtClean="0">
                <a:latin typeface="Calibri"/>
              </a:rPr>
              <a:t>Test flight-like aligned module (Year 2)</a:t>
            </a:r>
            <a:endParaRPr lang="en-US" sz="1200" dirty="0">
              <a:latin typeface="Calibri"/>
            </a:endParaRPr>
          </a:p>
        </p:txBody>
      </p:sp>
      <p:pic>
        <p:nvPicPr>
          <p:cNvPr id="2050" name="Picture 2"/>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02776" y="655001"/>
            <a:ext cx="686650" cy="7800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8"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58758" y="1519956"/>
            <a:ext cx="3722847" cy="1797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a:xfrm>
            <a:off x="4858758" y="3317312"/>
            <a:ext cx="3722847" cy="461665"/>
          </a:xfrm>
          <a:prstGeom prst="rect">
            <a:avLst/>
          </a:prstGeom>
          <a:noFill/>
        </p:spPr>
        <p:txBody>
          <a:bodyPr wrap="square" rtlCol="0">
            <a:spAutoFit/>
          </a:bodyPr>
          <a:lstStyle/>
          <a:p>
            <a:r>
              <a:rPr lang="en-US" sz="1200" dirty="0" smtClean="0"/>
              <a:t>Upper left: Metrology system for grating alignment, Lower right: Grating module with pico actuators</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67103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Picture 31" descr="Screen Shot 2014-06-17 at 2.07.51 PM.pn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19860" y="2202292"/>
            <a:ext cx="1755460" cy="1573574"/>
          </a:xfrm>
          <a:prstGeom prst="rect">
            <a:avLst/>
          </a:prstGeom>
        </p:spPr>
      </p:pic>
      <p:sp>
        <p:nvSpPr>
          <p:cNvPr id="20" name="Rectangle 12"/>
          <p:cNvSpPr>
            <a:spLocks noGrp="1" noChangeArrowheads="1"/>
          </p:cNvSpPr>
          <p:nvPr>
            <p:ph type="title"/>
          </p:nvPr>
        </p:nvSpPr>
        <p:spPr>
          <a:xfrm>
            <a:off x="294640" y="91440"/>
            <a:ext cx="8229600" cy="780223"/>
          </a:xfrm>
        </p:spPr>
        <p:txBody>
          <a:bodyPr>
            <a:normAutofit/>
          </a:bodyPr>
          <a:lstStyle/>
          <a:p>
            <a:r>
              <a:rPr lang="en-US" sz="2000" dirty="0" smtClean="0"/>
              <a:t>Next Generation X-ray Optics: High-Resolution, </a:t>
            </a:r>
            <a:br>
              <a:rPr lang="en-US" sz="2000" dirty="0" smtClean="0"/>
            </a:br>
            <a:r>
              <a:rPr lang="en-US" sz="2000" dirty="0" smtClean="0"/>
              <a:t>Lightweight, and Low-Cost</a:t>
            </a:r>
          </a:p>
        </p:txBody>
      </p:sp>
      <p:sp>
        <p:nvSpPr>
          <p:cNvPr id="33" name="Text Box 26"/>
          <p:cNvSpPr txBox="1">
            <a:spLocks noChangeArrowheads="1"/>
          </p:cNvSpPr>
          <p:nvPr/>
        </p:nvSpPr>
        <p:spPr bwMode="auto">
          <a:xfrm>
            <a:off x="2117905" y="871663"/>
            <a:ext cx="4721934" cy="307777"/>
          </a:xfrm>
          <a:prstGeom prst="rect">
            <a:avLst/>
          </a:prstGeom>
          <a:noFill/>
          <a:ln w="25400">
            <a:noFill/>
            <a:miter lim="800000"/>
            <a:headEnd/>
            <a:tailEnd/>
          </a:ln>
        </p:spPr>
        <p:txBody>
          <a:bodyPr wrap="square">
            <a:spAutoFit/>
          </a:bodyPr>
          <a:lstStyle/>
          <a:p>
            <a:pPr algn="ctr"/>
            <a:r>
              <a:rPr lang="en-US" sz="1400" dirty="0">
                <a:solidFill>
                  <a:prstClr val="black"/>
                </a:solidFill>
              </a:rPr>
              <a:t>PI:</a:t>
            </a:r>
            <a:r>
              <a:rPr lang="en-US" sz="1400" dirty="0" smtClean="0">
                <a:solidFill>
                  <a:prstClr val="black"/>
                </a:solidFill>
              </a:rPr>
              <a:t> William W. Zhang/GSFC</a:t>
            </a:r>
            <a:endParaRPr lang="en-US" sz="1400" b="1" dirty="0">
              <a:solidFill>
                <a:prstClr val="black"/>
              </a:solidFill>
            </a:endParaRPr>
          </a:p>
        </p:txBody>
      </p:sp>
      <p:sp>
        <p:nvSpPr>
          <p:cNvPr id="8" name="Line 2"/>
          <p:cNvSpPr>
            <a:spLocks noChangeShapeType="1"/>
          </p:cNvSpPr>
          <p:nvPr/>
        </p:nvSpPr>
        <p:spPr bwMode="auto">
          <a:xfrm>
            <a:off x="409575" y="3821748"/>
            <a:ext cx="8275638" cy="0"/>
          </a:xfrm>
          <a:prstGeom prst="line">
            <a:avLst/>
          </a:prstGeom>
          <a:noFill/>
          <a:ln w="38100">
            <a:solidFill>
              <a:schemeClr val="accent1"/>
            </a:solidFill>
            <a:round/>
            <a:headEnd/>
            <a:tailEnd/>
          </a:ln>
        </p:spPr>
        <p:txBody>
          <a:bodyPr/>
          <a:lstStyle/>
          <a:p>
            <a:endParaRPr lang="en-US" sz="1800" dirty="0">
              <a:solidFill>
                <a:prstClr val="black"/>
              </a:solidFill>
            </a:endParaRPr>
          </a:p>
        </p:txBody>
      </p:sp>
      <p:sp>
        <p:nvSpPr>
          <p:cNvPr id="10" name="Line 3"/>
          <p:cNvSpPr>
            <a:spLocks noChangeShapeType="1"/>
          </p:cNvSpPr>
          <p:nvPr/>
        </p:nvSpPr>
        <p:spPr bwMode="auto">
          <a:xfrm flipH="1">
            <a:off x="4478020" y="1187133"/>
            <a:ext cx="11113" cy="5513387"/>
          </a:xfrm>
          <a:prstGeom prst="line">
            <a:avLst/>
          </a:prstGeom>
          <a:noFill/>
          <a:ln w="38100">
            <a:solidFill>
              <a:schemeClr val="accent1"/>
            </a:solidFill>
            <a:round/>
            <a:headEnd/>
            <a:tailEnd/>
          </a:ln>
        </p:spPr>
        <p:txBody>
          <a:bodyPr/>
          <a:lstStyle/>
          <a:p>
            <a:endParaRPr lang="en-US" sz="1800" dirty="0">
              <a:solidFill>
                <a:prstClr val="black"/>
              </a:solidFill>
            </a:endParaRPr>
          </a:p>
        </p:txBody>
      </p:sp>
      <p:sp>
        <p:nvSpPr>
          <p:cNvPr id="16" name="Rectangle 8"/>
          <p:cNvSpPr>
            <a:spLocks noChangeArrowheads="1"/>
          </p:cNvSpPr>
          <p:nvPr/>
        </p:nvSpPr>
        <p:spPr bwMode="auto">
          <a:xfrm>
            <a:off x="50800" y="1356361"/>
            <a:ext cx="4417106" cy="1532084"/>
          </a:xfrm>
          <a:prstGeom prst="rect">
            <a:avLst/>
          </a:prstGeom>
          <a:noFill/>
          <a:ln w="9525">
            <a:noFill/>
            <a:miter lim="800000"/>
            <a:headEnd/>
            <a:tailEnd/>
          </a:ln>
        </p:spPr>
        <p:txBody>
          <a:bodyPr/>
          <a:lstStyle/>
          <a:p>
            <a:pPr marL="169863" indent="-169863" defTabSz="457200">
              <a:lnSpc>
                <a:spcPct val="90000"/>
              </a:lnSpc>
              <a:buSzPct val="100000"/>
            </a:pPr>
            <a:r>
              <a:rPr lang="en-US" sz="1400" b="1" i="1" u="sng" dirty="0">
                <a:solidFill>
                  <a:srgbClr val="1F497D">
                    <a:lumMod val="60000"/>
                    <a:lumOff val="40000"/>
                  </a:srgbClr>
                </a:solidFill>
              </a:rPr>
              <a:t>Objectives and Key Challenges:</a:t>
            </a:r>
          </a:p>
          <a:p>
            <a:pPr marL="169863" indent="-169863" defTabSz="457200">
              <a:lnSpc>
                <a:spcPct val="90000"/>
              </a:lnSpc>
              <a:spcBef>
                <a:spcPts val="250"/>
              </a:spcBef>
              <a:buSzPct val="100000"/>
              <a:buFontTx/>
              <a:buChar char="•"/>
            </a:pPr>
            <a:r>
              <a:rPr lang="en-US" sz="1100" dirty="0" smtClean="0">
                <a:solidFill>
                  <a:prstClr val="black"/>
                </a:solidFill>
                <a:cs typeface="Calibri" pitchFamily="34" charset="0"/>
              </a:rPr>
              <a:t>Develop a lightweight X-ray mirror technology achieving better than </a:t>
            </a:r>
            <a:r>
              <a:rPr lang="en-US" sz="1100" dirty="0">
                <a:solidFill>
                  <a:prstClr val="black"/>
                </a:solidFill>
                <a:cs typeface="Calibri" pitchFamily="34" charset="0"/>
              </a:rPr>
              <a:t>5</a:t>
            </a:r>
            <a:r>
              <a:rPr lang="en-US" sz="1100" dirty="0" smtClean="0">
                <a:solidFill>
                  <a:prstClr val="black"/>
                </a:solidFill>
                <a:cs typeface="Calibri" pitchFamily="34" charset="0"/>
              </a:rPr>
              <a:t>” HPD angular resolution, advancing it to TRL 5, and readying it to enable missions planned for both 2010’s and 2020’s</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Mature and perfect this technology to minimize cost and schedule</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Prepare ways to achieve significantly better than </a:t>
            </a:r>
            <a:r>
              <a:rPr lang="en-US" sz="1100" dirty="0">
                <a:solidFill>
                  <a:prstClr val="black"/>
                </a:solidFill>
                <a:cs typeface="Calibri" pitchFamily="34" charset="0"/>
              </a:rPr>
              <a:t>5</a:t>
            </a:r>
            <a:r>
              <a:rPr lang="en-US" sz="1100" dirty="0" smtClean="0">
                <a:solidFill>
                  <a:prstClr val="black"/>
                </a:solidFill>
                <a:cs typeface="Calibri" pitchFamily="34" charset="0"/>
              </a:rPr>
              <a:t>” resolution while keeping mass and cost at similar levels</a:t>
            </a:r>
            <a:endParaRPr lang="en-US" sz="1100" dirty="0">
              <a:solidFill>
                <a:prstClr val="black"/>
              </a:solidFill>
              <a:cs typeface="Calibri" pitchFamily="34" charset="0"/>
            </a:endParaRPr>
          </a:p>
        </p:txBody>
      </p:sp>
      <p:sp>
        <p:nvSpPr>
          <p:cNvPr id="17" name="Text Box 9"/>
          <p:cNvSpPr txBox="1">
            <a:spLocks noChangeArrowheads="1"/>
          </p:cNvSpPr>
          <p:nvPr/>
        </p:nvSpPr>
        <p:spPr bwMode="auto">
          <a:xfrm>
            <a:off x="114300" y="4138295"/>
            <a:ext cx="4389438" cy="276999"/>
          </a:xfrm>
          <a:prstGeom prst="rect">
            <a:avLst/>
          </a:prstGeom>
          <a:noFill/>
          <a:ln w="9525">
            <a:noFill/>
            <a:miter lim="800000"/>
            <a:headEnd/>
            <a:tailEnd/>
          </a:ln>
        </p:spPr>
        <p:txBody>
          <a:bodyPr>
            <a:spAutoFit/>
          </a:bodyPr>
          <a:lstStyle/>
          <a:p>
            <a:pPr marL="117475" indent="-117475" defTabSz="339725">
              <a:buFontTx/>
              <a:buChar char="•"/>
            </a:pPr>
            <a:endParaRPr lang="en-US" sz="1200" dirty="0">
              <a:solidFill>
                <a:prstClr val="black"/>
              </a:solidFill>
              <a:latin typeface="Arial" charset="0"/>
            </a:endParaRPr>
          </a:p>
        </p:txBody>
      </p:sp>
      <p:sp>
        <p:nvSpPr>
          <p:cNvPr id="18" name="Text Box 10"/>
          <p:cNvSpPr txBox="1">
            <a:spLocks noChangeArrowheads="1"/>
          </p:cNvSpPr>
          <p:nvPr/>
        </p:nvSpPr>
        <p:spPr bwMode="auto">
          <a:xfrm>
            <a:off x="38100" y="5346700"/>
            <a:ext cx="4361387" cy="797398"/>
          </a:xfrm>
          <a:prstGeom prst="rect">
            <a:avLst/>
          </a:prstGeom>
          <a:noFill/>
          <a:ln w="9525">
            <a:noFill/>
            <a:miter lim="800000"/>
            <a:headEnd/>
            <a:tailEnd/>
          </a:ln>
        </p:spPr>
        <p:txBody>
          <a:bodyPr wrap="square">
            <a:spAutoFit/>
          </a:bodyPr>
          <a:lstStyle/>
          <a:p>
            <a:pPr marL="169863" indent="-169863" defTabSz="339725">
              <a:lnSpc>
                <a:spcPct val="90000"/>
              </a:lnSpc>
              <a:spcBef>
                <a:spcPct val="20000"/>
              </a:spcBef>
              <a:buSzPct val="100000"/>
            </a:pPr>
            <a:r>
              <a:rPr lang="en-US" sz="1400" b="1" i="1" u="sng" dirty="0" smtClean="0">
                <a:solidFill>
                  <a:srgbClr val="1F497D">
                    <a:lumMod val="60000"/>
                    <a:lumOff val="40000"/>
                  </a:srgbClr>
                </a:solidFill>
              </a:rPr>
              <a:t>Key Collaborators:</a:t>
            </a:r>
          </a:p>
          <a:p>
            <a:pPr marL="169863" indent="-169863" defTabSz="457200">
              <a:lnSpc>
                <a:spcPct val="90000"/>
              </a:lnSpc>
              <a:spcBef>
                <a:spcPts val="250"/>
              </a:spcBef>
              <a:buSzPct val="100000"/>
              <a:buFontTx/>
              <a:buChar char="•"/>
            </a:pPr>
            <a:r>
              <a:rPr lang="en-US" sz="1100" dirty="0" smtClean="0">
                <a:solidFill>
                  <a:prstClr val="black"/>
                </a:solidFill>
                <a:cs typeface="Calibri" pitchFamily="34" charset="0"/>
              </a:rPr>
              <a:t>Michael Biskach, Kai-Wing Chan, Ryan McClelland, Timo Saha (NASA/GSFC) </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Stephen O’Dell (NASA/MSFC)</a:t>
            </a:r>
          </a:p>
        </p:txBody>
      </p:sp>
      <p:sp>
        <p:nvSpPr>
          <p:cNvPr id="19" name="Rectangle 11"/>
          <p:cNvSpPr>
            <a:spLocks noChangeArrowheads="1"/>
          </p:cNvSpPr>
          <p:nvPr/>
        </p:nvSpPr>
        <p:spPr bwMode="auto">
          <a:xfrm>
            <a:off x="4486160" y="5328920"/>
            <a:ext cx="4338638" cy="1166217"/>
          </a:xfrm>
          <a:prstGeom prst="rect">
            <a:avLst/>
          </a:prstGeom>
          <a:noFill/>
          <a:ln w="9525">
            <a:noFill/>
            <a:miter lim="800000"/>
            <a:headEnd/>
            <a:tailEnd/>
          </a:ln>
        </p:spPr>
        <p:txBody>
          <a:bodyPr wrap="square">
            <a:spAutoFit/>
          </a:bodyPr>
          <a:lstStyle/>
          <a:p>
            <a:pPr marL="169863" indent="-169863">
              <a:lnSpc>
                <a:spcPct val="90000"/>
              </a:lnSpc>
              <a:spcBef>
                <a:spcPct val="20000"/>
              </a:spcBef>
              <a:buSzPct val="100000"/>
            </a:pPr>
            <a:r>
              <a:rPr lang="en-US" sz="1400" b="1" i="1" u="sng" dirty="0" smtClean="0">
                <a:solidFill>
                  <a:srgbClr val="1F497D">
                    <a:lumMod val="60000"/>
                    <a:lumOff val="40000"/>
                  </a:srgbClr>
                </a:solidFill>
              </a:rPr>
              <a:t>Applications:</a:t>
            </a:r>
          </a:p>
          <a:p>
            <a:pPr marL="169863" indent="-169863" defTabSz="457200">
              <a:lnSpc>
                <a:spcPct val="90000"/>
              </a:lnSpc>
              <a:spcBef>
                <a:spcPts val="250"/>
              </a:spcBef>
              <a:buSzPct val="100000"/>
              <a:buFontTx/>
              <a:buChar char="•"/>
            </a:pPr>
            <a:r>
              <a:rPr lang="en-US" sz="1100" dirty="0" smtClean="0">
                <a:solidFill>
                  <a:prstClr val="black"/>
                </a:solidFill>
                <a:cs typeface="Calibri" pitchFamily="34" charset="0"/>
              </a:rPr>
              <a:t>Backup technology for ESA’s Athena mission</a:t>
            </a:r>
          </a:p>
          <a:p>
            <a:pPr marL="169863" indent="-169863" defTabSz="457200">
              <a:lnSpc>
                <a:spcPct val="90000"/>
              </a:lnSpc>
              <a:spcBef>
                <a:spcPts val="250"/>
              </a:spcBef>
              <a:buSzPct val="100000"/>
              <a:buFontTx/>
              <a:buChar char="•"/>
            </a:pPr>
            <a:r>
              <a:rPr lang="en-US" sz="1100" dirty="0" smtClean="0">
                <a:solidFill>
                  <a:prstClr val="black"/>
                </a:solidFill>
                <a:cs typeface="Calibri" pitchFamily="34" charset="0"/>
              </a:rPr>
              <a:t>Flagship and probe-class X-ray missions</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Explorer-type X-ray missions</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Sounding rocket and balloon experiments</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Medical research and diagnosis</a:t>
            </a:r>
            <a:endParaRPr lang="en-US" sz="1100" dirty="0">
              <a:solidFill>
                <a:prstClr val="black"/>
              </a:solidFill>
              <a:cs typeface="Calibri" pitchFamily="34" charset="0"/>
            </a:endParaRPr>
          </a:p>
        </p:txBody>
      </p:sp>
      <p:sp>
        <p:nvSpPr>
          <p:cNvPr id="21" name="Text Box 13"/>
          <p:cNvSpPr txBox="1">
            <a:spLocks noChangeArrowheads="1"/>
          </p:cNvSpPr>
          <p:nvPr/>
        </p:nvSpPr>
        <p:spPr bwMode="auto">
          <a:xfrm>
            <a:off x="50800" y="3837299"/>
            <a:ext cx="4412187" cy="1445267"/>
          </a:xfrm>
          <a:prstGeom prst="rect">
            <a:avLst/>
          </a:prstGeom>
          <a:noFill/>
          <a:ln w="25400">
            <a:noFill/>
            <a:miter lim="800000"/>
            <a:headEnd/>
            <a:tailEnd/>
          </a:ln>
        </p:spPr>
        <p:txBody>
          <a:bodyPr wrap="square">
            <a:spAutoFit/>
          </a:bodyPr>
          <a:lstStyle/>
          <a:p>
            <a:pPr marL="169863" indent="-169863">
              <a:lnSpc>
                <a:spcPct val="90000"/>
              </a:lnSpc>
              <a:spcBef>
                <a:spcPct val="20000"/>
              </a:spcBef>
              <a:buSzPct val="100000"/>
            </a:pPr>
            <a:r>
              <a:rPr lang="en-US" sz="1400" b="1" i="1" u="sng" dirty="0" smtClean="0">
                <a:solidFill>
                  <a:srgbClr val="1F497D">
                    <a:lumMod val="60000"/>
                    <a:lumOff val="40000"/>
                  </a:srgbClr>
                </a:solidFill>
              </a:rPr>
              <a:t>Approach:</a:t>
            </a:r>
          </a:p>
          <a:p>
            <a:pPr marL="169863" indent="-169863" defTabSz="457200">
              <a:lnSpc>
                <a:spcPct val="90000"/>
              </a:lnSpc>
              <a:spcBef>
                <a:spcPts val="250"/>
              </a:spcBef>
              <a:buSzPct val="100000"/>
              <a:buFontTx/>
              <a:buChar char="•"/>
            </a:pPr>
            <a:r>
              <a:rPr lang="en-US" sz="1100" dirty="0" smtClean="0">
                <a:solidFill>
                  <a:prstClr val="black"/>
                </a:solidFill>
                <a:cs typeface="Calibri" pitchFamily="34" charset="0"/>
              </a:rPr>
              <a:t>Make </a:t>
            </a:r>
            <a:r>
              <a:rPr lang="en-US" sz="1100" dirty="0">
                <a:solidFill>
                  <a:prstClr val="black"/>
                </a:solidFill>
                <a:cs typeface="Calibri" pitchFamily="34" charset="0"/>
              </a:rPr>
              <a:t>mirror </a:t>
            </a:r>
            <a:r>
              <a:rPr lang="en-US" sz="1100" dirty="0" smtClean="0">
                <a:solidFill>
                  <a:prstClr val="black"/>
                </a:solidFill>
                <a:cs typeface="Calibri" pitchFamily="34" charset="0"/>
              </a:rPr>
              <a:t>substrates by slumping glass or polishing silicon</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Maximize </a:t>
            </a:r>
            <a:r>
              <a:rPr lang="en-US" sz="1100" dirty="0">
                <a:solidFill>
                  <a:prstClr val="black"/>
                </a:solidFill>
                <a:cs typeface="Calibri" pitchFamily="34" charset="0"/>
              </a:rPr>
              <a:t>X-ray </a:t>
            </a:r>
            <a:r>
              <a:rPr lang="en-US" sz="1100" dirty="0" smtClean="0">
                <a:solidFill>
                  <a:prstClr val="black"/>
                </a:solidFill>
                <a:cs typeface="Calibri" pitchFamily="34" charset="0"/>
              </a:rPr>
              <a:t>reflectance using magnetron sputter or atomic layer deposition</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Measure performance using interferometer, null lens, and interferometric microscope</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Align </a:t>
            </a:r>
            <a:r>
              <a:rPr lang="en-US" sz="1100" dirty="0">
                <a:solidFill>
                  <a:prstClr val="black"/>
                </a:solidFill>
                <a:cs typeface="Calibri" pitchFamily="34" charset="0"/>
              </a:rPr>
              <a:t>mirror </a:t>
            </a:r>
            <a:r>
              <a:rPr lang="en-US" sz="1100" dirty="0" smtClean="0">
                <a:solidFill>
                  <a:prstClr val="black"/>
                </a:solidFill>
                <a:cs typeface="Calibri" pitchFamily="34" charset="0"/>
              </a:rPr>
              <a:t>segments using Hartmann tests</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Develop precision epoxy bonding techniques</a:t>
            </a:r>
            <a:endParaRPr lang="en-US" sz="1100" dirty="0">
              <a:solidFill>
                <a:prstClr val="black"/>
              </a:solidFill>
              <a:cs typeface="Calibri" pitchFamily="34" charset="0"/>
            </a:endParaRPr>
          </a:p>
        </p:txBody>
      </p:sp>
      <p:sp>
        <p:nvSpPr>
          <p:cNvPr id="22" name="Line 14"/>
          <p:cNvSpPr>
            <a:spLocks noChangeShapeType="1"/>
          </p:cNvSpPr>
          <p:nvPr/>
        </p:nvSpPr>
        <p:spPr bwMode="auto">
          <a:xfrm>
            <a:off x="4456113" y="4414520"/>
            <a:ext cx="3627437" cy="0"/>
          </a:xfrm>
          <a:prstGeom prst="line">
            <a:avLst/>
          </a:prstGeom>
          <a:noFill/>
          <a:ln w="28575" cap="sq">
            <a:noFill/>
            <a:round/>
            <a:headEnd/>
            <a:tailEnd/>
          </a:ln>
        </p:spPr>
        <p:txBody>
          <a:bodyPr/>
          <a:lstStyle/>
          <a:p>
            <a:endParaRPr lang="en-US" sz="1800" dirty="0">
              <a:solidFill>
                <a:prstClr val="black"/>
              </a:solidFill>
            </a:endParaRPr>
          </a:p>
        </p:txBody>
      </p:sp>
      <p:sp>
        <p:nvSpPr>
          <p:cNvPr id="23" name="Line 15"/>
          <p:cNvSpPr>
            <a:spLocks noChangeShapeType="1"/>
          </p:cNvSpPr>
          <p:nvPr/>
        </p:nvSpPr>
        <p:spPr bwMode="auto">
          <a:xfrm>
            <a:off x="4456113" y="5623362"/>
            <a:ext cx="3627437" cy="0"/>
          </a:xfrm>
          <a:prstGeom prst="line">
            <a:avLst/>
          </a:prstGeom>
          <a:noFill/>
          <a:ln w="28575" cap="sq">
            <a:noFill/>
            <a:round/>
            <a:headEnd/>
            <a:tailEnd/>
          </a:ln>
        </p:spPr>
        <p:txBody>
          <a:bodyPr/>
          <a:lstStyle/>
          <a:p>
            <a:endParaRPr lang="en-US" sz="1800" dirty="0">
              <a:solidFill>
                <a:prstClr val="black"/>
              </a:solidFill>
            </a:endParaRPr>
          </a:p>
        </p:txBody>
      </p:sp>
      <p:sp>
        <p:nvSpPr>
          <p:cNvPr id="24" name="Line 17"/>
          <p:cNvSpPr>
            <a:spLocks noChangeShapeType="1"/>
          </p:cNvSpPr>
          <p:nvPr/>
        </p:nvSpPr>
        <p:spPr bwMode="auto">
          <a:xfrm>
            <a:off x="8996363" y="4414520"/>
            <a:ext cx="0" cy="292100"/>
          </a:xfrm>
          <a:prstGeom prst="line">
            <a:avLst/>
          </a:prstGeom>
          <a:noFill/>
          <a:ln w="28575" cap="sq">
            <a:noFill/>
            <a:round/>
            <a:headEnd/>
            <a:tailEnd/>
          </a:ln>
        </p:spPr>
        <p:txBody>
          <a:bodyPr/>
          <a:lstStyle/>
          <a:p>
            <a:endParaRPr lang="en-US" sz="1800" dirty="0">
              <a:solidFill>
                <a:prstClr val="black"/>
              </a:solidFill>
            </a:endParaRPr>
          </a:p>
        </p:txBody>
      </p:sp>
      <p:sp>
        <p:nvSpPr>
          <p:cNvPr id="25" name="Line 18"/>
          <p:cNvSpPr>
            <a:spLocks noChangeShapeType="1"/>
          </p:cNvSpPr>
          <p:nvPr/>
        </p:nvSpPr>
        <p:spPr bwMode="auto">
          <a:xfrm>
            <a:off x="8083550" y="4414520"/>
            <a:ext cx="912813" cy="0"/>
          </a:xfrm>
          <a:prstGeom prst="line">
            <a:avLst/>
          </a:prstGeom>
          <a:noFill/>
          <a:ln w="28575" cap="sq">
            <a:noFill/>
            <a:round/>
            <a:headEnd/>
            <a:tailEnd/>
          </a:ln>
        </p:spPr>
        <p:txBody>
          <a:bodyPr/>
          <a:lstStyle/>
          <a:p>
            <a:endParaRPr lang="en-US" sz="1800" dirty="0">
              <a:solidFill>
                <a:prstClr val="black"/>
              </a:solidFill>
            </a:endParaRPr>
          </a:p>
        </p:txBody>
      </p:sp>
      <p:sp>
        <p:nvSpPr>
          <p:cNvPr id="26" name="Line 19"/>
          <p:cNvSpPr>
            <a:spLocks noChangeShapeType="1"/>
          </p:cNvSpPr>
          <p:nvPr/>
        </p:nvSpPr>
        <p:spPr bwMode="auto">
          <a:xfrm>
            <a:off x="4456113" y="4706620"/>
            <a:ext cx="0" cy="295275"/>
          </a:xfrm>
          <a:prstGeom prst="line">
            <a:avLst/>
          </a:prstGeom>
          <a:noFill/>
          <a:ln w="28575" cap="sq">
            <a:noFill/>
            <a:round/>
            <a:headEnd/>
            <a:tailEnd/>
          </a:ln>
        </p:spPr>
        <p:txBody>
          <a:bodyPr/>
          <a:lstStyle/>
          <a:p>
            <a:endParaRPr lang="en-US" sz="1800" dirty="0">
              <a:solidFill>
                <a:prstClr val="black"/>
              </a:solidFill>
            </a:endParaRPr>
          </a:p>
        </p:txBody>
      </p:sp>
      <p:sp>
        <p:nvSpPr>
          <p:cNvPr id="27" name="Line 20"/>
          <p:cNvSpPr>
            <a:spLocks noChangeShapeType="1"/>
          </p:cNvSpPr>
          <p:nvPr/>
        </p:nvSpPr>
        <p:spPr bwMode="auto">
          <a:xfrm>
            <a:off x="8996363" y="4706620"/>
            <a:ext cx="0" cy="295275"/>
          </a:xfrm>
          <a:prstGeom prst="line">
            <a:avLst/>
          </a:prstGeom>
          <a:noFill/>
          <a:ln w="28575" cap="sq">
            <a:noFill/>
            <a:round/>
            <a:headEnd/>
            <a:tailEnd/>
          </a:ln>
        </p:spPr>
        <p:txBody>
          <a:bodyPr/>
          <a:lstStyle/>
          <a:p>
            <a:endParaRPr lang="en-US" sz="1800" dirty="0">
              <a:solidFill>
                <a:prstClr val="black"/>
              </a:solidFill>
            </a:endParaRPr>
          </a:p>
        </p:txBody>
      </p:sp>
      <p:sp>
        <p:nvSpPr>
          <p:cNvPr id="28" name="Line 21"/>
          <p:cNvSpPr>
            <a:spLocks noChangeShapeType="1"/>
          </p:cNvSpPr>
          <p:nvPr/>
        </p:nvSpPr>
        <p:spPr bwMode="auto">
          <a:xfrm>
            <a:off x="4456113" y="5001895"/>
            <a:ext cx="0" cy="327025"/>
          </a:xfrm>
          <a:prstGeom prst="line">
            <a:avLst/>
          </a:prstGeom>
          <a:noFill/>
          <a:ln w="28575" cap="sq">
            <a:noFill/>
            <a:round/>
            <a:headEnd/>
            <a:tailEnd/>
          </a:ln>
        </p:spPr>
        <p:txBody>
          <a:bodyPr/>
          <a:lstStyle/>
          <a:p>
            <a:endParaRPr lang="en-US" sz="1800" dirty="0">
              <a:solidFill>
                <a:prstClr val="black"/>
              </a:solidFill>
            </a:endParaRPr>
          </a:p>
        </p:txBody>
      </p:sp>
      <p:sp>
        <p:nvSpPr>
          <p:cNvPr id="29" name="Line 22"/>
          <p:cNvSpPr>
            <a:spLocks noChangeShapeType="1"/>
          </p:cNvSpPr>
          <p:nvPr/>
        </p:nvSpPr>
        <p:spPr bwMode="auto">
          <a:xfrm>
            <a:off x="8996363" y="5001895"/>
            <a:ext cx="0" cy="327025"/>
          </a:xfrm>
          <a:prstGeom prst="line">
            <a:avLst/>
          </a:prstGeom>
          <a:noFill/>
          <a:ln w="28575" cap="sq">
            <a:noFill/>
            <a:round/>
            <a:headEnd/>
            <a:tailEnd/>
          </a:ln>
        </p:spPr>
        <p:txBody>
          <a:bodyPr/>
          <a:lstStyle/>
          <a:p>
            <a:endParaRPr lang="en-US" sz="1800" dirty="0">
              <a:solidFill>
                <a:prstClr val="black"/>
              </a:solidFill>
            </a:endParaRPr>
          </a:p>
        </p:txBody>
      </p:sp>
      <p:sp>
        <p:nvSpPr>
          <p:cNvPr id="30" name="Line 23"/>
          <p:cNvSpPr>
            <a:spLocks noChangeShapeType="1"/>
          </p:cNvSpPr>
          <p:nvPr/>
        </p:nvSpPr>
        <p:spPr bwMode="auto">
          <a:xfrm>
            <a:off x="4456113" y="5297924"/>
            <a:ext cx="0" cy="325438"/>
          </a:xfrm>
          <a:prstGeom prst="line">
            <a:avLst/>
          </a:prstGeom>
          <a:noFill/>
          <a:ln w="28575" cap="sq">
            <a:noFill/>
            <a:round/>
            <a:headEnd/>
            <a:tailEnd/>
          </a:ln>
        </p:spPr>
        <p:txBody>
          <a:bodyPr/>
          <a:lstStyle/>
          <a:p>
            <a:endParaRPr lang="en-US" sz="1800" dirty="0">
              <a:solidFill>
                <a:prstClr val="black"/>
              </a:solidFill>
            </a:endParaRPr>
          </a:p>
        </p:txBody>
      </p:sp>
      <p:sp>
        <p:nvSpPr>
          <p:cNvPr id="31" name="Line 24"/>
          <p:cNvSpPr>
            <a:spLocks noChangeShapeType="1"/>
          </p:cNvSpPr>
          <p:nvPr/>
        </p:nvSpPr>
        <p:spPr bwMode="auto">
          <a:xfrm>
            <a:off x="8996363" y="5297924"/>
            <a:ext cx="0" cy="325438"/>
          </a:xfrm>
          <a:prstGeom prst="line">
            <a:avLst/>
          </a:prstGeom>
          <a:noFill/>
          <a:ln w="28575" cap="sq">
            <a:noFill/>
            <a:round/>
            <a:headEnd/>
            <a:tailEnd/>
          </a:ln>
        </p:spPr>
        <p:txBody>
          <a:bodyPr/>
          <a:lstStyle/>
          <a:p>
            <a:endParaRPr lang="en-US" sz="1800" dirty="0">
              <a:solidFill>
                <a:prstClr val="black"/>
              </a:solidFill>
            </a:endParaRPr>
          </a:p>
        </p:txBody>
      </p:sp>
      <p:sp>
        <p:nvSpPr>
          <p:cNvPr id="34" name="Rectangle 27"/>
          <p:cNvSpPr>
            <a:spLocks noChangeArrowheads="1"/>
          </p:cNvSpPr>
          <p:nvPr/>
        </p:nvSpPr>
        <p:spPr bwMode="auto">
          <a:xfrm>
            <a:off x="4486160" y="3829526"/>
            <a:ext cx="4547421" cy="606576"/>
          </a:xfrm>
          <a:prstGeom prst="rect">
            <a:avLst/>
          </a:prstGeom>
          <a:noFill/>
          <a:ln w="25400">
            <a:noFill/>
            <a:miter lim="800000"/>
            <a:headEnd/>
            <a:tailEnd/>
          </a:ln>
        </p:spPr>
        <p:txBody>
          <a:bodyPr wrap="square">
            <a:spAutoFit/>
          </a:bodyPr>
          <a:lstStyle/>
          <a:p>
            <a:pPr marL="169863" indent="-169863">
              <a:lnSpc>
                <a:spcPct val="90000"/>
              </a:lnSpc>
              <a:spcBef>
                <a:spcPct val="20000"/>
              </a:spcBef>
              <a:buSzPct val="100000"/>
            </a:pPr>
            <a:r>
              <a:rPr lang="en-US" sz="1400" b="1" i="1" u="sng" dirty="0" smtClean="0">
                <a:solidFill>
                  <a:srgbClr val="1F497D">
                    <a:lumMod val="60000"/>
                    <a:lumOff val="40000"/>
                  </a:srgbClr>
                </a:solidFill>
              </a:rPr>
              <a:t>Recent Accomplishments:</a:t>
            </a:r>
          </a:p>
          <a:p>
            <a:pPr marL="171450" indent="-171450" defTabSz="457200">
              <a:lnSpc>
                <a:spcPct val="90000"/>
              </a:lnSpc>
              <a:spcBef>
                <a:spcPts val="100"/>
              </a:spcBef>
              <a:buSzPct val="100000"/>
              <a:buFont typeface="Wingdings" panose="05000000000000000000" pitchFamily="2" charset="2"/>
              <a:buChar char="ü"/>
            </a:pPr>
            <a:r>
              <a:rPr lang="en-US" sz="1100" dirty="0" smtClean="0">
                <a:solidFill>
                  <a:prstClr val="black"/>
                </a:solidFill>
                <a:cs typeface="Calibri" pitchFamily="34" charset="0"/>
              </a:rPr>
              <a:t>Repeatedly co-aligned and bonded multiple mirror pairs, achieving </a:t>
            </a:r>
            <a:r>
              <a:rPr lang="en-US" sz="1100" dirty="0">
                <a:solidFill>
                  <a:prstClr val="black"/>
                </a:solidFill>
                <a:cs typeface="Calibri" pitchFamily="34" charset="0"/>
              </a:rPr>
              <a:t>8</a:t>
            </a:r>
            <a:r>
              <a:rPr lang="en-US" sz="1100" dirty="0" smtClean="0">
                <a:solidFill>
                  <a:prstClr val="black"/>
                </a:solidFill>
                <a:cs typeface="Calibri" pitchFamily="34" charset="0"/>
              </a:rPr>
              <a:t>” HPD X-ray Point Spread Function (PSF, see lego plot above)</a:t>
            </a:r>
          </a:p>
        </p:txBody>
      </p:sp>
      <p:sp>
        <p:nvSpPr>
          <p:cNvPr id="38" name="Text Box 25"/>
          <p:cNvSpPr txBox="1">
            <a:spLocks noChangeArrowheads="1"/>
          </p:cNvSpPr>
          <p:nvPr/>
        </p:nvSpPr>
        <p:spPr bwMode="auto">
          <a:xfrm>
            <a:off x="4637422" y="6554023"/>
            <a:ext cx="3764876" cy="261610"/>
          </a:xfrm>
          <a:prstGeom prst="rect">
            <a:avLst/>
          </a:prstGeom>
          <a:noFill/>
          <a:ln w="25400">
            <a:noFill/>
            <a:miter lim="800000"/>
            <a:headEnd/>
            <a:tailEnd/>
          </a:ln>
        </p:spPr>
        <p:txBody>
          <a:bodyPr wrap="square">
            <a:spAutoFit/>
          </a:bodyPr>
          <a:lstStyle/>
          <a:p>
            <a:r>
              <a:rPr lang="en-US" sz="1100" b="1" i="1" dirty="0" smtClean="0">
                <a:solidFill>
                  <a:srgbClr val="1F497D">
                    <a:lumMod val="60000"/>
                    <a:lumOff val="40000"/>
                  </a:srgbClr>
                </a:solidFill>
              </a:rPr>
              <a:t>TRL </a:t>
            </a:r>
            <a:r>
              <a:rPr lang="en-US" sz="1400" b="1" i="1" baseline="-25000" dirty="0" smtClean="0">
                <a:solidFill>
                  <a:srgbClr val="1F497D">
                    <a:lumMod val="60000"/>
                    <a:lumOff val="40000"/>
                  </a:srgbClr>
                </a:solidFill>
              </a:rPr>
              <a:t>In</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smtClean="0">
                <a:solidFill>
                  <a:prstClr val="black"/>
                </a:solidFill>
              </a:rPr>
              <a:t>3</a:t>
            </a:r>
            <a:r>
              <a:rPr lang="en-US" sz="1100" b="1" i="1" dirty="0" smtClean="0">
                <a:solidFill>
                  <a:srgbClr val="4F81BD"/>
                </a:solidFill>
              </a:rPr>
              <a:t>    </a:t>
            </a:r>
            <a:r>
              <a:rPr lang="en-US" sz="1100" b="1" i="1" dirty="0" smtClean="0">
                <a:solidFill>
                  <a:srgbClr val="1F497D">
                    <a:lumMod val="60000"/>
                    <a:lumOff val="40000"/>
                  </a:srgbClr>
                </a:solidFill>
              </a:rPr>
              <a:t>TRL </a:t>
            </a:r>
            <a:r>
              <a:rPr lang="en-US" sz="1400" b="1" i="1" baseline="-25000" dirty="0" smtClean="0">
                <a:solidFill>
                  <a:srgbClr val="1F497D">
                    <a:lumMod val="60000"/>
                    <a:lumOff val="40000"/>
                  </a:srgbClr>
                </a:solidFill>
              </a:rPr>
              <a:t>PI-Asserted</a:t>
            </a:r>
            <a:r>
              <a:rPr lang="en-US" sz="1100" b="1" i="1" dirty="0" smtClean="0">
                <a:solidFill>
                  <a:srgbClr val="1F497D">
                    <a:lumMod val="60000"/>
                    <a:lumOff val="40000"/>
                  </a:srgbClr>
                </a:solidFill>
              </a:rPr>
              <a:t> =</a:t>
            </a:r>
            <a:r>
              <a:rPr lang="en-US" sz="1100" b="1" i="1" dirty="0" smtClean="0">
                <a:solidFill>
                  <a:srgbClr val="4F81BD"/>
                </a:solidFill>
              </a:rPr>
              <a:t> </a:t>
            </a:r>
            <a:r>
              <a:rPr lang="en-US" sz="1100" b="1" i="1" dirty="0">
                <a:solidFill>
                  <a:prstClr val="black"/>
                </a:solidFill>
              </a:rPr>
              <a:t>4</a:t>
            </a:r>
            <a:r>
              <a:rPr lang="en-US" sz="1100" b="1" i="1" dirty="0" smtClean="0">
                <a:solidFill>
                  <a:prstClr val="black"/>
                </a:solidFill>
              </a:rPr>
              <a:t>     </a:t>
            </a:r>
            <a:r>
              <a:rPr lang="en-US" sz="1100" b="1" i="1" dirty="0" smtClean="0">
                <a:solidFill>
                  <a:srgbClr val="1F497D">
                    <a:lumMod val="60000"/>
                    <a:lumOff val="40000"/>
                  </a:srgbClr>
                </a:solidFill>
              </a:rPr>
              <a:t>TRL </a:t>
            </a:r>
            <a:r>
              <a:rPr lang="en-US" sz="1400" b="1" i="1" baseline="-25000" dirty="0" smtClean="0">
                <a:solidFill>
                  <a:srgbClr val="1F497D">
                    <a:lumMod val="60000"/>
                    <a:lumOff val="40000"/>
                  </a:srgbClr>
                </a:solidFill>
              </a:rPr>
              <a:t>Target</a:t>
            </a:r>
            <a:r>
              <a:rPr lang="en-US" sz="1100" b="1" i="1" dirty="0" smtClean="0">
                <a:solidFill>
                  <a:srgbClr val="1F497D">
                    <a:lumMod val="60000"/>
                    <a:lumOff val="40000"/>
                  </a:srgbClr>
                </a:solidFill>
              </a:rPr>
              <a:t>=</a:t>
            </a:r>
            <a:r>
              <a:rPr lang="en-US" sz="1100" b="1" i="1" dirty="0" smtClean="0">
                <a:solidFill>
                  <a:srgbClr val="4F81BD"/>
                </a:solidFill>
              </a:rPr>
              <a:t> </a:t>
            </a:r>
            <a:r>
              <a:rPr lang="en-US" sz="1100" b="1" i="1" dirty="0">
                <a:solidFill>
                  <a:prstClr val="black"/>
                </a:solidFill>
              </a:rPr>
              <a:t>5</a:t>
            </a:r>
            <a:r>
              <a:rPr lang="en-US" sz="1100" b="1" i="1" dirty="0" smtClean="0">
                <a:solidFill>
                  <a:prstClr val="black"/>
                </a:solidFill>
              </a:rPr>
              <a:t>    </a:t>
            </a:r>
            <a:endParaRPr lang="en-US" sz="1100" b="1" i="1" dirty="0">
              <a:solidFill>
                <a:prstClr val="black"/>
              </a:solidFill>
            </a:endParaRPr>
          </a:p>
        </p:txBody>
      </p:sp>
      <p:sp>
        <p:nvSpPr>
          <p:cNvPr id="36" name="Text Box 13"/>
          <p:cNvSpPr txBox="1">
            <a:spLocks noChangeArrowheads="1"/>
          </p:cNvSpPr>
          <p:nvPr/>
        </p:nvSpPr>
        <p:spPr bwMode="auto">
          <a:xfrm>
            <a:off x="59419" y="2912945"/>
            <a:ext cx="4383087" cy="645048"/>
          </a:xfrm>
          <a:prstGeom prst="rect">
            <a:avLst/>
          </a:prstGeom>
          <a:noFill/>
          <a:ln w="25400">
            <a:noFill/>
            <a:miter lim="800000"/>
            <a:headEnd/>
            <a:tailEnd/>
          </a:ln>
        </p:spPr>
        <p:txBody>
          <a:bodyPr wrap="square">
            <a:spAutoFit/>
          </a:bodyPr>
          <a:lstStyle/>
          <a:p>
            <a:pPr marL="169863" indent="-169863">
              <a:lnSpc>
                <a:spcPct val="90000"/>
              </a:lnSpc>
              <a:spcBef>
                <a:spcPct val="20000"/>
              </a:spcBef>
              <a:buSzPct val="100000"/>
            </a:pPr>
            <a:r>
              <a:rPr lang="en-US" sz="1400" b="1" i="1" u="sng" dirty="0" smtClean="0">
                <a:solidFill>
                  <a:srgbClr val="1F497D">
                    <a:lumMod val="60000"/>
                    <a:lumOff val="40000"/>
                  </a:srgbClr>
                </a:solidFill>
              </a:rPr>
              <a:t>Significance of Work:</a:t>
            </a:r>
            <a:endParaRPr lang="en-US" sz="1400" b="1" u="sng" dirty="0" smtClean="0">
              <a:solidFill>
                <a:srgbClr val="1F497D">
                  <a:lumMod val="60000"/>
                  <a:lumOff val="40000"/>
                </a:srgbClr>
              </a:solidFill>
            </a:endParaRPr>
          </a:p>
          <a:p>
            <a:pPr marL="169863" indent="-169863">
              <a:lnSpc>
                <a:spcPct val="90000"/>
              </a:lnSpc>
              <a:spcBef>
                <a:spcPts val="250"/>
              </a:spcBef>
              <a:buSzPct val="100000"/>
              <a:buFontTx/>
              <a:buChar char="•"/>
            </a:pPr>
            <a:r>
              <a:rPr lang="en-US" sz="1100" dirty="0" smtClean="0">
                <a:solidFill>
                  <a:srgbClr val="000000"/>
                </a:solidFill>
                <a:cs typeface="Calibri" pitchFamily="34" charset="0"/>
              </a:rPr>
              <a:t>Fabrication and metrology of mirror segments</a:t>
            </a:r>
          </a:p>
          <a:p>
            <a:pPr marL="169863" indent="-169863">
              <a:lnSpc>
                <a:spcPct val="90000"/>
              </a:lnSpc>
              <a:spcBef>
                <a:spcPts val="100"/>
              </a:spcBef>
              <a:buSzPct val="100000"/>
              <a:buFontTx/>
              <a:buChar char="•"/>
            </a:pPr>
            <a:r>
              <a:rPr lang="en-US" sz="1100" dirty="0" smtClean="0">
                <a:solidFill>
                  <a:srgbClr val="000000"/>
                </a:solidFill>
                <a:cs typeface="Calibri" pitchFamily="34" charset="0"/>
              </a:rPr>
              <a:t>Alignment and bonding of mirror segments</a:t>
            </a:r>
            <a:endParaRPr lang="en-US" sz="1100" dirty="0">
              <a:solidFill>
                <a:srgbClr val="000000"/>
              </a:solidFill>
              <a:cs typeface="Calibri" pitchFamily="34" charset="0"/>
            </a:endParaRPr>
          </a:p>
        </p:txBody>
      </p:sp>
      <p:sp>
        <p:nvSpPr>
          <p:cNvPr id="43" name="TextBox 42"/>
          <p:cNvSpPr txBox="1"/>
          <p:nvPr/>
        </p:nvSpPr>
        <p:spPr>
          <a:xfrm>
            <a:off x="6382710" y="1378628"/>
            <a:ext cx="2711307" cy="938719"/>
          </a:xfrm>
          <a:prstGeom prst="rect">
            <a:avLst/>
          </a:prstGeom>
          <a:noFill/>
        </p:spPr>
        <p:txBody>
          <a:bodyPr wrap="square" rtlCol="0">
            <a:spAutoFit/>
          </a:bodyPr>
          <a:lstStyle/>
          <a:p>
            <a:r>
              <a:rPr lang="en-US" sz="1100" dirty="0" smtClean="0">
                <a:solidFill>
                  <a:prstClr val="black"/>
                </a:solidFill>
                <a:cs typeface="Arial" pitchFamily="34" charset="0"/>
              </a:rPr>
              <a:t>A Technology Development Module (TDM) containing three pairs of parabolic-hyperbolic mirror segments that has passed both performance and environmental test </a:t>
            </a:r>
            <a:endParaRPr lang="en-US" sz="1100" dirty="0">
              <a:solidFill>
                <a:prstClr val="black"/>
              </a:solidFill>
              <a:cs typeface="Arial" pitchFamily="34" charset="0"/>
            </a:endParaRPr>
          </a:p>
        </p:txBody>
      </p:sp>
      <p:pic>
        <p:nvPicPr>
          <p:cNvPr id="35" name="Picture 34"/>
          <p:cNvPicPr>
            <a:picLocks noChangeAspect="1"/>
          </p:cNvPicPr>
          <p:nvPr/>
        </p:nvPicPr>
        <p:blipFill>
          <a:blip r:embed="rId3" cstate="print"/>
          <a:stretch>
            <a:fillRect/>
          </a:stretch>
        </p:blipFill>
        <p:spPr>
          <a:xfrm>
            <a:off x="6941283" y="548641"/>
            <a:ext cx="782320" cy="782320"/>
          </a:xfrm>
          <a:prstGeom prst="rect">
            <a:avLst/>
          </a:prstGeom>
        </p:spPr>
      </p:pic>
      <p:pic>
        <p:nvPicPr>
          <p:cNvPr id="44" name="Picture 43" descr="IMG_1612.jpg"/>
          <p:cNvPicPr>
            <a:picLocks noChangeAspect="1"/>
          </p:cNvPicPr>
          <p:nvPr/>
        </p:nvPicPr>
        <p:blipFill>
          <a:blip r:embed="rId4" cstate="print"/>
          <a:stretch>
            <a:fillRect/>
          </a:stretch>
        </p:blipFill>
        <p:spPr>
          <a:xfrm>
            <a:off x="4611981" y="1378628"/>
            <a:ext cx="1789779" cy="2386371"/>
          </a:xfrm>
          <a:prstGeom prst="rect">
            <a:avLst/>
          </a:prstGeom>
        </p:spPr>
      </p:pic>
      <p:sp>
        <p:nvSpPr>
          <p:cNvPr id="46" name="TextBox 45"/>
          <p:cNvSpPr txBox="1"/>
          <p:nvPr/>
        </p:nvSpPr>
        <p:spPr>
          <a:xfrm>
            <a:off x="7708081" y="2478662"/>
            <a:ext cx="1142955" cy="600164"/>
          </a:xfrm>
          <a:prstGeom prst="rect">
            <a:avLst/>
          </a:prstGeom>
          <a:noFill/>
        </p:spPr>
        <p:txBody>
          <a:bodyPr wrap="square" rtlCol="0">
            <a:spAutoFit/>
          </a:bodyPr>
          <a:lstStyle/>
          <a:p>
            <a:r>
              <a:rPr lang="en-US" sz="1100" dirty="0" smtClean="0">
                <a:solidFill>
                  <a:prstClr val="black"/>
                </a:solidFill>
                <a:cs typeface="Arial" pitchFamily="34" charset="0"/>
              </a:rPr>
              <a:t>X-ray PSF demonstrating 8 arcsec HPD</a:t>
            </a:r>
            <a:endParaRPr lang="en-US" sz="1100" dirty="0">
              <a:solidFill>
                <a:prstClr val="black"/>
              </a:solidFill>
              <a:cs typeface="Arial" pitchFamily="34" charset="0"/>
            </a:endParaRPr>
          </a:p>
        </p:txBody>
      </p:sp>
      <p:sp>
        <p:nvSpPr>
          <p:cNvPr id="39" name="Text Box 10"/>
          <p:cNvSpPr txBox="1">
            <a:spLocks noChangeArrowheads="1"/>
          </p:cNvSpPr>
          <p:nvPr/>
        </p:nvSpPr>
        <p:spPr bwMode="auto">
          <a:xfrm>
            <a:off x="50800" y="6157411"/>
            <a:ext cx="4349751" cy="472437"/>
          </a:xfrm>
          <a:prstGeom prst="rect">
            <a:avLst/>
          </a:prstGeom>
          <a:noFill/>
          <a:ln w="9525">
            <a:noFill/>
            <a:miter lim="800000"/>
            <a:headEnd/>
            <a:tailEnd/>
          </a:ln>
        </p:spPr>
        <p:txBody>
          <a:bodyPr wrap="square">
            <a:spAutoFit/>
          </a:bodyPr>
          <a:lstStyle/>
          <a:p>
            <a:pPr marL="169863" indent="-169863" defTabSz="339725">
              <a:lnSpc>
                <a:spcPct val="80000"/>
              </a:lnSpc>
            </a:pPr>
            <a:r>
              <a:rPr lang="en-US" sz="1400" b="1" i="1" u="sng" dirty="0" smtClean="0">
                <a:solidFill>
                  <a:srgbClr val="1F497D">
                    <a:lumMod val="60000"/>
                    <a:lumOff val="40000"/>
                  </a:srgbClr>
                </a:solidFill>
              </a:rPr>
              <a:t>Current Funded Period of Performance</a:t>
            </a:r>
            <a:r>
              <a:rPr lang="en-US" sz="1400" b="1" u="sng" dirty="0" smtClean="0">
                <a:solidFill>
                  <a:srgbClr val="1F497D">
                    <a:lumMod val="60000"/>
                    <a:lumOff val="40000"/>
                  </a:srgbClr>
                </a:solidFill>
              </a:rPr>
              <a:t>:</a:t>
            </a:r>
          </a:p>
          <a:p>
            <a:pPr marL="169863" indent="-169863" defTabSz="457200">
              <a:lnSpc>
                <a:spcPct val="90000"/>
              </a:lnSpc>
              <a:spcBef>
                <a:spcPts val="250"/>
              </a:spcBef>
              <a:buSzPct val="100000"/>
              <a:buFontTx/>
              <a:buChar char="•"/>
            </a:pPr>
            <a:r>
              <a:rPr lang="en-US" sz="1100" dirty="0" smtClean="0">
                <a:solidFill>
                  <a:prstClr val="black"/>
                </a:solidFill>
                <a:cs typeface="Calibri" pitchFamily="34" charset="0"/>
              </a:rPr>
              <a:t>October 2014 – September 2016</a:t>
            </a:r>
            <a:endParaRPr lang="en-US" sz="1100" dirty="0">
              <a:solidFill>
                <a:prstClr val="black"/>
              </a:solidFill>
              <a:cs typeface="Calibri" pitchFamily="34" charset="0"/>
            </a:endParaRPr>
          </a:p>
        </p:txBody>
      </p:sp>
      <p:sp>
        <p:nvSpPr>
          <p:cNvPr id="37" name="Rectangle 27"/>
          <p:cNvSpPr>
            <a:spLocks noChangeArrowheads="1"/>
          </p:cNvSpPr>
          <p:nvPr/>
        </p:nvSpPr>
        <p:spPr bwMode="auto">
          <a:xfrm>
            <a:off x="4486160" y="4412202"/>
            <a:ext cx="4547421" cy="924099"/>
          </a:xfrm>
          <a:prstGeom prst="rect">
            <a:avLst/>
          </a:prstGeom>
          <a:noFill/>
          <a:ln w="25400">
            <a:noFill/>
            <a:miter lim="800000"/>
            <a:headEnd/>
            <a:tailEnd/>
          </a:ln>
        </p:spPr>
        <p:txBody>
          <a:bodyPr wrap="square">
            <a:spAutoFit/>
          </a:bodyPr>
          <a:lstStyle/>
          <a:p>
            <a:pPr marL="169863" indent="-169863">
              <a:lnSpc>
                <a:spcPct val="90000"/>
              </a:lnSpc>
              <a:spcBef>
                <a:spcPct val="20000"/>
              </a:spcBef>
              <a:buSzPct val="100000"/>
            </a:pPr>
            <a:r>
              <a:rPr lang="en-US" sz="1400" b="1" i="1" u="sng" dirty="0" smtClean="0">
                <a:solidFill>
                  <a:srgbClr val="1F497D">
                    <a:lumMod val="60000"/>
                    <a:lumOff val="40000"/>
                  </a:srgbClr>
                </a:solidFill>
              </a:rPr>
              <a:t>Next Milestones:</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Transition from using glass substrates to using single crystal silicon substrates by December 2015</a:t>
            </a:r>
          </a:p>
          <a:p>
            <a:pPr marL="169863" indent="-169863" defTabSz="457200">
              <a:lnSpc>
                <a:spcPct val="90000"/>
              </a:lnSpc>
              <a:spcBef>
                <a:spcPts val="100"/>
              </a:spcBef>
              <a:buSzPct val="100000"/>
              <a:buFontTx/>
              <a:buChar char="•"/>
            </a:pPr>
            <a:r>
              <a:rPr lang="en-US" sz="1100" dirty="0" smtClean="0">
                <a:solidFill>
                  <a:prstClr val="black"/>
                </a:solidFill>
                <a:cs typeface="Calibri" pitchFamily="34" charset="0"/>
              </a:rPr>
              <a:t>Build and test technology development modules with silicon substrates and achieve 5” HPD by December 2016</a:t>
            </a:r>
            <a:endParaRPr lang="en-US" sz="1100" dirty="0">
              <a:solidFill>
                <a:prstClr val="black"/>
              </a:solidFill>
              <a:cs typeface="Calibri"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26742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Line 2"/>
          <p:cNvSpPr>
            <a:spLocks noChangeShapeType="1"/>
          </p:cNvSpPr>
          <p:nvPr/>
        </p:nvSpPr>
        <p:spPr bwMode="auto">
          <a:xfrm>
            <a:off x="409575" y="3760788"/>
            <a:ext cx="8275638" cy="0"/>
          </a:xfrm>
          <a:prstGeom prst="line">
            <a:avLst/>
          </a:prstGeom>
          <a:noFill/>
          <a:ln w="38100">
            <a:solidFill>
              <a:schemeClr val="accent1"/>
            </a:solidFill>
            <a:round/>
            <a:headEnd/>
            <a:tailEnd/>
          </a:ln>
        </p:spPr>
        <p:txBody>
          <a:bodyPr/>
          <a:lstStyle/>
          <a:p>
            <a:pPr defTabSz="457200" eaLnBrk="1" fontAlgn="auto" hangingPunct="1">
              <a:spcBef>
                <a:spcPts val="0"/>
              </a:spcBef>
              <a:spcAft>
                <a:spcPts val="0"/>
              </a:spcAft>
            </a:pPr>
            <a:endParaRPr lang="en-US" dirty="0">
              <a:solidFill>
                <a:prstClr val="black"/>
              </a:solidFill>
              <a:latin typeface="Calibri"/>
              <a:ea typeface="+mn-ea"/>
              <a:cs typeface="+mn-cs"/>
            </a:endParaRPr>
          </a:p>
        </p:txBody>
      </p:sp>
      <p:sp>
        <p:nvSpPr>
          <p:cNvPr id="10" name="Line 3"/>
          <p:cNvSpPr>
            <a:spLocks noChangeShapeType="1"/>
          </p:cNvSpPr>
          <p:nvPr/>
        </p:nvSpPr>
        <p:spPr bwMode="auto">
          <a:xfrm flipH="1">
            <a:off x="4559300" y="1116013"/>
            <a:ext cx="11113" cy="5513387"/>
          </a:xfrm>
          <a:prstGeom prst="line">
            <a:avLst/>
          </a:prstGeom>
          <a:noFill/>
          <a:ln w="38100">
            <a:solidFill>
              <a:schemeClr val="accent1"/>
            </a:solidFill>
            <a:round/>
            <a:headEnd/>
            <a:tailEnd/>
          </a:ln>
        </p:spPr>
        <p:txBody>
          <a:bodyPr/>
          <a:lstStyle/>
          <a:p>
            <a:pPr defTabSz="457200" eaLnBrk="1" fontAlgn="auto" hangingPunct="1">
              <a:spcBef>
                <a:spcPts val="0"/>
              </a:spcBef>
              <a:spcAft>
                <a:spcPts val="0"/>
              </a:spcAft>
            </a:pPr>
            <a:endParaRPr lang="en-US" dirty="0">
              <a:solidFill>
                <a:prstClr val="black"/>
              </a:solidFill>
              <a:latin typeface="Calibri"/>
              <a:ea typeface="+mn-ea"/>
              <a:cs typeface="+mn-cs"/>
            </a:endParaRPr>
          </a:p>
        </p:txBody>
      </p:sp>
      <p:sp>
        <p:nvSpPr>
          <p:cNvPr id="20" name="Rectangle 12"/>
          <p:cNvSpPr>
            <a:spLocks noGrp="1" noChangeArrowheads="1"/>
          </p:cNvSpPr>
          <p:nvPr>
            <p:ph type="title"/>
          </p:nvPr>
        </p:nvSpPr>
        <p:spPr bwMode="auto">
          <a:xfrm>
            <a:off x="123285" y="31640"/>
            <a:ext cx="7804688" cy="682625"/>
          </a:xfrm>
          <a:noFill/>
          <a:ln>
            <a:miter lim="800000"/>
            <a:headEnd/>
            <a:tailEnd/>
          </a:ln>
        </p:spPr>
        <p:txBody>
          <a:bodyPr wrap="square" lIns="91440" tIns="45720" rIns="91440" bIns="45720" numCol="1" anchor="t" anchorCtr="0" compatLnSpc="1">
            <a:prstTxWarp prst="textNoShape">
              <a:avLst/>
            </a:prstTxWarp>
            <a:noAutofit/>
          </a:bodyPr>
          <a:lstStyle/>
          <a:p>
            <a:r>
              <a:rPr lang="en-US" sz="2800" dirty="0" smtClean="0">
                <a:solidFill>
                  <a:srgbClr val="000090"/>
                </a:solidFill>
              </a:rPr>
              <a:t> </a:t>
            </a:r>
            <a:r>
              <a:rPr lang="en-US" sz="2400" dirty="0">
                <a:solidFill>
                  <a:srgbClr val="000090"/>
                </a:solidFill>
              </a:rPr>
              <a:t>Fast Event Recognition for the ATHENA Wide Field Imager</a:t>
            </a:r>
            <a:endParaRPr lang="en-US" sz="2800" dirty="0" smtClean="0">
              <a:solidFill>
                <a:srgbClr val="000090"/>
              </a:solidFill>
            </a:endParaRPr>
          </a:p>
        </p:txBody>
      </p:sp>
      <p:sp>
        <p:nvSpPr>
          <p:cNvPr id="33" name="Text Box 26"/>
          <p:cNvSpPr txBox="1">
            <a:spLocks noChangeArrowheads="1"/>
          </p:cNvSpPr>
          <p:nvPr/>
        </p:nvSpPr>
        <p:spPr bwMode="auto">
          <a:xfrm>
            <a:off x="1597306" y="777459"/>
            <a:ext cx="3207657" cy="338554"/>
          </a:xfrm>
          <a:prstGeom prst="rect">
            <a:avLst/>
          </a:prstGeom>
          <a:noFill/>
          <a:ln w="25400">
            <a:noFill/>
            <a:miter lim="800000"/>
            <a:headEnd/>
            <a:tailEnd/>
          </a:ln>
        </p:spPr>
        <p:txBody>
          <a:bodyPr wrap="square">
            <a:spAutoFit/>
          </a:bodyPr>
          <a:lstStyle/>
          <a:p>
            <a:pPr defTabSz="457200" eaLnBrk="1" fontAlgn="auto" hangingPunct="1">
              <a:spcBef>
                <a:spcPts val="0"/>
              </a:spcBef>
              <a:spcAft>
                <a:spcPts val="0"/>
              </a:spcAft>
            </a:pPr>
            <a:r>
              <a:rPr lang="en-US" sz="1600" dirty="0" smtClean="0">
                <a:solidFill>
                  <a:prstClr val="black"/>
                </a:solidFill>
                <a:latin typeface="Arial" panose="020B0604020202020204" pitchFamily="34" charset="0"/>
                <a:ea typeface="+mn-ea"/>
                <a:cs typeface="Arial" panose="020B0604020202020204" pitchFamily="34" charset="0"/>
              </a:rPr>
              <a:t>PI: </a:t>
            </a:r>
            <a:r>
              <a:rPr lang="en-US" sz="1600" dirty="0" smtClean="0">
                <a:latin typeface="Arial" panose="020B0604020202020204" pitchFamily="34" charset="0"/>
                <a:ea typeface="+mn-ea"/>
                <a:cs typeface="Arial" panose="020B0604020202020204" pitchFamily="34" charset="0"/>
              </a:rPr>
              <a:t>David Burrows / PSU</a:t>
            </a:r>
            <a:endParaRPr lang="en-US" sz="1600" b="1" dirty="0">
              <a:latin typeface="Arial" panose="020B0604020202020204" pitchFamily="34" charset="0"/>
              <a:ea typeface="+mn-ea"/>
              <a:cs typeface="Arial" panose="020B0604020202020204" pitchFamily="34" charset="0"/>
            </a:endParaRPr>
          </a:p>
        </p:txBody>
      </p:sp>
      <p:sp>
        <p:nvSpPr>
          <p:cNvPr id="38" name="Slide Number Placeholder 37"/>
          <p:cNvSpPr>
            <a:spLocks noGrp="1"/>
          </p:cNvSpPr>
          <p:nvPr>
            <p:ph type="sldNum" sz="quarter" idx="12"/>
          </p:nvPr>
        </p:nvSpPr>
        <p:spPr>
          <a:xfrm>
            <a:off x="8083550" y="6492875"/>
            <a:ext cx="869950" cy="365125"/>
          </a:xfrm>
        </p:spPr>
        <p:txBody>
          <a:bodyPr/>
          <a:lstStyle/>
          <a:p>
            <a:fld id="{B9B0392C-5BE7-214B-9E5F-CC8853CBAA6A}" type="slidenum">
              <a:rPr lang="en-US" smtClean="0">
                <a:latin typeface="Calibri"/>
              </a:rPr>
              <a:pPr/>
              <a:t>53</a:t>
            </a:fld>
            <a:endParaRPr lang="en-US" dirty="0">
              <a:latin typeface="Calibri"/>
            </a:endParaRPr>
          </a:p>
        </p:txBody>
      </p:sp>
      <p:sp>
        <p:nvSpPr>
          <p:cNvPr id="44" name="Rectangle 8"/>
          <p:cNvSpPr>
            <a:spLocks noChangeArrowheads="1"/>
          </p:cNvSpPr>
          <p:nvPr/>
        </p:nvSpPr>
        <p:spPr bwMode="auto">
          <a:xfrm>
            <a:off x="3" y="1294262"/>
            <a:ext cx="4559298" cy="898522"/>
          </a:xfrm>
          <a:prstGeom prst="rect">
            <a:avLst/>
          </a:prstGeom>
          <a:noFill/>
          <a:ln w="9525">
            <a:noFill/>
            <a:miter lim="800000"/>
            <a:headEnd/>
            <a:tailEnd/>
          </a:ln>
        </p:spPr>
        <p:txBody>
          <a:bodyPr/>
          <a:lstStyle/>
          <a:p>
            <a:pPr marL="169863" indent="-169863" defTabSz="457200" eaLnBrk="1" fontAlgn="auto" hangingPunct="1">
              <a:lnSpc>
                <a:spcPct val="90000"/>
              </a:lnSpc>
              <a:spcBef>
                <a:spcPts val="0"/>
              </a:spcBef>
              <a:spcAft>
                <a:spcPts val="250"/>
              </a:spcAft>
              <a:buSzPct val="100000"/>
            </a:pPr>
            <a:r>
              <a:rPr lang="en-US" sz="1600" b="1" i="1" u="sng" dirty="0" smtClean="0">
                <a:solidFill>
                  <a:srgbClr val="1F497D">
                    <a:lumMod val="60000"/>
                    <a:lumOff val="40000"/>
                  </a:srgbClr>
                </a:solidFill>
                <a:latin typeface="Calibri"/>
                <a:ea typeface="+mn-ea"/>
                <a:cs typeface="+mn-cs"/>
              </a:rPr>
              <a:t>Objectives and Key Challenges:</a:t>
            </a:r>
          </a:p>
          <a:p>
            <a:pPr marL="173736" indent="-173736" defTabSz="457200" eaLnBrk="1" fontAlgn="auto" hangingPunct="1">
              <a:lnSpc>
                <a:spcPct val="90000"/>
              </a:lnSpc>
              <a:spcBef>
                <a:spcPts val="0"/>
              </a:spcBef>
              <a:spcAft>
                <a:spcPts val="100"/>
              </a:spcAft>
              <a:buFontTx/>
              <a:buChar char="•"/>
            </a:pPr>
            <a:r>
              <a:rPr lang="en-US" sz="1200" dirty="0" smtClean="0">
                <a:solidFill>
                  <a:prstClr val="black"/>
                </a:solidFill>
                <a:latin typeface="Calibri"/>
                <a:ea typeface="+mn-ea"/>
                <a:cs typeface="+mn-cs"/>
              </a:rPr>
              <a:t> </a:t>
            </a:r>
            <a:r>
              <a:rPr lang="en-US" sz="1200" dirty="0" smtClean="0">
                <a:solidFill>
                  <a:srgbClr val="000000"/>
                </a:solidFill>
                <a:latin typeface="Calibri"/>
                <a:ea typeface="+mn-ea"/>
                <a:cs typeface="+mn-cs"/>
              </a:rPr>
              <a:t>High-speed event recognition and data compression</a:t>
            </a:r>
            <a:endParaRPr lang="en-US" sz="1200" dirty="0">
              <a:solidFill>
                <a:srgbClr val="000000"/>
              </a:solidFill>
              <a:latin typeface="Calibri"/>
              <a:ea typeface="+mn-ea"/>
              <a:cs typeface="+mn-cs"/>
            </a:endParaRPr>
          </a:p>
        </p:txBody>
      </p:sp>
      <p:sp>
        <p:nvSpPr>
          <p:cNvPr id="45" name="Text Box 13"/>
          <p:cNvSpPr txBox="1">
            <a:spLocks noChangeArrowheads="1"/>
          </p:cNvSpPr>
          <p:nvPr/>
        </p:nvSpPr>
        <p:spPr bwMode="auto">
          <a:xfrm>
            <a:off x="-1572" y="2317388"/>
            <a:ext cx="4566428" cy="847668"/>
          </a:xfrm>
          <a:prstGeom prst="rect">
            <a:avLst/>
          </a:prstGeom>
          <a:noFill/>
          <a:ln w="25400">
            <a:noFill/>
            <a:miter lim="800000"/>
            <a:headEnd/>
            <a:tailEnd/>
          </a:ln>
        </p:spPr>
        <p:txBody>
          <a:bodyPr wrap="square">
            <a:spAutoFit/>
          </a:bodyPr>
          <a:lstStyle/>
          <a:p>
            <a:pPr marL="169863" indent="-169863" defTabSz="457200" eaLnBrk="1" fontAlgn="auto" hangingPunct="1">
              <a:lnSpc>
                <a:spcPct val="90000"/>
              </a:lnSpc>
              <a:spcBef>
                <a:spcPts val="0"/>
              </a:spcBef>
              <a:spcAft>
                <a:spcPts val="250"/>
              </a:spcAft>
            </a:pPr>
            <a:r>
              <a:rPr lang="en-US" sz="1600" b="1" i="1" u="sng" dirty="0" smtClean="0">
                <a:solidFill>
                  <a:srgbClr val="1F497D">
                    <a:lumMod val="60000"/>
                    <a:lumOff val="40000"/>
                  </a:srgbClr>
                </a:solidFill>
                <a:latin typeface="Calibri"/>
                <a:ea typeface="+mn-ea"/>
                <a:cs typeface="+mn-cs"/>
              </a:rPr>
              <a:t>Significance of Work</a:t>
            </a:r>
            <a:r>
              <a:rPr lang="en-US" sz="1600" b="1" u="sng" dirty="0" smtClean="0">
                <a:solidFill>
                  <a:srgbClr val="1F497D">
                    <a:lumMod val="60000"/>
                    <a:lumOff val="40000"/>
                  </a:srgbClr>
                </a:solidFill>
                <a:latin typeface="Calibri"/>
                <a:ea typeface="+mn-ea"/>
                <a:cs typeface="+mn-cs"/>
              </a:rPr>
              <a:t>:</a:t>
            </a:r>
          </a:p>
          <a:p>
            <a:pPr marL="169863" indent="-169863" defTabSz="457200" eaLnBrk="1" fontAlgn="auto" hangingPunct="1">
              <a:lnSpc>
                <a:spcPct val="90000"/>
              </a:lnSpc>
              <a:spcBef>
                <a:spcPts val="0"/>
              </a:spcBef>
              <a:spcAft>
                <a:spcPts val="100"/>
              </a:spcAft>
              <a:buFontTx/>
              <a:buChar char="•"/>
            </a:pPr>
            <a:r>
              <a:rPr lang="en-US" sz="1200" dirty="0">
                <a:solidFill>
                  <a:srgbClr val="000000"/>
                </a:solidFill>
                <a:latin typeface="Calibri"/>
                <a:ea typeface="+mn-ea"/>
                <a:cs typeface="+mn-cs"/>
              </a:rPr>
              <a:t> </a:t>
            </a:r>
            <a:r>
              <a:rPr lang="en-US" sz="1200" dirty="0" smtClean="0">
                <a:solidFill>
                  <a:srgbClr val="000000"/>
                </a:solidFill>
                <a:latin typeface="Calibri"/>
                <a:ea typeface="+mn-ea"/>
                <a:cs typeface="+mn-cs"/>
              </a:rPr>
              <a:t>Required for future proposed X-ray imagers, including </a:t>
            </a:r>
            <a:r>
              <a:rPr lang="en-US" sz="1200" i="1" dirty="0" smtClean="0">
                <a:solidFill>
                  <a:srgbClr val="000000"/>
                </a:solidFill>
                <a:latin typeface="Calibri"/>
                <a:ea typeface="+mn-ea"/>
                <a:cs typeface="+mn-cs"/>
              </a:rPr>
              <a:t>Athena</a:t>
            </a:r>
            <a:r>
              <a:rPr lang="en-US" sz="1200" dirty="0" smtClean="0">
                <a:solidFill>
                  <a:srgbClr val="000000"/>
                </a:solidFill>
                <a:latin typeface="Calibri"/>
                <a:ea typeface="+mn-ea"/>
                <a:cs typeface="+mn-cs"/>
              </a:rPr>
              <a:t> WFI (ESA L2), </a:t>
            </a:r>
            <a:r>
              <a:rPr lang="en-US" sz="1200" i="1" dirty="0" smtClean="0">
                <a:solidFill>
                  <a:srgbClr val="000000"/>
                </a:solidFill>
                <a:latin typeface="Calibri"/>
                <a:ea typeface="+mn-ea"/>
                <a:cs typeface="+mn-cs"/>
              </a:rPr>
              <a:t>JANUS</a:t>
            </a:r>
            <a:r>
              <a:rPr lang="en-US" sz="1200" dirty="0" smtClean="0">
                <a:solidFill>
                  <a:srgbClr val="000000"/>
                </a:solidFill>
                <a:latin typeface="Calibri"/>
                <a:ea typeface="+mn-ea"/>
                <a:cs typeface="+mn-cs"/>
              </a:rPr>
              <a:t> XCAT (EX), </a:t>
            </a:r>
            <a:r>
              <a:rPr lang="en-US" sz="1200" i="1" dirty="0" smtClean="0">
                <a:solidFill>
                  <a:srgbClr val="000000"/>
                </a:solidFill>
                <a:latin typeface="Calibri"/>
                <a:ea typeface="+mn-ea"/>
                <a:cs typeface="+mn-cs"/>
              </a:rPr>
              <a:t>XTiDE</a:t>
            </a:r>
            <a:r>
              <a:rPr lang="en-US" sz="1200" dirty="0" smtClean="0">
                <a:solidFill>
                  <a:srgbClr val="000000"/>
                </a:solidFill>
                <a:latin typeface="Calibri"/>
                <a:ea typeface="+mn-ea"/>
                <a:cs typeface="+mn-cs"/>
              </a:rPr>
              <a:t> XCAT (SMEX), </a:t>
            </a:r>
            <a:r>
              <a:rPr lang="en-US" sz="1200" i="1" dirty="0" smtClean="0">
                <a:solidFill>
                  <a:srgbClr val="000000"/>
                </a:solidFill>
                <a:latin typeface="Calibri"/>
                <a:ea typeface="+mn-ea"/>
                <a:cs typeface="+mn-cs"/>
              </a:rPr>
              <a:t>Arcus </a:t>
            </a:r>
            <a:r>
              <a:rPr lang="en-US" sz="1200" dirty="0" smtClean="0">
                <a:solidFill>
                  <a:srgbClr val="000000"/>
                </a:solidFill>
                <a:latin typeface="Calibri"/>
                <a:ea typeface="+mn-ea"/>
                <a:cs typeface="+mn-cs"/>
              </a:rPr>
              <a:t>(ISS), </a:t>
            </a:r>
            <a:r>
              <a:rPr lang="en-US" sz="1200" i="1" dirty="0" smtClean="0">
                <a:solidFill>
                  <a:srgbClr val="000000"/>
                </a:solidFill>
                <a:latin typeface="Calibri"/>
                <a:ea typeface="+mn-ea"/>
                <a:cs typeface="+mn-cs"/>
              </a:rPr>
              <a:t>X-ray Surveyor </a:t>
            </a:r>
            <a:r>
              <a:rPr lang="en-US" sz="1200" dirty="0" smtClean="0">
                <a:solidFill>
                  <a:srgbClr val="000000"/>
                </a:solidFill>
                <a:latin typeface="Calibri"/>
                <a:ea typeface="+mn-ea"/>
                <a:cs typeface="+mn-cs"/>
              </a:rPr>
              <a:t>(Astrophysics Roadmap)</a:t>
            </a:r>
            <a:endParaRPr lang="en-US" sz="1200" i="1" dirty="0">
              <a:solidFill>
                <a:srgbClr val="000000"/>
              </a:solidFill>
              <a:latin typeface="Calibri"/>
              <a:ea typeface="+mn-ea"/>
              <a:cs typeface="+mn-cs"/>
            </a:endParaRPr>
          </a:p>
        </p:txBody>
      </p:sp>
      <p:sp>
        <p:nvSpPr>
          <p:cNvPr id="46" name="Text Box 13"/>
          <p:cNvSpPr txBox="1">
            <a:spLocks noChangeArrowheads="1"/>
          </p:cNvSpPr>
          <p:nvPr/>
        </p:nvSpPr>
        <p:spPr bwMode="auto">
          <a:xfrm>
            <a:off x="1" y="3769360"/>
            <a:ext cx="4572000" cy="873316"/>
          </a:xfrm>
          <a:prstGeom prst="rect">
            <a:avLst/>
          </a:prstGeom>
          <a:noFill/>
          <a:ln w="25400">
            <a:noFill/>
            <a:miter lim="800000"/>
            <a:headEnd/>
            <a:tailEnd/>
          </a:ln>
        </p:spPr>
        <p:txBody>
          <a:bodyPr wrap="square">
            <a:spAutoFit/>
          </a:bodyPr>
          <a:lstStyle/>
          <a:p>
            <a:pPr marL="169863" indent="-169863" defTabSz="457200" eaLnBrk="1" fontAlgn="auto" hangingPunct="1">
              <a:lnSpc>
                <a:spcPct val="90000"/>
              </a:lnSpc>
              <a:spcBef>
                <a:spcPts val="0"/>
              </a:spcBef>
              <a:spcAft>
                <a:spcPts val="250"/>
              </a:spcAft>
            </a:pPr>
            <a:r>
              <a:rPr lang="en-US" sz="1600" b="1" i="1" u="sng" dirty="0" smtClean="0">
                <a:solidFill>
                  <a:srgbClr val="1F497D">
                    <a:lumMod val="60000"/>
                    <a:lumOff val="40000"/>
                  </a:srgbClr>
                </a:solidFill>
                <a:latin typeface="Calibri"/>
                <a:ea typeface="+mn-ea"/>
                <a:cs typeface="+mn-cs"/>
              </a:rPr>
              <a:t>Approach</a:t>
            </a:r>
            <a:r>
              <a:rPr lang="en-US" sz="1600" b="1" u="sng" dirty="0" smtClean="0">
                <a:solidFill>
                  <a:srgbClr val="1F497D">
                    <a:lumMod val="60000"/>
                    <a:lumOff val="40000"/>
                  </a:srgbClr>
                </a:solidFill>
                <a:latin typeface="Calibri"/>
                <a:ea typeface="+mn-ea"/>
                <a:cs typeface="+mn-cs"/>
              </a:rPr>
              <a:t>:</a:t>
            </a:r>
          </a:p>
          <a:p>
            <a:pPr marL="173736" indent="-173736" defTabSz="457200" eaLnBrk="1" fontAlgn="auto" hangingPunct="1">
              <a:lnSpc>
                <a:spcPct val="90000"/>
              </a:lnSpc>
              <a:spcBef>
                <a:spcPts val="0"/>
              </a:spcBef>
              <a:spcAft>
                <a:spcPts val="100"/>
              </a:spcAft>
              <a:buFontTx/>
              <a:buChar char="•"/>
            </a:pPr>
            <a:r>
              <a:rPr lang="en-US" sz="1200" dirty="0" smtClean="0">
                <a:solidFill>
                  <a:srgbClr val="000000"/>
                </a:solidFill>
                <a:latin typeface="Calibri"/>
                <a:ea typeface="+mn-ea"/>
                <a:cs typeface="+mn-cs"/>
              </a:rPr>
              <a:t>FPGA coding/simulation/testing</a:t>
            </a:r>
            <a:endParaRPr lang="en-US" sz="1200" dirty="0">
              <a:solidFill>
                <a:srgbClr val="000000"/>
              </a:solidFill>
              <a:latin typeface="Calibri"/>
              <a:ea typeface="+mn-ea"/>
              <a:cs typeface="+mn-cs"/>
            </a:endParaRPr>
          </a:p>
          <a:p>
            <a:pPr marL="173736" indent="-173736" defTabSz="457200" eaLnBrk="1" fontAlgn="auto" hangingPunct="1">
              <a:lnSpc>
                <a:spcPct val="90000"/>
              </a:lnSpc>
              <a:spcBef>
                <a:spcPts val="0"/>
              </a:spcBef>
              <a:spcAft>
                <a:spcPts val="100"/>
              </a:spcAft>
              <a:buFontTx/>
              <a:buChar char="•"/>
            </a:pPr>
            <a:r>
              <a:rPr lang="en-US" sz="1200" dirty="0" smtClean="0">
                <a:solidFill>
                  <a:srgbClr val="000000"/>
                </a:solidFill>
                <a:latin typeface="Calibri"/>
                <a:ea typeface="+mn-ea"/>
                <a:cs typeface="+mn-cs"/>
              </a:rPr>
              <a:t>Testing with fixed patterns up to 1GB/s</a:t>
            </a:r>
          </a:p>
          <a:p>
            <a:pPr marL="173736" indent="-173736" defTabSz="457200" eaLnBrk="1" fontAlgn="auto" hangingPunct="1">
              <a:lnSpc>
                <a:spcPct val="90000"/>
              </a:lnSpc>
              <a:spcBef>
                <a:spcPts val="0"/>
              </a:spcBef>
              <a:spcAft>
                <a:spcPts val="100"/>
              </a:spcAft>
              <a:buFontTx/>
              <a:buChar char="•"/>
            </a:pPr>
            <a:r>
              <a:rPr lang="en-US" sz="1200" dirty="0" smtClean="0">
                <a:solidFill>
                  <a:srgbClr val="000000"/>
                </a:solidFill>
                <a:latin typeface="Calibri"/>
                <a:ea typeface="+mn-ea"/>
                <a:cs typeface="+mn-cs"/>
              </a:rPr>
              <a:t>Testing with real X-ray data up to 1GB/s</a:t>
            </a:r>
            <a:endParaRPr lang="en-US" sz="1200" dirty="0">
              <a:solidFill>
                <a:srgbClr val="000000"/>
              </a:solidFill>
              <a:latin typeface="Calibri"/>
              <a:ea typeface="+mn-ea"/>
              <a:cs typeface="+mn-cs"/>
            </a:endParaRPr>
          </a:p>
        </p:txBody>
      </p:sp>
      <p:sp>
        <p:nvSpPr>
          <p:cNvPr id="47" name="Text Box 10"/>
          <p:cNvSpPr txBox="1">
            <a:spLocks noChangeArrowheads="1"/>
          </p:cNvSpPr>
          <p:nvPr/>
        </p:nvSpPr>
        <p:spPr bwMode="auto">
          <a:xfrm>
            <a:off x="1" y="4788429"/>
            <a:ext cx="4564855" cy="1126975"/>
          </a:xfrm>
          <a:prstGeom prst="rect">
            <a:avLst/>
          </a:prstGeom>
          <a:noFill/>
          <a:ln w="9525">
            <a:noFill/>
            <a:miter lim="800000"/>
            <a:headEnd/>
            <a:tailEnd/>
          </a:ln>
        </p:spPr>
        <p:txBody>
          <a:bodyPr wrap="square">
            <a:spAutoFit/>
          </a:bodyPr>
          <a:lstStyle/>
          <a:p>
            <a:pPr marL="169863" indent="-169863" defTabSz="339725" eaLnBrk="1" fontAlgn="auto" hangingPunct="1">
              <a:lnSpc>
                <a:spcPct val="90000"/>
              </a:lnSpc>
              <a:spcBef>
                <a:spcPts val="0"/>
              </a:spcBef>
              <a:spcAft>
                <a:spcPts val="250"/>
              </a:spcAft>
            </a:pPr>
            <a:endParaRPr lang="en-US" sz="1600" b="1" i="1" u="sng" dirty="0" smtClean="0">
              <a:solidFill>
                <a:srgbClr val="1F497D">
                  <a:lumMod val="60000"/>
                  <a:lumOff val="40000"/>
                </a:srgbClr>
              </a:solidFill>
              <a:latin typeface="Calibri"/>
              <a:ea typeface="+mn-ea"/>
              <a:cs typeface="+mn-cs"/>
            </a:endParaRPr>
          </a:p>
          <a:p>
            <a:pPr marL="169863" indent="-169863" defTabSz="339725" eaLnBrk="1" fontAlgn="auto" hangingPunct="1">
              <a:lnSpc>
                <a:spcPct val="90000"/>
              </a:lnSpc>
              <a:spcBef>
                <a:spcPts val="0"/>
              </a:spcBef>
              <a:spcAft>
                <a:spcPts val="250"/>
              </a:spcAft>
            </a:pPr>
            <a:r>
              <a:rPr lang="en-US" sz="1600" b="1" i="1" u="sng" dirty="0" smtClean="0">
                <a:solidFill>
                  <a:srgbClr val="1F497D">
                    <a:lumMod val="60000"/>
                    <a:lumOff val="40000"/>
                  </a:srgbClr>
                </a:solidFill>
                <a:latin typeface="Calibri"/>
                <a:ea typeface="+mn-ea"/>
                <a:cs typeface="+mn-cs"/>
              </a:rPr>
              <a:t>Key Collaborators</a:t>
            </a:r>
            <a:r>
              <a:rPr lang="en-US" sz="1600" b="1" u="sng" dirty="0" smtClean="0">
                <a:solidFill>
                  <a:srgbClr val="1F497D">
                    <a:lumMod val="60000"/>
                    <a:lumOff val="40000"/>
                  </a:srgbClr>
                </a:solidFill>
                <a:latin typeface="Calibri"/>
                <a:ea typeface="+mn-ea"/>
                <a:cs typeface="+mn-cs"/>
              </a:rPr>
              <a:t>:</a:t>
            </a:r>
          </a:p>
          <a:p>
            <a:pPr marL="169863" indent="-169863" defTabSz="339725" eaLnBrk="1" fontAlgn="auto" hangingPunct="1">
              <a:lnSpc>
                <a:spcPct val="90000"/>
              </a:lnSpc>
              <a:spcBef>
                <a:spcPts val="0"/>
              </a:spcBef>
              <a:spcAft>
                <a:spcPts val="100"/>
              </a:spcAft>
              <a:buFontTx/>
              <a:buChar char="•"/>
            </a:pPr>
            <a:r>
              <a:rPr lang="en-US" sz="1200" dirty="0">
                <a:solidFill>
                  <a:prstClr val="black"/>
                </a:solidFill>
                <a:latin typeface="Calibri"/>
                <a:ea typeface="+mn-ea"/>
                <a:cs typeface="+mn-cs"/>
              </a:rPr>
              <a:t> </a:t>
            </a:r>
            <a:r>
              <a:rPr lang="en-US" sz="1200" dirty="0" smtClean="0">
                <a:solidFill>
                  <a:srgbClr val="000000"/>
                </a:solidFill>
                <a:latin typeface="Calibri"/>
                <a:ea typeface="+mn-ea"/>
                <a:cs typeface="+mn-cs"/>
              </a:rPr>
              <a:t>Dr. Karl Reichard, Eli Hughes ( PSU/ARL </a:t>
            </a:r>
            <a:r>
              <a:rPr lang="en-US" sz="1200" dirty="0">
                <a:solidFill>
                  <a:srgbClr val="000000"/>
                </a:solidFill>
                <a:latin typeface="Calibri"/>
                <a:ea typeface="+mn-ea"/>
                <a:cs typeface="+mn-cs"/>
              </a:rPr>
              <a:t>)</a:t>
            </a:r>
          </a:p>
          <a:p>
            <a:pPr marL="169863" indent="-169863" defTabSz="339725" eaLnBrk="1" fontAlgn="auto" hangingPunct="1">
              <a:lnSpc>
                <a:spcPct val="90000"/>
              </a:lnSpc>
              <a:spcBef>
                <a:spcPts val="0"/>
              </a:spcBef>
              <a:spcAft>
                <a:spcPts val="100"/>
              </a:spcAft>
              <a:buFontTx/>
              <a:buChar char="•"/>
            </a:pPr>
            <a:r>
              <a:rPr lang="en-US" sz="1200" dirty="0">
                <a:solidFill>
                  <a:srgbClr val="000000"/>
                </a:solidFill>
                <a:latin typeface="Calibri"/>
                <a:ea typeface="+mn-ea"/>
                <a:cs typeface="+mn-cs"/>
              </a:rPr>
              <a:t> </a:t>
            </a:r>
            <a:r>
              <a:rPr lang="en-US" sz="1200" dirty="0" smtClean="0">
                <a:solidFill>
                  <a:srgbClr val="000000"/>
                </a:solidFill>
                <a:latin typeface="Calibri"/>
                <a:ea typeface="+mn-ea"/>
                <a:cs typeface="+mn-cs"/>
              </a:rPr>
              <a:t>Dr. Zach Prieskorn, Dr. Tyler Anderson ( PSU/ECOS )</a:t>
            </a:r>
            <a:endParaRPr lang="en-US" sz="1200" dirty="0">
              <a:solidFill>
                <a:srgbClr val="000000"/>
              </a:solidFill>
              <a:latin typeface="Calibri"/>
              <a:ea typeface="+mn-ea"/>
              <a:cs typeface="+mn-cs"/>
            </a:endParaRPr>
          </a:p>
          <a:p>
            <a:pPr marL="169863" indent="-169863" defTabSz="339725" eaLnBrk="1" fontAlgn="auto" hangingPunct="1">
              <a:lnSpc>
                <a:spcPct val="90000"/>
              </a:lnSpc>
              <a:spcBef>
                <a:spcPts val="0"/>
              </a:spcBef>
              <a:spcAft>
                <a:spcPts val="100"/>
              </a:spcAft>
              <a:buFontTx/>
              <a:buChar char="•"/>
            </a:pPr>
            <a:r>
              <a:rPr lang="en-US" sz="1200" dirty="0">
                <a:solidFill>
                  <a:srgbClr val="000000"/>
                </a:solidFill>
                <a:latin typeface="Calibri"/>
                <a:ea typeface="+mn-ea"/>
                <a:cs typeface="+mn-cs"/>
              </a:rPr>
              <a:t> </a:t>
            </a:r>
            <a:r>
              <a:rPr lang="en-US" sz="1200" dirty="0" smtClean="0">
                <a:solidFill>
                  <a:srgbClr val="000000"/>
                </a:solidFill>
                <a:latin typeface="Calibri"/>
                <a:ea typeface="+mn-ea"/>
                <a:cs typeface="+mn-cs"/>
              </a:rPr>
              <a:t>Dr. Mark Bautz (MIT), Dr. Steve Murray (SAO)</a:t>
            </a:r>
            <a:endParaRPr lang="en-US" sz="1200" dirty="0">
              <a:solidFill>
                <a:srgbClr val="000000"/>
              </a:solidFill>
              <a:latin typeface="Calibri"/>
              <a:ea typeface="+mn-ea"/>
              <a:cs typeface="+mn-cs"/>
            </a:endParaRPr>
          </a:p>
        </p:txBody>
      </p:sp>
      <p:sp>
        <p:nvSpPr>
          <p:cNvPr id="48" name="Text Box 10"/>
          <p:cNvSpPr txBox="1">
            <a:spLocks noChangeArrowheads="1"/>
          </p:cNvSpPr>
          <p:nvPr/>
        </p:nvSpPr>
        <p:spPr bwMode="auto">
          <a:xfrm>
            <a:off x="1" y="6180328"/>
            <a:ext cx="4547393" cy="518604"/>
          </a:xfrm>
          <a:prstGeom prst="rect">
            <a:avLst/>
          </a:prstGeom>
          <a:noFill/>
          <a:ln w="9525">
            <a:noFill/>
            <a:miter lim="800000"/>
            <a:headEnd/>
            <a:tailEnd/>
          </a:ln>
        </p:spPr>
        <p:txBody>
          <a:bodyPr wrap="square">
            <a:spAutoFit/>
          </a:bodyPr>
          <a:lstStyle/>
          <a:p>
            <a:pPr marL="169863" indent="-169863" defTabSz="339725" eaLnBrk="1" fontAlgn="auto" hangingPunct="1">
              <a:lnSpc>
                <a:spcPct val="90000"/>
              </a:lnSpc>
              <a:spcBef>
                <a:spcPts val="0"/>
              </a:spcBef>
              <a:spcAft>
                <a:spcPts val="250"/>
              </a:spcAft>
            </a:pPr>
            <a:r>
              <a:rPr lang="en-US" sz="1600" b="1" i="1" u="sng" dirty="0" smtClean="0">
                <a:solidFill>
                  <a:srgbClr val="1F497D">
                    <a:lumMod val="60000"/>
                    <a:lumOff val="40000"/>
                  </a:srgbClr>
                </a:solidFill>
                <a:latin typeface="Calibri"/>
                <a:ea typeface="+mn-ea"/>
                <a:cs typeface="+mn-cs"/>
              </a:rPr>
              <a:t>Current Funded Period of Performance</a:t>
            </a:r>
            <a:r>
              <a:rPr lang="en-US" sz="1600" b="1" u="sng" dirty="0" smtClean="0">
                <a:solidFill>
                  <a:srgbClr val="1F497D">
                    <a:lumMod val="60000"/>
                    <a:lumOff val="40000"/>
                  </a:srgbClr>
                </a:solidFill>
                <a:latin typeface="Calibri"/>
                <a:ea typeface="+mn-ea"/>
                <a:cs typeface="+mn-cs"/>
              </a:rPr>
              <a:t>:</a:t>
            </a:r>
          </a:p>
          <a:p>
            <a:pPr marL="173736" indent="-173736" defTabSz="457200" eaLnBrk="1" fontAlgn="auto" hangingPunct="1">
              <a:lnSpc>
                <a:spcPct val="90000"/>
              </a:lnSpc>
              <a:spcBef>
                <a:spcPts val="0"/>
              </a:spcBef>
              <a:spcAft>
                <a:spcPts val="100"/>
              </a:spcAft>
              <a:buFontTx/>
              <a:buChar char="•"/>
            </a:pPr>
            <a:r>
              <a:rPr lang="en-US" sz="1200" dirty="0" smtClean="0">
                <a:solidFill>
                  <a:srgbClr val="000000"/>
                </a:solidFill>
                <a:latin typeface="Calibri"/>
                <a:ea typeface="+mn-ea"/>
                <a:cs typeface="+mn-cs"/>
              </a:rPr>
              <a:t> 1/2015 – 12/2016</a:t>
            </a:r>
            <a:endParaRPr lang="en-US" sz="1200" dirty="0">
              <a:solidFill>
                <a:srgbClr val="000000"/>
              </a:solidFill>
              <a:latin typeface="Calibri"/>
              <a:ea typeface="+mn-ea"/>
              <a:cs typeface="+mn-cs"/>
            </a:endParaRPr>
          </a:p>
        </p:txBody>
      </p:sp>
      <p:sp>
        <p:nvSpPr>
          <p:cNvPr id="49" name="Rectangle 27"/>
          <p:cNvSpPr>
            <a:spLocks noChangeArrowheads="1"/>
          </p:cNvSpPr>
          <p:nvPr/>
        </p:nvSpPr>
        <p:spPr bwMode="auto">
          <a:xfrm>
            <a:off x="4574028" y="3759200"/>
            <a:ext cx="4569972" cy="697627"/>
          </a:xfrm>
          <a:prstGeom prst="rect">
            <a:avLst/>
          </a:prstGeom>
          <a:noFill/>
          <a:ln w="25400">
            <a:noFill/>
            <a:miter lim="800000"/>
            <a:headEnd/>
            <a:tailEnd/>
          </a:ln>
        </p:spPr>
        <p:txBody>
          <a:bodyPr wrap="square">
            <a:spAutoFit/>
          </a:bodyPr>
          <a:lstStyle/>
          <a:p>
            <a:pPr marL="173736" indent="-173736" defTabSz="457200" eaLnBrk="1" fontAlgn="auto" hangingPunct="1">
              <a:lnSpc>
                <a:spcPct val="90000"/>
              </a:lnSpc>
              <a:spcBef>
                <a:spcPts val="0"/>
              </a:spcBef>
              <a:spcAft>
                <a:spcPts val="250"/>
              </a:spcAft>
              <a:buSzPct val="100000"/>
            </a:pPr>
            <a:r>
              <a:rPr lang="en-US" sz="1600" b="1" i="1" u="sng" dirty="0" smtClean="0">
                <a:solidFill>
                  <a:srgbClr val="1F497D">
                    <a:lumMod val="60000"/>
                    <a:lumOff val="40000"/>
                  </a:srgbClr>
                </a:solidFill>
                <a:latin typeface="Calibri"/>
                <a:ea typeface="+mn-ea"/>
                <a:cs typeface="+mn-cs"/>
              </a:rPr>
              <a:t>Recent Accomplishments:</a:t>
            </a:r>
          </a:p>
          <a:p>
            <a:pPr marL="173736" indent="-173736" defTabSz="457200" eaLnBrk="1" fontAlgn="auto" hangingPunct="1">
              <a:lnSpc>
                <a:spcPct val="90000"/>
              </a:lnSpc>
              <a:spcBef>
                <a:spcPts val="0"/>
              </a:spcBef>
              <a:spcAft>
                <a:spcPts val="100"/>
              </a:spcAft>
              <a:buFont typeface="Wingdings" panose="05000000000000000000" pitchFamily="2" charset="2"/>
              <a:buChar char="ü"/>
            </a:pPr>
            <a:r>
              <a:rPr lang="en-US" sz="1200" dirty="0">
                <a:solidFill>
                  <a:srgbClr val="000000"/>
                </a:solidFill>
                <a:latin typeface="Calibri"/>
                <a:ea typeface="+mn-ea"/>
                <a:cs typeface="+mn-cs"/>
              </a:rPr>
              <a:t> </a:t>
            </a:r>
            <a:r>
              <a:rPr lang="en-US" sz="1200" dirty="0" smtClean="0">
                <a:solidFill>
                  <a:srgbClr val="000000"/>
                </a:solidFill>
                <a:latin typeface="Calibri"/>
                <a:ea typeface="+mn-ea"/>
                <a:cs typeface="+mn-cs"/>
              </a:rPr>
              <a:t>Initiated internal funding codes, ordered development kit</a:t>
            </a:r>
          </a:p>
          <a:p>
            <a:pPr defTabSz="457200" eaLnBrk="1" fontAlgn="auto" hangingPunct="1">
              <a:lnSpc>
                <a:spcPct val="90000"/>
              </a:lnSpc>
              <a:spcBef>
                <a:spcPts val="0"/>
              </a:spcBef>
              <a:spcAft>
                <a:spcPts val="100"/>
              </a:spcAft>
            </a:pPr>
            <a:endParaRPr lang="en-US" sz="1200" dirty="0">
              <a:solidFill>
                <a:prstClr val="black"/>
              </a:solidFill>
              <a:latin typeface="Calibri"/>
              <a:ea typeface="+mn-ea"/>
              <a:cs typeface="+mn-cs"/>
            </a:endParaRPr>
          </a:p>
        </p:txBody>
      </p:sp>
      <p:sp>
        <p:nvSpPr>
          <p:cNvPr id="50" name="Rectangle 11"/>
          <p:cNvSpPr>
            <a:spLocks noChangeArrowheads="1"/>
          </p:cNvSpPr>
          <p:nvPr/>
        </p:nvSpPr>
        <p:spPr bwMode="auto">
          <a:xfrm>
            <a:off x="4552324" y="5628381"/>
            <a:ext cx="4584700" cy="697627"/>
          </a:xfrm>
          <a:prstGeom prst="rect">
            <a:avLst/>
          </a:prstGeom>
          <a:noFill/>
          <a:ln w="9525">
            <a:noFill/>
            <a:miter lim="800000"/>
            <a:headEnd/>
            <a:tailEnd/>
          </a:ln>
        </p:spPr>
        <p:txBody>
          <a:bodyPr wrap="square">
            <a:spAutoFit/>
          </a:bodyPr>
          <a:lstStyle/>
          <a:p>
            <a:pPr marL="173736" indent="-173736" defTabSz="457200" eaLnBrk="1" fontAlgn="auto" hangingPunct="1">
              <a:lnSpc>
                <a:spcPct val="90000"/>
              </a:lnSpc>
              <a:spcBef>
                <a:spcPts val="0"/>
              </a:spcBef>
              <a:spcAft>
                <a:spcPts val="250"/>
              </a:spcAft>
            </a:pPr>
            <a:r>
              <a:rPr lang="en-US" sz="1600" b="1" i="1" u="sng" dirty="0" smtClean="0">
                <a:solidFill>
                  <a:srgbClr val="1F497D">
                    <a:lumMod val="60000"/>
                    <a:lumOff val="40000"/>
                  </a:srgbClr>
                </a:solidFill>
                <a:latin typeface="Calibri"/>
                <a:ea typeface="+mn-ea"/>
                <a:cs typeface="+mn-cs"/>
              </a:rPr>
              <a:t>Applications</a:t>
            </a:r>
            <a:r>
              <a:rPr lang="en-US" sz="1600" b="1" u="sng" dirty="0" smtClean="0">
                <a:solidFill>
                  <a:srgbClr val="1F497D">
                    <a:lumMod val="60000"/>
                    <a:lumOff val="40000"/>
                  </a:srgbClr>
                </a:solidFill>
                <a:latin typeface="Calibri"/>
                <a:ea typeface="+mn-ea"/>
                <a:cs typeface="+mn-cs"/>
              </a:rPr>
              <a:t>:</a:t>
            </a:r>
            <a:endParaRPr lang="en-US" sz="1600" b="1" u="sng" dirty="0" smtClean="0">
              <a:solidFill>
                <a:srgbClr val="4F81BD"/>
              </a:solidFill>
              <a:latin typeface="Calibri"/>
              <a:ea typeface="+mn-ea"/>
              <a:cs typeface="+mn-cs"/>
            </a:endParaRPr>
          </a:p>
          <a:p>
            <a:pPr marL="173736" indent="-173736" defTabSz="457200" eaLnBrk="1" fontAlgn="auto" hangingPunct="1">
              <a:lnSpc>
                <a:spcPct val="90000"/>
              </a:lnSpc>
              <a:spcBef>
                <a:spcPts val="0"/>
              </a:spcBef>
              <a:spcAft>
                <a:spcPts val="100"/>
              </a:spcAft>
              <a:buFontTx/>
              <a:buChar char="•"/>
            </a:pPr>
            <a:r>
              <a:rPr lang="en-US" sz="1200" dirty="0">
                <a:solidFill>
                  <a:srgbClr val="000000"/>
                </a:solidFill>
                <a:latin typeface="Calibri"/>
                <a:ea typeface="+mn-ea"/>
                <a:cs typeface="+mn-cs"/>
              </a:rPr>
              <a:t>I</a:t>
            </a:r>
            <a:r>
              <a:rPr lang="en-US" sz="1200" dirty="0" smtClean="0">
                <a:solidFill>
                  <a:srgbClr val="000000"/>
                </a:solidFill>
                <a:latin typeface="Calibri"/>
                <a:ea typeface="+mn-ea"/>
                <a:cs typeface="+mn-cs"/>
              </a:rPr>
              <a:t>ncluding </a:t>
            </a:r>
            <a:r>
              <a:rPr lang="en-US" sz="1200" i="1" dirty="0">
                <a:solidFill>
                  <a:srgbClr val="000000"/>
                </a:solidFill>
                <a:latin typeface="Calibri"/>
                <a:ea typeface="+mn-ea"/>
                <a:cs typeface="+mn-cs"/>
              </a:rPr>
              <a:t>Athena</a:t>
            </a:r>
            <a:r>
              <a:rPr lang="en-US" sz="1200" dirty="0">
                <a:solidFill>
                  <a:srgbClr val="000000"/>
                </a:solidFill>
                <a:latin typeface="Calibri"/>
                <a:ea typeface="+mn-ea"/>
                <a:cs typeface="+mn-cs"/>
              </a:rPr>
              <a:t> WFI (ESA L2), </a:t>
            </a:r>
            <a:r>
              <a:rPr lang="en-US" sz="1200" i="1" dirty="0">
                <a:solidFill>
                  <a:srgbClr val="000000"/>
                </a:solidFill>
                <a:latin typeface="Calibri"/>
                <a:ea typeface="+mn-ea"/>
                <a:cs typeface="+mn-cs"/>
              </a:rPr>
              <a:t>JANUS</a:t>
            </a:r>
            <a:r>
              <a:rPr lang="en-US" sz="1200" dirty="0">
                <a:solidFill>
                  <a:srgbClr val="000000"/>
                </a:solidFill>
                <a:latin typeface="Calibri"/>
                <a:ea typeface="+mn-ea"/>
                <a:cs typeface="+mn-cs"/>
              </a:rPr>
              <a:t> XCAT (EX), </a:t>
            </a:r>
            <a:r>
              <a:rPr lang="en-US" sz="1200" i="1" dirty="0">
                <a:solidFill>
                  <a:srgbClr val="000000"/>
                </a:solidFill>
                <a:latin typeface="Calibri"/>
                <a:ea typeface="+mn-ea"/>
                <a:cs typeface="+mn-cs"/>
              </a:rPr>
              <a:t>XTiDE</a:t>
            </a:r>
            <a:r>
              <a:rPr lang="en-US" sz="1200" dirty="0">
                <a:solidFill>
                  <a:srgbClr val="000000"/>
                </a:solidFill>
                <a:latin typeface="Calibri"/>
                <a:ea typeface="+mn-ea"/>
                <a:cs typeface="+mn-cs"/>
              </a:rPr>
              <a:t> XCAT (SMEX), </a:t>
            </a:r>
            <a:r>
              <a:rPr lang="en-US" sz="1200" i="1" dirty="0">
                <a:solidFill>
                  <a:srgbClr val="000000"/>
                </a:solidFill>
                <a:latin typeface="Calibri"/>
                <a:ea typeface="+mn-ea"/>
                <a:cs typeface="+mn-cs"/>
              </a:rPr>
              <a:t>Arcus </a:t>
            </a:r>
            <a:r>
              <a:rPr lang="en-US" sz="1200" dirty="0">
                <a:solidFill>
                  <a:srgbClr val="000000"/>
                </a:solidFill>
                <a:latin typeface="Calibri"/>
                <a:ea typeface="+mn-ea"/>
                <a:cs typeface="+mn-cs"/>
              </a:rPr>
              <a:t>(ISS), </a:t>
            </a:r>
            <a:r>
              <a:rPr lang="en-US" sz="1200" i="1" dirty="0">
                <a:solidFill>
                  <a:srgbClr val="000000"/>
                </a:solidFill>
                <a:latin typeface="Calibri"/>
                <a:ea typeface="+mn-ea"/>
                <a:cs typeface="+mn-cs"/>
              </a:rPr>
              <a:t>X-ray Surveyor </a:t>
            </a:r>
            <a:r>
              <a:rPr lang="en-US" sz="1200" dirty="0">
                <a:solidFill>
                  <a:srgbClr val="000000"/>
                </a:solidFill>
                <a:latin typeface="Calibri"/>
                <a:ea typeface="+mn-ea"/>
                <a:cs typeface="+mn-cs"/>
              </a:rPr>
              <a:t>(Astrophysics Roadmap)</a:t>
            </a:r>
            <a:r>
              <a:rPr lang="en-US" sz="1200" dirty="0" smtClean="0">
                <a:solidFill>
                  <a:srgbClr val="000000"/>
                </a:solidFill>
                <a:latin typeface="Calibri"/>
                <a:ea typeface="+mn-ea"/>
                <a:cs typeface="+mn-cs"/>
              </a:rPr>
              <a:t>…</a:t>
            </a:r>
            <a:endParaRPr lang="en-US" sz="1200" dirty="0">
              <a:solidFill>
                <a:srgbClr val="000000"/>
              </a:solidFill>
              <a:latin typeface="Calibri"/>
              <a:ea typeface="+mn-ea"/>
              <a:cs typeface="+mn-cs"/>
            </a:endParaRPr>
          </a:p>
        </p:txBody>
      </p:sp>
      <p:sp>
        <p:nvSpPr>
          <p:cNvPr id="32" name="Text Box 25"/>
          <p:cNvSpPr txBox="1">
            <a:spLocks noChangeArrowheads="1"/>
          </p:cNvSpPr>
          <p:nvPr/>
        </p:nvSpPr>
        <p:spPr bwMode="auto">
          <a:xfrm>
            <a:off x="4883348" y="6403691"/>
            <a:ext cx="3764876" cy="276999"/>
          </a:xfrm>
          <a:prstGeom prst="rect">
            <a:avLst/>
          </a:prstGeom>
          <a:noFill/>
          <a:ln w="25400">
            <a:noFill/>
            <a:miter lim="800000"/>
            <a:headEnd/>
            <a:tailEnd/>
          </a:ln>
        </p:spPr>
        <p:txBody>
          <a:bodyPr wrap="square">
            <a:spAutoFit/>
          </a:bodyPr>
          <a:lstStyle/>
          <a:p>
            <a:pPr defTabSz="457200" eaLnBrk="1" fontAlgn="auto" hangingPunct="1">
              <a:spcBef>
                <a:spcPts val="0"/>
              </a:spcBef>
              <a:spcAft>
                <a:spcPts val="0"/>
              </a:spcAft>
            </a:pPr>
            <a:r>
              <a:rPr lang="en-US" sz="1200" b="1" i="1" dirty="0" smtClean="0">
                <a:solidFill>
                  <a:srgbClr val="3366FF"/>
                </a:solidFill>
                <a:latin typeface="Calibri"/>
                <a:ea typeface="+mn-ea"/>
                <a:cs typeface="+mn-cs"/>
              </a:rPr>
              <a:t>TRL </a:t>
            </a:r>
            <a:r>
              <a:rPr lang="en-US" sz="1600" b="1" i="1" baseline="-25000" dirty="0" smtClean="0">
                <a:solidFill>
                  <a:srgbClr val="3366FF"/>
                </a:solidFill>
                <a:latin typeface="Calibri"/>
                <a:ea typeface="+mn-ea"/>
                <a:cs typeface="+mn-cs"/>
              </a:rPr>
              <a:t>In</a:t>
            </a:r>
            <a:r>
              <a:rPr lang="en-US" sz="1200" b="1" i="1" dirty="0" smtClean="0">
                <a:solidFill>
                  <a:srgbClr val="3366FF"/>
                </a:solidFill>
                <a:latin typeface="Calibri"/>
                <a:ea typeface="+mn-ea"/>
                <a:cs typeface="+mn-cs"/>
              </a:rPr>
              <a:t> = </a:t>
            </a:r>
            <a:r>
              <a:rPr lang="en-US" sz="1200" b="1" i="1" dirty="0">
                <a:solidFill>
                  <a:srgbClr val="000000"/>
                </a:solidFill>
                <a:latin typeface="Calibri"/>
                <a:ea typeface="+mn-ea"/>
                <a:cs typeface="+mn-cs"/>
              </a:rPr>
              <a:t>3</a:t>
            </a:r>
            <a:r>
              <a:rPr lang="en-US" sz="1200" b="1" i="1" dirty="0" smtClean="0">
                <a:solidFill>
                  <a:srgbClr val="000000"/>
                </a:solidFill>
                <a:latin typeface="Calibri"/>
                <a:ea typeface="+mn-ea"/>
                <a:cs typeface="+mn-cs"/>
              </a:rPr>
              <a:t>   </a:t>
            </a:r>
            <a:r>
              <a:rPr lang="en-US" sz="1200" b="1" i="1" dirty="0" smtClean="0">
                <a:solidFill>
                  <a:srgbClr val="3366FF"/>
                </a:solidFill>
                <a:latin typeface="Calibri"/>
                <a:ea typeface="+mn-ea"/>
                <a:cs typeface="+mn-cs"/>
              </a:rPr>
              <a:t> TRL </a:t>
            </a:r>
            <a:r>
              <a:rPr lang="en-US" sz="1600" b="1" i="1" baseline="-25000" dirty="0">
                <a:solidFill>
                  <a:srgbClr val="3366FF"/>
                </a:solidFill>
                <a:latin typeface="Calibri"/>
                <a:ea typeface="+mn-ea"/>
                <a:cs typeface="+mn-cs"/>
              </a:rPr>
              <a:t>PI-Asserted </a:t>
            </a:r>
            <a:r>
              <a:rPr lang="en-US" sz="1200" b="1" i="1" dirty="0" smtClean="0">
                <a:solidFill>
                  <a:srgbClr val="3366FF"/>
                </a:solidFill>
                <a:latin typeface="Calibri"/>
                <a:ea typeface="+mn-ea"/>
                <a:cs typeface="+mn-cs"/>
              </a:rPr>
              <a:t>= </a:t>
            </a:r>
            <a:r>
              <a:rPr lang="en-US" sz="1200" b="1" i="1" dirty="0" smtClean="0">
                <a:solidFill>
                  <a:srgbClr val="000000"/>
                </a:solidFill>
                <a:latin typeface="Calibri"/>
                <a:ea typeface="+mn-ea"/>
                <a:cs typeface="+mn-cs"/>
              </a:rPr>
              <a:t>3     </a:t>
            </a:r>
            <a:r>
              <a:rPr lang="en-US" sz="1200" b="1" i="1" dirty="0" smtClean="0">
                <a:solidFill>
                  <a:srgbClr val="3366FF"/>
                </a:solidFill>
                <a:latin typeface="Calibri"/>
                <a:ea typeface="+mn-ea"/>
                <a:cs typeface="+mn-cs"/>
              </a:rPr>
              <a:t>TRL </a:t>
            </a:r>
            <a:r>
              <a:rPr lang="en-US" sz="1600" b="1" i="1" baseline="-25000" dirty="0" smtClean="0">
                <a:solidFill>
                  <a:srgbClr val="3366FF"/>
                </a:solidFill>
                <a:latin typeface="Calibri"/>
                <a:ea typeface="+mn-ea"/>
                <a:cs typeface="+mn-cs"/>
              </a:rPr>
              <a:t>Target</a:t>
            </a:r>
            <a:r>
              <a:rPr lang="en-US" sz="1200" b="1" i="1" dirty="0" smtClean="0">
                <a:solidFill>
                  <a:srgbClr val="3366FF"/>
                </a:solidFill>
                <a:latin typeface="Calibri"/>
                <a:ea typeface="+mn-ea"/>
                <a:cs typeface="+mn-cs"/>
              </a:rPr>
              <a:t>= </a:t>
            </a:r>
            <a:r>
              <a:rPr lang="en-US" sz="1200" b="1" i="1" dirty="0" smtClean="0">
                <a:solidFill>
                  <a:srgbClr val="000000"/>
                </a:solidFill>
                <a:latin typeface="Calibri"/>
                <a:ea typeface="+mn-ea"/>
                <a:cs typeface="+mn-cs"/>
              </a:rPr>
              <a:t>4</a:t>
            </a:r>
            <a:endParaRPr lang="en-US" sz="1200" b="1" i="1" dirty="0">
              <a:solidFill>
                <a:srgbClr val="000000"/>
              </a:solidFill>
              <a:latin typeface="Calibri"/>
              <a:ea typeface="+mn-ea"/>
              <a:cs typeface="+mn-cs"/>
            </a:endParaRPr>
          </a:p>
        </p:txBody>
      </p:sp>
      <p:sp>
        <p:nvSpPr>
          <p:cNvPr id="34" name="Rectangle 27"/>
          <p:cNvSpPr>
            <a:spLocks noChangeArrowheads="1"/>
          </p:cNvSpPr>
          <p:nvPr/>
        </p:nvSpPr>
        <p:spPr bwMode="auto">
          <a:xfrm>
            <a:off x="4564856" y="4703136"/>
            <a:ext cx="4569972" cy="697627"/>
          </a:xfrm>
          <a:prstGeom prst="rect">
            <a:avLst/>
          </a:prstGeom>
          <a:noFill/>
          <a:ln w="25400">
            <a:noFill/>
            <a:miter lim="800000"/>
            <a:headEnd/>
            <a:tailEnd/>
          </a:ln>
        </p:spPr>
        <p:txBody>
          <a:bodyPr wrap="square">
            <a:spAutoFit/>
          </a:bodyPr>
          <a:lstStyle/>
          <a:p>
            <a:pPr marL="173736" indent="-173736" defTabSz="457200" eaLnBrk="1" fontAlgn="auto" hangingPunct="1">
              <a:lnSpc>
                <a:spcPct val="90000"/>
              </a:lnSpc>
              <a:spcBef>
                <a:spcPts val="0"/>
              </a:spcBef>
              <a:spcAft>
                <a:spcPts val="250"/>
              </a:spcAft>
              <a:buSzPct val="100000"/>
            </a:pPr>
            <a:r>
              <a:rPr lang="en-US" sz="1600" b="1" i="1" u="sng" dirty="0" smtClean="0">
                <a:solidFill>
                  <a:srgbClr val="1F497D">
                    <a:lumMod val="60000"/>
                    <a:lumOff val="40000"/>
                  </a:srgbClr>
                </a:solidFill>
                <a:latin typeface="Calibri"/>
                <a:ea typeface="+mn-ea"/>
                <a:cs typeface="+mn-cs"/>
              </a:rPr>
              <a:t>Next Milestones:</a:t>
            </a:r>
          </a:p>
          <a:p>
            <a:pPr marL="173736" indent="-173736" defTabSz="457200" eaLnBrk="1" fontAlgn="auto" hangingPunct="1">
              <a:lnSpc>
                <a:spcPct val="90000"/>
              </a:lnSpc>
              <a:spcBef>
                <a:spcPts val="0"/>
              </a:spcBef>
              <a:spcAft>
                <a:spcPts val="100"/>
              </a:spcAft>
              <a:buFontTx/>
              <a:buChar char="•"/>
            </a:pPr>
            <a:r>
              <a:rPr lang="en-US" sz="1200" dirty="0">
                <a:solidFill>
                  <a:srgbClr val="0000FF"/>
                </a:solidFill>
                <a:latin typeface="Calibri"/>
                <a:ea typeface="+mn-ea"/>
                <a:cs typeface="+mn-cs"/>
              </a:rPr>
              <a:t> </a:t>
            </a:r>
            <a:r>
              <a:rPr lang="en-US" sz="1200" dirty="0" smtClean="0">
                <a:solidFill>
                  <a:srgbClr val="000000"/>
                </a:solidFill>
                <a:latin typeface="Calibri"/>
                <a:ea typeface="+mn-ea"/>
                <a:cs typeface="+mn-cs"/>
              </a:rPr>
              <a:t>Design Review, July 2015</a:t>
            </a:r>
          </a:p>
          <a:p>
            <a:pPr defTabSz="457200" eaLnBrk="1" fontAlgn="auto" hangingPunct="1">
              <a:lnSpc>
                <a:spcPct val="90000"/>
              </a:lnSpc>
              <a:spcBef>
                <a:spcPts val="0"/>
              </a:spcBef>
              <a:spcAft>
                <a:spcPts val="100"/>
              </a:spcAft>
            </a:pPr>
            <a:endParaRPr lang="en-US" sz="1200" dirty="0">
              <a:solidFill>
                <a:srgbClr val="0000FF"/>
              </a:solidFill>
              <a:latin typeface="Calibri"/>
              <a:ea typeface="+mn-ea"/>
              <a:cs typeface="+mn-cs"/>
            </a:endParaRPr>
          </a:p>
        </p:txBody>
      </p:sp>
      <p:pic>
        <p:nvPicPr>
          <p:cNvPr id="2" name="Picture 1" descr="burrows.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20337" y="624976"/>
            <a:ext cx="635000" cy="795867"/>
          </a:xfrm>
          <a:prstGeom prst="rect">
            <a:avLst/>
          </a:prstGeom>
        </p:spPr>
      </p:pic>
      <p:pic>
        <p:nvPicPr>
          <p:cNvPr id="3" name="Picture 2" descr="mark2tonesolid.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55337" y="486436"/>
            <a:ext cx="1868813" cy="934407"/>
          </a:xfrm>
          <a:prstGeom prst="rect">
            <a:avLst/>
          </a:prstGeom>
        </p:spPr>
      </p:pic>
      <p:pic>
        <p:nvPicPr>
          <p:cNvPr id="21" name="Picture 20"/>
          <p:cNvPicPr>
            <a:picLocks noChangeAspect="1"/>
          </p:cNvPicPr>
          <p:nvPr/>
        </p:nvPicPr>
        <p:blipFill>
          <a:blip r:embed="rId4"/>
          <a:stretch>
            <a:fillRect/>
          </a:stretch>
        </p:blipFill>
        <p:spPr>
          <a:xfrm>
            <a:off x="4673334" y="1569104"/>
            <a:ext cx="3988186" cy="196140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34013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ROSES 2014,  Priorities for the PCOS </a:t>
            </a:r>
            <a:br>
              <a:rPr lang="en-US" dirty="0" smtClean="0"/>
            </a:br>
            <a:r>
              <a:rPr lang="en-US" dirty="0" smtClean="0"/>
              <a:t>Strategic Astrophysics Technology (SAT):</a:t>
            </a:r>
            <a:endParaRPr lang="en-US" dirty="0"/>
          </a:p>
        </p:txBody>
      </p:sp>
      <p:sp>
        <p:nvSpPr>
          <p:cNvPr id="4" name="Slide Number Placeholder 3"/>
          <p:cNvSpPr>
            <a:spLocks noGrp="1"/>
          </p:cNvSpPr>
          <p:nvPr>
            <p:ph type="sldNum" sz="quarter" idx="11"/>
          </p:nvPr>
        </p:nvSpPr>
        <p:spPr/>
        <p:txBody>
          <a:bodyPr/>
          <a:lstStyle/>
          <a:p>
            <a:fld id="{CF44B1A8-DBC3-448F-AF01-0EEFC4BCEA5B}" type="slidenum">
              <a:rPr lang="en-US" smtClean="0"/>
              <a:pPr/>
              <a:t>5</a:t>
            </a:fld>
            <a:endParaRPr lang="en-US"/>
          </a:p>
        </p:txBody>
      </p:sp>
      <p:sp>
        <p:nvSpPr>
          <p:cNvPr id="5" name="Rectangle 4"/>
          <p:cNvSpPr/>
          <p:nvPr/>
        </p:nvSpPr>
        <p:spPr>
          <a:xfrm>
            <a:off x="301625" y="1206500"/>
            <a:ext cx="7969250" cy="4708981"/>
          </a:xfrm>
          <a:prstGeom prst="rect">
            <a:avLst/>
          </a:prstGeom>
        </p:spPr>
        <p:txBody>
          <a:bodyPr wrap="square">
            <a:spAutoFit/>
          </a:bodyPr>
          <a:lstStyle/>
          <a:p>
            <a:r>
              <a:rPr lang="en-US" dirty="0" smtClean="0"/>
              <a:t>The following technological areas are identified as of particular interest for the TPCOS Program:</a:t>
            </a:r>
            <a:r>
              <a:rPr lang="en-US" dirty="0" smtClean="0"/>
              <a:t> </a:t>
            </a:r>
          </a:p>
          <a:p>
            <a:endParaRPr lang="en-US" dirty="0" smtClean="0"/>
          </a:p>
          <a:p>
            <a:r>
              <a:rPr lang="en-US" dirty="0" smtClean="0"/>
              <a:t>•</a:t>
            </a:r>
            <a:r>
              <a:rPr lang="en-US" dirty="0" smtClean="0"/>
              <a:t> </a:t>
            </a:r>
            <a:r>
              <a:rPr lang="en-US" b="1" dirty="0" smtClean="0"/>
              <a:t>Technologies </a:t>
            </a:r>
            <a:r>
              <a:rPr lang="en-US" b="1" dirty="0" smtClean="0"/>
              <a:t>for X-ray Astrophysics</a:t>
            </a:r>
            <a:r>
              <a:rPr lang="en-US" dirty="0" smtClean="0"/>
              <a:t>, including, but not limited to, high-resolution </a:t>
            </a:r>
            <a:r>
              <a:rPr lang="en-US" dirty="0" err="1" smtClean="0"/>
              <a:t>microcalorimeter</a:t>
            </a:r>
            <a:r>
              <a:rPr lang="en-US" dirty="0" smtClean="0"/>
              <a:t> arrays, lightweight replicated optics and precision structures, high-resolution gratings (both transmission and reflection). </a:t>
            </a:r>
          </a:p>
          <a:p>
            <a:r>
              <a:rPr lang="en-US" dirty="0" smtClean="0"/>
              <a:t>•</a:t>
            </a:r>
            <a:r>
              <a:rPr lang="en-US" dirty="0" smtClean="0"/>
              <a:t> </a:t>
            </a:r>
            <a:r>
              <a:rPr lang="en-US" b="1" dirty="0" smtClean="0"/>
              <a:t>Technologies </a:t>
            </a:r>
            <a:r>
              <a:rPr lang="en-US" b="1" dirty="0" smtClean="0"/>
              <a:t>for Gravitational Wave Astrophysics</a:t>
            </a:r>
            <a:r>
              <a:rPr lang="en-US" dirty="0" smtClean="0"/>
              <a:t>, including, but not limited to: dimensionally stable, optical telescopes; frequency-stabilized metrology lasers; high-resolution </a:t>
            </a:r>
            <a:r>
              <a:rPr lang="en-US" dirty="0" err="1" smtClean="0"/>
              <a:t>phasemeters</a:t>
            </a:r>
            <a:r>
              <a:rPr lang="en-US" dirty="0" smtClean="0"/>
              <a:t>; low-noise </a:t>
            </a:r>
            <a:r>
              <a:rPr lang="en-US" dirty="0" err="1" smtClean="0"/>
              <a:t>microthrusters</a:t>
            </a:r>
            <a:r>
              <a:rPr lang="en-US" dirty="0" smtClean="0"/>
              <a:t>; ultra-quiet inertial references; and long-distance, laser metrology techniques. </a:t>
            </a:r>
          </a:p>
          <a:p>
            <a:r>
              <a:rPr lang="en-US" dirty="0" smtClean="0"/>
              <a:t>•</a:t>
            </a:r>
            <a:r>
              <a:rPr lang="en-US" dirty="0" smtClean="0"/>
              <a:t> </a:t>
            </a:r>
            <a:r>
              <a:rPr lang="en-US" b="1" dirty="0" smtClean="0"/>
              <a:t>Technologies </a:t>
            </a:r>
            <a:r>
              <a:rPr lang="en-US" b="1" dirty="0" smtClean="0"/>
              <a:t>for CMB Polarization Measurements</a:t>
            </a:r>
            <a:r>
              <a:rPr lang="en-US" dirty="0" smtClean="0"/>
              <a:t>, including, but not limited to, high-throughput cold mm-wave telescopes and large low-background multiplexed arrays of detectors.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128038"/>
            <a:ext cx="7345903" cy="1162050"/>
          </a:xfrm>
        </p:spPr>
        <p:txBody>
          <a:bodyPr>
            <a:noAutofit/>
          </a:bodyPr>
          <a:lstStyle/>
          <a:p>
            <a:r>
              <a:rPr lang="en-US" sz="3200" dirty="0" smtClean="0">
                <a:cs typeface="Calibri" panose="020F0502020204030204" pitchFamily="34" charset="0"/>
              </a:rPr>
              <a:t>Technology development within the PCOS portfolio</a:t>
            </a:r>
            <a:endParaRPr lang="en-US" sz="3200" dirty="0">
              <a:cs typeface="Calibri" panose="020F0502020204030204" pitchFamily="34" charset="0"/>
            </a:endParaRPr>
          </a:p>
        </p:txBody>
      </p:sp>
      <p:sp>
        <p:nvSpPr>
          <p:cNvPr id="8" name="Content Placeholder 7"/>
          <p:cNvSpPr>
            <a:spLocks noGrp="1"/>
          </p:cNvSpPr>
          <p:nvPr>
            <p:ph idx="1"/>
          </p:nvPr>
        </p:nvSpPr>
        <p:spPr>
          <a:xfrm>
            <a:off x="4544848" y="1570885"/>
            <a:ext cx="4141952" cy="4555278"/>
          </a:xfrm>
        </p:spPr>
        <p:txBody>
          <a:bodyPr>
            <a:normAutofit fontScale="92500" lnSpcReduction="20000"/>
          </a:bodyPr>
          <a:lstStyle/>
          <a:p>
            <a:r>
              <a:rPr lang="en-US" dirty="0" smtClean="0"/>
              <a:t>For a summary each year, please read the PCOS Program Annual Technology Report (PATR)</a:t>
            </a:r>
          </a:p>
          <a:p>
            <a:r>
              <a:rPr lang="en-US" dirty="0" smtClean="0"/>
              <a:t>Includes:</a:t>
            </a:r>
          </a:p>
          <a:p>
            <a:pPr lvl="1"/>
            <a:r>
              <a:rPr lang="en-US" dirty="0" smtClean="0"/>
              <a:t>Progress report on all funded PCOS SAT activities</a:t>
            </a:r>
          </a:p>
          <a:p>
            <a:pPr lvl="1"/>
            <a:r>
              <a:rPr lang="en-US" dirty="0" smtClean="0"/>
              <a:t>Technology priorities for PCOS</a:t>
            </a:r>
          </a:p>
          <a:p>
            <a:endParaRPr lang="en-US" dirty="0"/>
          </a:p>
        </p:txBody>
      </p:sp>
      <p:sp>
        <p:nvSpPr>
          <p:cNvPr id="9" name="Text Placeholder 8"/>
          <p:cNvSpPr>
            <a:spLocks noGrp="1"/>
          </p:cNvSpPr>
          <p:nvPr>
            <p:ph type="body" sz="half" idx="2"/>
          </p:nvPr>
        </p:nvSpPr>
        <p:spPr/>
        <p:txBody>
          <a:bodyPr/>
          <a:lstStyle/>
          <a:p>
            <a:endParaRPr lang="en-US"/>
          </a:p>
        </p:txBody>
      </p:sp>
      <p:pic>
        <p:nvPicPr>
          <p:cNvPr id="6" name="Picture 5"/>
          <p:cNvPicPr/>
          <p:nvPr/>
        </p:nvPicPr>
        <p:blipFill>
          <a:blip r:embed="rId2"/>
          <a:srcRect/>
          <a:stretch>
            <a:fillRect/>
          </a:stretch>
        </p:blipFill>
        <p:spPr bwMode="auto">
          <a:xfrm>
            <a:off x="310325" y="1283935"/>
            <a:ext cx="4024404" cy="5287596"/>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9914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7073900" y="2336800"/>
            <a:ext cx="2070100" cy="2070100"/>
          </a:xfrm>
          <a:prstGeom prst="rect">
            <a:avLst/>
          </a:prstGeom>
        </p:spPr>
      </p:pic>
      <p:pic>
        <p:nvPicPr>
          <p:cNvPr id="23" name="Picture 22" descr="photo.JPG"/>
          <p:cNvPicPr>
            <a:picLocks noChangeAspect="1"/>
          </p:cNvPicPr>
          <p:nvPr/>
        </p:nvPicPr>
        <p:blipFill>
          <a:blip r:embed="rId3">
            <a:lum bright="17000" contrast="20000"/>
          </a:blip>
          <a:srcRect l="32361" t="14444" r="32222" b="38889"/>
          <a:stretch>
            <a:fillRect/>
          </a:stretch>
        </p:blipFill>
        <p:spPr>
          <a:xfrm>
            <a:off x="6650869" y="4394200"/>
            <a:ext cx="2493131" cy="2463800"/>
          </a:xfrm>
          <a:prstGeom prst="rect">
            <a:avLst/>
          </a:prstGeom>
        </p:spPr>
      </p:pic>
      <p:pic>
        <p:nvPicPr>
          <p:cNvPr id="18" name="Picture 17" descr="Mahmed_SM4.jpg"/>
          <p:cNvPicPr>
            <a:picLocks noChangeAspect="1"/>
          </p:cNvPicPr>
          <p:nvPr/>
        </p:nvPicPr>
        <p:blipFill>
          <a:blip r:embed="rId4"/>
          <a:srcRect l="29815" t="26806" r="29444" b="19028"/>
          <a:stretch>
            <a:fillRect/>
          </a:stretch>
        </p:blipFill>
        <p:spPr>
          <a:xfrm>
            <a:off x="0" y="287866"/>
            <a:ext cx="2139678" cy="1896533"/>
          </a:xfrm>
          <a:prstGeom prst="rect">
            <a:avLst/>
          </a:prstGeom>
        </p:spPr>
      </p:pic>
      <p:sp>
        <p:nvSpPr>
          <p:cNvPr id="3" name="Title 2"/>
          <p:cNvSpPr>
            <a:spLocks noGrp="1"/>
          </p:cNvSpPr>
          <p:nvPr>
            <p:ph type="title"/>
          </p:nvPr>
        </p:nvSpPr>
        <p:spPr>
          <a:xfrm>
            <a:off x="2120911" y="526551"/>
            <a:ext cx="5728183" cy="499869"/>
          </a:xfrm>
        </p:spPr>
        <p:txBody>
          <a:bodyPr>
            <a:normAutofit fontScale="90000"/>
          </a:bodyPr>
          <a:lstStyle/>
          <a:p>
            <a:r>
              <a:rPr lang="en-US" dirty="0" smtClean="0"/>
              <a:t>PCOS Program Office Leadership</a:t>
            </a:r>
            <a:endParaRPr lang="en-US" dirty="0"/>
          </a:p>
        </p:txBody>
      </p:sp>
      <p:sp>
        <p:nvSpPr>
          <p:cNvPr id="4" name="Content Placeholder 3"/>
          <p:cNvSpPr>
            <a:spLocks noGrp="1"/>
          </p:cNvSpPr>
          <p:nvPr>
            <p:ph idx="1"/>
          </p:nvPr>
        </p:nvSpPr>
        <p:spPr>
          <a:xfrm>
            <a:off x="2058680" y="1076895"/>
            <a:ext cx="5607214" cy="3546078"/>
          </a:xfrm>
        </p:spPr>
        <p:txBody>
          <a:bodyPr>
            <a:noAutofit/>
          </a:bodyPr>
          <a:lstStyle/>
          <a:p>
            <a:pPr marL="256032">
              <a:spcBef>
                <a:spcPts val="600"/>
              </a:spcBef>
              <a:buSzPct val="90000"/>
              <a:buFont typeface="Wingdings" charset="2"/>
              <a:buChar char="§"/>
            </a:pPr>
            <a:r>
              <a:rPr lang="en-US" sz="2000" b="0" dirty="0" smtClean="0"/>
              <a:t>** Program Manager:                         </a:t>
            </a:r>
            <a:r>
              <a:rPr lang="en-US" sz="2000" b="0" dirty="0" err="1" smtClean="0"/>
              <a:t>Mansoor</a:t>
            </a:r>
            <a:r>
              <a:rPr lang="en-US" sz="2000" b="0" dirty="0" smtClean="0"/>
              <a:t> Ahmed (a.k.a. </a:t>
            </a:r>
            <a:r>
              <a:rPr lang="en-US" sz="2000" b="0" dirty="0" err="1" smtClean="0"/>
              <a:t>Mooni</a:t>
            </a:r>
            <a:r>
              <a:rPr lang="en-US" sz="2000" b="0" dirty="0" smtClean="0"/>
              <a:t>)</a:t>
            </a:r>
          </a:p>
          <a:p>
            <a:pPr marL="256032">
              <a:spcBef>
                <a:spcPts val="600"/>
              </a:spcBef>
              <a:buSzPct val="90000"/>
              <a:buFont typeface="Wingdings" charset="2"/>
              <a:buChar char="§"/>
            </a:pPr>
            <a:r>
              <a:rPr lang="en-US" sz="2000" b="0" dirty="0" smtClean="0"/>
              <a:t>** Deputy PM: Tom Griffin</a:t>
            </a:r>
          </a:p>
          <a:p>
            <a:pPr marL="256032">
              <a:spcBef>
                <a:spcPts val="600"/>
              </a:spcBef>
              <a:buSzPct val="90000"/>
              <a:buFont typeface="Wingdings" charset="2"/>
              <a:buChar char="§"/>
            </a:pPr>
            <a:r>
              <a:rPr lang="en-US" sz="2000" b="0" dirty="0" smtClean="0"/>
              <a:t>Chief Scientist: Ann Hornschemeier</a:t>
            </a:r>
          </a:p>
          <a:p>
            <a:pPr marL="256032">
              <a:spcBef>
                <a:spcPts val="600"/>
              </a:spcBef>
              <a:buSzPct val="90000"/>
              <a:buFont typeface="Wingdings" charset="2"/>
              <a:buChar char="§"/>
            </a:pPr>
            <a:r>
              <a:rPr lang="en-US" sz="2000" b="0" dirty="0" smtClean="0"/>
              <a:t>Deputy Chief Scientist: Peter </a:t>
            </a:r>
            <a:r>
              <a:rPr lang="en-US" sz="2000" b="0" dirty="0" err="1" smtClean="0"/>
              <a:t>Bertone</a:t>
            </a:r>
            <a:endParaRPr lang="en-US" sz="2000" b="0" dirty="0" smtClean="0"/>
          </a:p>
          <a:p>
            <a:pPr marL="256032">
              <a:spcBef>
                <a:spcPts val="600"/>
              </a:spcBef>
              <a:buSzPct val="90000"/>
              <a:buFont typeface="Wingdings" charset="2"/>
              <a:buChar char="§"/>
            </a:pPr>
            <a:r>
              <a:rPr lang="en-US" sz="2000" b="0" dirty="0" smtClean="0"/>
              <a:t>**Chief Technologist: Bernard </a:t>
            </a:r>
            <a:r>
              <a:rPr lang="en-US" sz="2000" b="0" dirty="0" err="1" smtClean="0"/>
              <a:t>Seery</a:t>
            </a:r>
            <a:endParaRPr lang="en-US" sz="2000" b="0" dirty="0" smtClean="0"/>
          </a:p>
          <a:p>
            <a:pPr marL="256032">
              <a:spcBef>
                <a:spcPts val="600"/>
              </a:spcBef>
              <a:buSzPct val="90000"/>
              <a:buFont typeface="Wingdings" charset="2"/>
              <a:buChar char="§"/>
            </a:pPr>
            <a:r>
              <a:rPr lang="en-US" sz="2000" b="0" dirty="0" smtClean="0"/>
              <a:t>**Technology Development Manager:       Thai Pham</a:t>
            </a:r>
            <a:endParaRPr lang="en-US" sz="700" dirty="0" smtClean="0"/>
          </a:p>
          <a:p>
            <a:pPr marL="256032">
              <a:spcBef>
                <a:spcPts val="600"/>
              </a:spcBef>
              <a:buSzPct val="90000"/>
              <a:buFont typeface="Wingdings" charset="2"/>
              <a:buChar char="§"/>
            </a:pPr>
            <a:r>
              <a:rPr lang="en-US" dirty="0" smtClean="0"/>
              <a:t>** = Shared with COR,                          Cosmic Origins</a:t>
            </a:r>
          </a:p>
        </p:txBody>
      </p:sp>
      <p:sp>
        <p:nvSpPr>
          <p:cNvPr id="2" name="Slide Number Placeholder 1"/>
          <p:cNvSpPr>
            <a:spLocks noGrp="1"/>
          </p:cNvSpPr>
          <p:nvPr>
            <p:ph type="sldNum" sz="quarter" idx="10"/>
          </p:nvPr>
        </p:nvSpPr>
        <p:spPr/>
        <p:txBody>
          <a:bodyPr/>
          <a:lstStyle/>
          <a:p>
            <a:pPr>
              <a:defRPr/>
            </a:pPr>
            <a:fld id="{7D590754-535E-4975-9CD3-4E6F5D30DE56}" type="slidenum">
              <a:rPr lang="en-US" smtClean="0"/>
              <a:pPr>
                <a:defRPr/>
              </a:pPr>
              <a:t>7</a:t>
            </a:fld>
            <a:endParaRPr lang="en-US" dirty="0"/>
          </a:p>
        </p:txBody>
      </p:sp>
      <p:pic>
        <p:nvPicPr>
          <p:cNvPr id="14" name="Picture 13"/>
          <p:cNvPicPr>
            <a:picLocks noChangeAspect="1"/>
          </p:cNvPicPr>
          <p:nvPr/>
        </p:nvPicPr>
        <p:blipFill>
          <a:blip r:embed="rId5"/>
          <a:srcRect b="18715"/>
          <a:stretch>
            <a:fillRect/>
          </a:stretch>
        </p:blipFill>
        <p:spPr>
          <a:xfrm>
            <a:off x="104654" y="4115775"/>
            <a:ext cx="2152930" cy="2625007"/>
          </a:xfrm>
          <a:prstGeom prst="rect">
            <a:avLst/>
          </a:prstGeom>
        </p:spPr>
      </p:pic>
      <p:pic>
        <p:nvPicPr>
          <p:cNvPr id="9" name="Picture 8" descr="ThaiPham.jpg"/>
          <p:cNvPicPr preferRelativeResize="0">
            <a:picLocks/>
          </p:cNvPicPr>
          <p:nvPr/>
        </p:nvPicPr>
        <p:blipFill>
          <a:blip r:embed="rId6"/>
          <a:srcRect t="9489" b="12390"/>
          <a:stretch>
            <a:fillRect/>
          </a:stretch>
        </p:blipFill>
        <p:spPr>
          <a:xfrm>
            <a:off x="0" y="2324100"/>
            <a:ext cx="2108200" cy="1684868"/>
          </a:xfrm>
          <a:prstGeom prst="rect">
            <a:avLst/>
          </a:prstGeom>
        </p:spPr>
      </p:pic>
      <p:sp>
        <p:nvSpPr>
          <p:cNvPr id="10" name="TextBox 9"/>
          <p:cNvSpPr txBox="1"/>
          <p:nvPr/>
        </p:nvSpPr>
        <p:spPr>
          <a:xfrm>
            <a:off x="126372" y="4138879"/>
            <a:ext cx="788487" cy="400110"/>
          </a:xfrm>
          <a:prstGeom prst="rect">
            <a:avLst/>
          </a:prstGeom>
          <a:noFill/>
        </p:spPr>
        <p:txBody>
          <a:bodyPr wrap="square" rtlCol="0">
            <a:spAutoFit/>
          </a:bodyPr>
          <a:lstStyle/>
          <a:p>
            <a:r>
              <a:rPr lang="en-US" dirty="0" smtClean="0"/>
              <a:t>ANN</a:t>
            </a:r>
            <a:endParaRPr lang="en-US" dirty="0"/>
          </a:p>
        </p:txBody>
      </p:sp>
      <p:sp>
        <p:nvSpPr>
          <p:cNvPr id="11" name="TextBox 10"/>
          <p:cNvSpPr txBox="1"/>
          <p:nvPr/>
        </p:nvSpPr>
        <p:spPr>
          <a:xfrm>
            <a:off x="7952978" y="4387950"/>
            <a:ext cx="1191022" cy="400110"/>
          </a:xfrm>
          <a:prstGeom prst="rect">
            <a:avLst/>
          </a:prstGeom>
          <a:noFill/>
        </p:spPr>
        <p:txBody>
          <a:bodyPr wrap="square" rtlCol="0">
            <a:spAutoFit/>
          </a:bodyPr>
          <a:lstStyle/>
          <a:p>
            <a:r>
              <a:rPr lang="en-US" dirty="0" smtClean="0">
                <a:solidFill>
                  <a:schemeClr val="bg2"/>
                </a:solidFill>
              </a:rPr>
              <a:t>PETER</a:t>
            </a:r>
            <a:endParaRPr lang="en-US" dirty="0">
              <a:solidFill>
                <a:schemeClr val="bg2"/>
              </a:solidFill>
            </a:endParaRPr>
          </a:p>
        </p:txBody>
      </p:sp>
      <p:sp>
        <p:nvSpPr>
          <p:cNvPr id="15" name="TextBox 14"/>
          <p:cNvSpPr txBox="1"/>
          <p:nvPr/>
        </p:nvSpPr>
        <p:spPr>
          <a:xfrm>
            <a:off x="7696200" y="2272306"/>
            <a:ext cx="1562101" cy="400110"/>
          </a:xfrm>
          <a:prstGeom prst="rect">
            <a:avLst/>
          </a:prstGeom>
          <a:noFill/>
        </p:spPr>
        <p:txBody>
          <a:bodyPr wrap="square" rtlCol="0">
            <a:spAutoFit/>
          </a:bodyPr>
          <a:lstStyle/>
          <a:p>
            <a:r>
              <a:rPr lang="en-US" dirty="0" smtClean="0"/>
              <a:t>BERNARD</a:t>
            </a:r>
            <a:endParaRPr lang="en-US" dirty="0"/>
          </a:p>
        </p:txBody>
      </p:sp>
      <p:sp>
        <p:nvSpPr>
          <p:cNvPr id="16" name="TextBox 15"/>
          <p:cNvSpPr txBox="1"/>
          <p:nvPr/>
        </p:nvSpPr>
        <p:spPr>
          <a:xfrm>
            <a:off x="0" y="2222221"/>
            <a:ext cx="1018690" cy="400110"/>
          </a:xfrm>
          <a:prstGeom prst="rect">
            <a:avLst/>
          </a:prstGeom>
          <a:noFill/>
        </p:spPr>
        <p:txBody>
          <a:bodyPr wrap="square" rtlCol="0">
            <a:spAutoFit/>
          </a:bodyPr>
          <a:lstStyle/>
          <a:p>
            <a:r>
              <a:rPr lang="en-US" dirty="0" smtClean="0"/>
              <a:t>THAI</a:t>
            </a:r>
            <a:endParaRPr lang="en-US" dirty="0"/>
          </a:p>
        </p:txBody>
      </p:sp>
      <p:sp>
        <p:nvSpPr>
          <p:cNvPr id="17" name="TextBox 16"/>
          <p:cNvSpPr txBox="1"/>
          <p:nvPr/>
        </p:nvSpPr>
        <p:spPr>
          <a:xfrm>
            <a:off x="1142052" y="197218"/>
            <a:ext cx="1266106" cy="400110"/>
          </a:xfrm>
          <a:prstGeom prst="rect">
            <a:avLst/>
          </a:prstGeom>
          <a:noFill/>
        </p:spPr>
        <p:txBody>
          <a:bodyPr wrap="square" rtlCol="0">
            <a:spAutoFit/>
          </a:bodyPr>
          <a:lstStyle/>
          <a:p>
            <a:r>
              <a:rPr lang="en-US" dirty="0" smtClean="0"/>
              <a:t>MOONI</a:t>
            </a:r>
            <a:endParaRPr lang="en-US" dirty="0"/>
          </a:p>
        </p:txBody>
      </p:sp>
      <p:pic>
        <p:nvPicPr>
          <p:cNvPr id="19" name="Picture 18"/>
          <p:cNvPicPr>
            <a:picLocks noChangeAspect="1"/>
          </p:cNvPicPr>
          <p:nvPr/>
        </p:nvPicPr>
        <p:blipFill>
          <a:blip r:embed="rId7"/>
          <a:srcRect l="9257" t="7868" r="13822" b="26112"/>
          <a:stretch>
            <a:fillRect/>
          </a:stretch>
        </p:blipFill>
        <p:spPr>
          <a:xfrm>
            <a:off x="7162800" y="7732"/>
            <a:ext cx="1981200" cy="2278551"/>
          </a:xfrm>
          <a:prstGeom prst="rect">
            <a:avLst/>
          </a:prstGeom>
        </p:spPr>
      </p:pic>
      <p:sp>
        <p:nvSpPr>
          <p:cNvPr id="20" name="TextBox 19"/>
          <p:cNvSpPr txBox="1"/>
          <p:nvPr/>
        </p:nvSpPr>
        <p:spPr>
          <a:xfrm>
            <a:off x="7217047" y="1857130"/>
            <a:ext cx="1266106" cy="400110"/>
          </a:xfrm>
          <a:prstGeom prst="rect">
            <a:avLst/>
          </a:prstGeom>
          <a:noFill/>
        </p:spPr>
        <p:txBody>
          <a:bodyPr wrap="square" rtlCol="0">
            <a:spAutoFit/>
          </a:bodyPr>
          <a:lstStyle/>
          <a:p>
            <a:r>
              <a:rPr lang="en-US" dirty="0" smtClean="0"/>
              <a:t>TOM</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1477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Strategic Astrophysics Technology (SAT) program</a:t>
            </a:r>
            <a:endParaRPr lang="en-US" dirty="0"/>
          </a:p>
        </p:txBody>
      </p:sp>
      <p:sp>
        <p:nvSpPr>
          <p:cNvPr id="3" name="Content Placeholder 2"/>
          <p:cNvSpPr>
            <a:spLocks noGrp="1"/>
          </p:cNvSpPr>
          <p:nvPr>
            <p:ph idx="1"/>
          </p:nvPr>
        </p:nvSpPr>
        <p:spPr/>
        <p:txBody>
          <a:bodyPr>
            <a:normAutofit/>
          </a:bodyPr>
          <a:lstStyle/>
          <a:p>
            <a:r>
              <a:rPr lang="en-US" dirty="0" smtClean="0"/>
              <a:t> In 2009, the Astrophysics Division launched the Strategic Astrophysics Technology (SAT) program to support the maturation of technologies of mid-range TRL already developed and tested in the laboratory (</a:t>
            </a:r>
            <a:r>
              <a:rPr lang="en-US" dirty="0" smtClean="0"/>
              <a:t>TRL~3</a:t>
            </a:r>
            <a:r>
              <a:rPr lang="en-US" dirty="0" smtClean="0"/>
              <a:t>) to a point where they can be incorporated into a flight mission with an acceptable level of risk </a:t>
            </a:r>
            <a:r>
              <a:rPr lang="en-US" dirty="0" smtClean="0"/>
              <a:t>(typically TRL </a:t>
            </a:r>
            <a:r>
              <a:rPr lang="en-US" dirty="0" smtClean="0"/>
              <a:t>5 or 6).</a:t>
            </a:r>
          </a:p>
          <a:p>
            <a:r>
              <a:rPr lang="en-US" dirty="0" smtClean="0"/>
              <a:t>The SAT program does not support:</a:t>
            </a:r>
          </a:p>
          <a:p>
            <a:pPr lvl="1"/>
            <a:r>
              <a:rPr lang="en-US" dirty="0" smtClean="0"/>
              <a:t>basic research of new technologies (</a:t>
            </a:r>
            <a:r>
              <a:rPr lang="en-US" dirty="0" smtClean="0"/>
              <a:t>TRL&lt; 3</a:t>
            </a:r>
            <a:r>
              <a:rPr lang="en-US" dirty="0" smtClean="0"/>
              <a:t>) </a:t>
            </a:r>
          </a:p>
          <a:p>
            <a:pPr lvl="1"/>
            <a:r>
              <a:rPr lang="en-US" dirty="0" smtClean="0"/>
              <a:t>Flight qualification of mature technologies (TRL 7-9).</a:t>
            </a:r>
          </a:p>
          <a:p>
            <a:r>
              <a:rPr lang="en-US" dirty="0" smtClean="0"/>
              <a:t> SAT fills the so-called “Mid-TRL Gap” of technologies that have potential but are not sufficiently mature for adoption in flight programs</a:t>
            </a:r>
            <a:endParaRPr lang="en-US" dirty="0"/>
          </a:p>
        </p:txBody>
      </p:sp>
      <p:sp>
        <p:nvSpPr>
          <p:cNvPr id="4" name="Slide Number Placeholder 3"/>
          <p:cNvSpPr>
            <a:spLocks noGrp="1"/>
          </p:cNvSpPr>
          <p:nvPr>
            <p:ph type="sldNum" sz="quarter" idx="11"/>
          </p:nvPr>
        </p:nvSpPr>
        <p:spPr/>
        <p:txBody>
          <a:bodyPr/>
          <a:lstStyle/>
          <a:p>
            <a:fld id="{CF44B1A8-DBC3-448F-AF01-0EEFC4BCEA5B}" type="slidenum">
              <a:rPr lang="en-US" smtClean="0"/>
              <a:pPr/>
              <a:t>8</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xoPEP">
  <a:themeElements>
    <a:clrScheme name="NP template_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P template_print">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NP template_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P template_pr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P template_pr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P template_pr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P template_pr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P template_pr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P template_pr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P template_pr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P template_pr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P template_pr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P template_pr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P template_pr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102079</TotalTime>
  <Words>9334</Words>
  <Application>Microsoft Macintosh PowerPoint</Application>
  <PresentationFormat>On-screen Show (4:3)</PresentationFormat>
  <Paragraphs>1033</Paragraphs>
  <Slides>54</Slides>
  <Notes>16</Notes>
  <HiddenSlides>0</HiddenSlides>
  <MMClips>0</MMClips>
  <ScaleCrop>false</ScaleCrop>
  <HeadingPairs>
    <vt:vector size="6" baseType="variant">
      <vt:variant>
        <vt:lpstr>Design Template</vt:lpstr>
      </vt:variant>
      <vt:variant>
        <vt:i4>3</vt:i4>
      </vt:variant>
      <vt:variant>
        <vt:lpstr>Embedded OLE Servers</vt:lpstr>
      </vt:variant>
      <vt:variant>
        <vt:i4>1</vt:i4>
      </vt:variant>
      <vt:variant>
        <vt:lpstr>Slide Titles</vt:lpstr>
      </vt:variant>
      <vt:variant>
        <vt:i4>54</vt:i4>
      </vt:variant>
    </vt:vector>
  </HeadingPairs>
  <TitlesOfParts>
    <vt:vector size="58" baseType="lpstr">
      <vt:lpstr>1_Blank Presentation</vt:lpstr>
      <vt:lpstr>Office Theme</vt:lpstr>
      <vt:lpstr>ExoPEP</vt:lpstr>
      <vt:lpstr>Worksheet</vt:lpstr>
      <vt:lpstr>High Energy Astrophysics and Cosmology Technology Investment across NASA Astrophysics        pcos.gsfc.nasa.gov</vt:lpstr>
      <vt:lpstr>Physics of the Cosmos  Science Objectives</vt:lpstr>
      <vt:lpstr>PCOS MISSIONS</vt:lpstr>
      <vt:lpstr>Slide 3</vt:lpstr>
      <vt:lpstr>Physics of the Cosmos (PCOS): Scientific and Technical Stewardship  for future missions</vt:lpstr>
      <vt:lpstr>ROSES 2014,  Priorities for the PCOS  Strategic Astrophysics Technology (SAT):</vt:lpstr>
      <vt:lpstr>Technology development within the PCOS portfolio</vt:lpstr>
      <vt:lpstr>PCOS Program Office Leadership</vt:lpstr>
      <vt:lpstr>The Strategic Astrophysics Technology (SAT) program</vt:lpstr>
      <vt:lpstr>Five years of Strategic Astrophysics Technology (SAT) SELECTIONS</vt:lpstr>
      <vt:lpstr>PCOS SAT Funding </vt:lpstr>
      <vt:lpstr>Currently-funded PCOS SAT projects</vt:lpstr>
      <vt:lpstr>Current PCOS Technology  Development Portfolio</vt:lpstr>
      <vt:lpstr>Colloid Microthruster Propellant Feed System</vt:lpstr>
      <vt:lpstr>Other PCOS and PCOS-related technology activities </vt:lpstr>
      <vt:lpstr>LISA Pathfinder</vt:lpstr>
      <vt:lpstr>Key Components</vt:lpstr>
      <vt:lpstr>LISA Pathfinder Current Status</vt:lpstr>
      <vt:lpstr>LISA Pathfinder Current Status</vt:lpstr>
      <vt:lpstr>Euclid A visible and near-infrared telescope to explore cosmic evolution</vt:lpstr>
      <vt:lpstr>IR arrays for Dark Energy: H2RGs, H4RGs</vt:lpstr>
      <vt:lpstr>Today’s Near-IR Focal Plane Technology for Astrophysics</vt:lpstr>
      <vt:lpstr>  ASTROPHYSICS RESEARCH AND ANALYSIS PROGRAM  (APRA) </vt:lpstr>
      <vt:lpstr>CMB Polarization from Space,   Balloons</vt:lpstr>
      <vt:lpstr>Most recent suborbital APRA selections (APRA-2013)</vt:lpstr>
      <vt:lpstr>ANITA (Antarctic Impulsive Transient Antenna) Long-Duration Balloon Payload </vt:lpstr>
      <vt:lpstr>How can you interact with NASA’s Physics of the Cosmos program?</vt:lpstr>
      <vt:lpstr>Communicating with NASA Astrophysics via the Program Analysis Groups (PAGs)</vt:lpstr>
      <vt:lpstr>PhysPAG SIG Leaders</vt:lpstr>
      <vt:lpstr>Technology gaps for the PCOS program:  informing the rankings in the PCOS PATR</vt:lpstr>
      <vt:lpstr>THANK YOU</vt:lpstr>
      <vt:lpstr>Back-UP Charts</vt:lpstr>
      <vt:lpstr>Five years of Strategic Astrophysics Technology (SAT) Proposals</vt:lpstr>
      <vt:lpstr>APRA Funding and Proposals  Source:  ROSES 2015 – APRA AO</vt:lpstr>
      <vt:lpstr>LISA Pathfinder Status  (including JPL project ST7)</vt:lpstr>
      <vt:lpstr>PCOS community activities</vt:lpstr>
      <vt:lpstr>Keeping up with PCOS</vt:lpstr>
      <vt:lpstr>Technology Readiness Levels (TRL)</vt:lpstr>
      <vt:lpstr>Programs within Astrophysics@NASA Prioritization from Astro2010 Decadal Report</vt:lpstr>
      <vt:lpstr>ESA’s L2 Advanced X-ray Observatory:  Athena (Launch: 2028)</vt:lpstr>
      <vt:lpstr>Future Gravitational Wave Observatory (Launch 2030’s)</vt:lpstr>
      <vt:lpstr>Deposited Blocking Filters for X-ray Detectors  </vt:lpstr>
      <vt:lpstr>Demonstrating Enabling Technologies for the High-Resolution Imaging Spectrometer of the Next NASA X-ray Mission</vt:lpstr>
      <vt:lpstr>Colloid Microthruster Propellant Feed System</vt:lpstr>
      <vt:lpstr>Telescope for a Space GW Mission</vt:lpstr>
      <vt:lpstr> Laser Stabilization with CO</vt:lpstr>
      <vt:lpstr>Planar Antenna-Coupled Superconducting Detectors for CMB Polarimetry</vt:lpstr>
      <vt:lpstr>Demonstration of a TRL 5 Laser System for eLISA</vt:lpstr>
      <vt:lpstr>Gravitational-Wave Mission Phasemeter Technology Development</vt:lpstr>
      <vt:lpstr>Development of Fabrication Process for Critical-Angle X-ray Transmission Gratings</vt:lpstr>
      <vt:lpstr>Adjustable X-Ray Optics with  Sub-Arcsecond Imaging</vt:lpstr>
      <vt:lpstr> Reflection Grating Modules: Alignment and Testing</vt:lpstr>
      <vt:lpstr>Next Generation X-ray Optics: High-Resolution,  Lightweight, and Low-Cost</vt:lpstr>
      <vt:lpstr> Fast Event Recognition for the ATHENA Wide Field Imager</vt:lpstr>
    </vt:vector>
  </TitlesOfParts>
  <Company>J. Keith Kalinowski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HSTP Objectives Post-SM4</dc:title>
  <dc:creator>J. Keith Kalinowski</dc:creator>
  <cp:lastModifiedBy>Ann Hornschemeier</cp:lastModifiedBy>
  <cp:revision>846</cp:revision>
  <cp:lastPrinted>2015-06-28T17:35:49Z</cp:lastPrinted>
  <dcterms:created xsi:type="dcterms:W3CDTF">2015-06-29T20:29:16Z</dcterms:created>
  <dcterms:modified xsi:type="dcterms:W3CDTF">2015-07-01T15:25:22Z</dcterms:modified>
</cp:coreProperties>
</file>